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xml" ContentType="application/inkml+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147_D4833EB3.xml" ContentType="application/vnd.ms-powerpoint.comments+xml"/>
  <Override PartName="/ppt/ink/ink13.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ink/ink14.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omments/modernComment_169_5663F01E.xml" ContentType="application/vnd.ms-powerpoint.comments+xml"/>
  <Override PartName="/ppt/ink/ink18.xml" ContentType="application/inkml+xml"/>
  <Override PartName="/ppt/notesSlides/notesSlide68.xml" ContentType="application/vnd.openxmlformats-officedocument.presentationml.notesSlide+xml"/>
  <Override PartName="/ppt/comments/modernComment_172_29C8088C.xml" ContentType="application/vnd.ms-powerpoint.comments+xml"/>
  <Override PartName="/ppt/notesSlides/notesSlide69.xml" ContentType="application/vnd.openxmlformats-officedocument.presentationml.notesSlide+xml"/>
  <Override PartName="/ppt/ink/ink19.xml" ContentType="application/inkml+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852" r:id="rId5"/>
  </p:sldMasterIdLst>
  <p:notesMasterIdLst>
    <p:notesMasterId r:id="rId82"/>
  </p:notesMasterIdLst>
  <p:sldIdLst>
    <p:sldId id="256" r:id="rId6"/>
    <p:sldId id="292" r:id="rId7"/>
    <p:sldId id="258" r:id="rId8"/>
    <p:sldId id="386" r:id="rId9"/>
    <p:sldId id="280" r:id="rId10"/>
    <p:sldId id="293" r:id="rId11"/>
    <p:sldId id="331" r:id="rId12"/>
    <p:sldId id="393" r:id="rId13"/>
    <p:sldId id="350" r:id="rId14"/>
    <p:sldId id="274" r:id="rId15"/>
    <p:sldId id="389" r:id="rId16"/>
    <p:sldId id="392" r:id="rId17"/>
    <p:sldId id="291" r:id="rId18"/>
    <p:sldId id="390" r:id="rId19"/>
    <p:sldId id="387" r:id="rId20"/>
    <p:sldId id="388" r:id="rId21"/>
    <p:sldId id="278" r:id="rId22"/>
    <p:sldId id="301" r:id="rId23"/>
    <p:sldId id="397" r:id="rId24"/>
    <p:sldId id="398" r:id="rId25"/>
    <p:sldId id="295" r:id="rId26"/>
    <p:sldId id="399" r:id="rId27"/>
    <p:sldId id="402" r:id="rId28"/>
    <p:sldId id="309" r:id="rId29"/>
    <p:sldId id="296" r:id="rId30"/>
    <p:sldId id="299" r:id="rId31"/>
    <p:sldId id="403" r:id="rId32"/>
    <p:sldId id="374" r:id="rId33"/>
    <p:sldId id="401" r:id="rId34"/>
    <p:sldId id="314" r:id="rId35"/>
    <p:sldId id="400" r:id="rId36"/>
    <p:sldId id="307" r:id="rId37"/>
    <p:sldId id="321" r:id="rId38"/>
    <p:sldId id="376" r:id="rId39"/>
    <p:sldId id="324" r:id="rId40"/>
    <p:sldId id="323" r:id="rId41"/>
    <p:sldId id="313" r:id="rId42"/>
    <p:sldId id="380" r:id="rId43"/>
    <p:sldId id="379" r:id="rId44"/>
    <p:sldId id="326" r:id="rId45"/>
    <p:sldId id="407" r:id="rId46"/>
    <p:sldId id="382" r:id="rId47"/>
    <p:sldId id="312" r:id="rId48"/>
    <p:sldId id="405" r:id="rId49"/>
    <p:sldId id="327" r:id="rId50"/>
    <p:sldId id="329" r:id="rId51"/>
    <p:sldId id="311" r:id="rId52"/>
    <p:sldId id="330" r:id="rId53"/>
    <p:sldId id="317" r:id="rId54"/>
    <p:sldId id="334" r:id="rId55"/>
    <p:sldId id="383" r:id="rId56"/>
    <p:sldId id="335" r:id="rId57"/>
    <p:sldId id="333" r:id="rId58"/>
    <p:sldId id="343" r:id="rId59"/>
    <p:sldId id="344" r:id="rId60"/>
    <p:sldId id="368" r:id="rId61"/>
    <p:sldId id="338" r:id="rId62"/>
    <p:sldId id="369" r:id="rId63"/>
    <p:sldId id="345" r:id="rId64"/>
    <p:sldId id="346" r:id="rId65"/>
    <p:sldId id="348" r:id="rId66"/>
    <p:sldId id="353" r:id="rId67"/>
    <p:sldId id="355" r:id="rId68"/>
    <p:sldId id="349" r:id="rId69"/>
    <p:sldId id="357" r:id="rId70"/>
    <p:sldId id="359" r:id="rId71"/>
    <p:sldId id="384" r:id="rId72"/>
    <p:sldId id="360" r:id="rId73"/>
    <p:sldId id="361" r:id="rId74"/>
    <p:sldId id="370" r:id="rId75"/>
    <p:sldId id="371" r:id="rId76"/>
    <p:sldId id="408" r:id="rId77"/>
    <p:sldId id="281" r:id="rId78"/>
    <p:sldId id="381" r:id="rId79"/>
    <p:sldId id="272" r:id="rId80"/>
    <p:sldId id="303" r:id="rId81"/>
  </p:sldIdLst>
  <p:sldSz cx="18288000" cy="10287000"/>
  <p:notesSz cx="6797675" cy="9926638"/>
  <p:embeddedFontLst>
    <p:embeddedFont>
      <p:font typeface="Century Gothic" panose="020B0502020202020204" pitchFamily="34" charset="0"/>
      <p:regular r:id="rId83"/>
      <p:bold r:id="rId84"/>
      <p:italic r:id="rId85"/>
      <p:boldItalic r:id="rId86"/>
    </p:embeddedFont>
    <p:embeddedFont>
      <p:font typeface="Cocomat Pro" panose="020B0604020202020204" charset="0"/>
      <p:regular r:id="rId87"/>
    </p:embeddedFont>
    <p:embeddedFont>
      <p:font typeface="Cocomat Pro Bold" panose="020B0604020202020204" charset="0"/>
      <p:regular r:id="rId88"/>
    </p:embeddedFont>
    <p:embeddedFont>
      <p:font typeface="Quicksand" panose="020B0604020202020204" charset="0"/>
      <p:regular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0CF476-0B82-45DB-16F3-20F30F002FA8}" name="Mauricette Bodin" initials="MB" userId="S::mbodin@ec44.fr::772d6945-34f3-4cbe-95c9-c1139cbf5454" providerId="AD"/>
  <p188:author id="{659489E6-90AB-8E00-1B85-970985AEEC9E}" name="Cathy Najm" initials="CN" userId="S::cnajm@isfec-atlantique.fr::ab85cf5a-0786-41c7-9dbe-231dbc4588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800080"/>
    <a:srgbClr val="080DDA"/>
    <a:srgbClr val="FF3399"/>
    <a:srgbClr val="990099"/>
    <a:srgbClr val="73BED3"/>
    <a:srgbClr val="452ECC"/>
    <a:srgbClr val="000000"/>
    <a:srgbClr val="161BF6"/>
    <a:srgbClr val="466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67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font" Target="fonts/font3.fntdata"/><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font" Target="fonts/font4.fntdata"/><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5.fntdata"/><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omments/modernComment_147_D4833EB3.xml><?xml version="1.0" encoding="utf-8"?>
<p188:cmLst xmlns:a="http://schemas.openxmlformats.org/drawingml/2006/main" xmlns:r="http://schemas.openxmlformats.org/officeDocument/2006/relationships" xmlns:p188="http://schemas.microsoft.com/office/powerpoint/2018/8/main">
  <p188:cm id="{3DF0734E-B4A6-4591-A38C-E2553F66D63E}" authorId="{659489E6-90AB-8E00-1B85-970985AEEC9E}" created="2025-06-12T13:18:39.781">
    <pc:sldMkLst xmlns:pc="http://schemas.microsoft.com/office/powerpoint/2013/main/command">
      <pc:docMk/>
      <pc:sldMk cId="3565371059" sldId="327"/>
    </pc:sldMkLst>
    <p188:txBody>
      <a:bodyPr/>
      <a:lstStyle/>
      <a:p>
        <a:r>
          <a:rPr lang="fr-FR"/>
          <a:t>mise en parallèle et explicitation (plus précise que précédemment) de la logique d'organisation des sous-sous-domaines</a:t>
        </a:r>
      </a:p>
    </p188:txBody>
  </p188:cm>
</p188:cmLst>
</file>

<file path=ppt/comments/modernComment_169_5663F01E.xml><?xml version="1.0" encoding="utf-8"?>
<p188:cmLst xmlns:a="http://schemas.openxmlformats.org/drawingml/2006/main" xmlns:r="http://schemas.openxmlformats.org/officeDocument/2006/relationships" xmlns:p188="http://schemas.microsoft.com/office/powerpoint/2018/8/main">
  <p188:cm id="{E2621A27-9E49-4857-8398-5DF082D75B28}" authorId="{659489E6-90AB-8E00-1B85-970985AEEC9E}" created="2025-06-17T08:51:27.372">
    <pc:sldMkLst xmlns:pc="http://schemas.microsoft.com/office/powerpoint/2013/main/command">
      <pc:docMk/>
      <pc:sldMk cId="1449390110" sldId="361"/>
    </pc:sldMkLst>
    <p188:txBody>
      <a:bodyPr/>
      <a:lstStyle/>
      <a:p>
        <a:r>
          <a:rPr lang="fr-FR"/>
          <a:t>brouillon cette diapo..</a:t>
        </a:r>
      </a:p>
    </p188:txBody>
  </p188:cm>
</p188:cmLst>
</file>

<file path=ppt/comments/modernComment_172_29C8088C.xml><?xml version="1.0" encoding="utf-8"?>
<p188:cmLst xmlns:a="http://schemas.openxmlformats.org/drawingml/2006/main" xmlns:r="http://schemas.openxmlformats.org/officeDocument/2006/relationships" xmlns:p188="http://schemas.microsoft.com/office/powerpoint/2018/8/main">
  <p188:cm id="{1CF56962-539E-4A2A-A3B0-0BEBF23C8D82}" authorId="{659489E6-90AB-8E00-1B85-970985AEEC9E}" created="2025-06-17T08:56:26.804">
    <pc:sldMkLst xmlns:pc="http://schemas.microsoft.com/office/powerpoint/2013/main/command">
      <pc:docMk/>
      <pc:sldMk cId="700975244" sldId="370"/>
    </pc:sldMkLst>
    <p188:txBody>
      <a:bodyPr/>
      <a:lstStyle/>
      <a:p>
        <a:r>
          <a:rPr lang="fr-FR"/>
          <a:t>ou sinon en 2 diapos distinctes, pour "aérer" un peu ...
N'hésite pas si tu as d'autres idées</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ABB471-A5D4-4995-9432-EAEF81D4F37D}"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fr-FR"/>
        </a:p>
      </dgm:t>
    </dgm:pt>
    <dgm:pt modelId="{11ED90EA-C621-4650-B308-87EA7AE19212}">
      <dgm:prSet phldrT="[Texte]"/>
      <dgm:spPr/>
      <dgm:t>
        <a:bodyPr/>
        <a:lstStyle/>
        <a:p>
          <a:r>
            <a:rPr lang="fr-FR" b="1">
              <a:latin typeface="Century Gothic" panose="020B0502020202020204" pitchFamily="34" charset="0"/>
            </a:rPr>
            <a:t>Apprendre au cycle 1</a:t>
          </a:r>
        </a:p>
      </dgm:t>
    </dgm:pt>
    <dgm:pt modelId="{AFD758E4-E83C-4D4A-B1EF-7116FC270D76}" type="parTrans" cxnId="{7F33BB3F-7E25-450E-B80F-25B7148B2F6A}">
      <dgm:prSet/>
      <dgm:spPr/>
      <dgm:t>
        <a:bodyPr/>
        <a:lstStyle/>
        <a:p>
          <a:endParaRPr lang="fr-FR"/>
        </a:p>
      </dgm:t>
    </dgm:pt>
    <dgm:pt modelId="{0510F161-E056-4C7C-A433-B08333666FA1}" type="sibTrans" cxnId="{7F33BB3F-7E25-450E-B80F-25B7148B2F6A}">
      <dgm:prSet/>
      <dgm:spPr/>
      <dgm:t>
        <a:bodyPr/>
        <a:lstStyle/>
        <a:p>
          <a:endParaRPr lang="fr-FR"/>
        </a:p>
      </dgm:t>
    </dgm:pt>
    <dgm:pt modelId="{8C54C860-CF1E-4455-86D1-E9D0C3C9AEE0}">
      <dgm:prSet phldrT="[Texte]"/>
      <dgm:spPr/>
      <dgm:t>
        <a:bodyPr/>
        <a:lstStyle/>
        <a:p>
          <a:r>
            <a:rPr lang="fr-FR" b="1">
              <a:latin typeface="Century Gothic" panose="020B0502020202020204" pitchFamily="34" charset="0"/>
            </a:rPr>
            <a:t>En jouant</a:t>
          </a:r>
        </a:p>
      </dgm:t>
    </dgm:pt>
    <dgm:pt modelId="{9BAD5A21-0AE9-4C54-936E-3DA65026CBE0}" type="parTrans" cxnId="{E6174627-73D7-4D22-888E-0BB6E91BC7FC}">
      <dgm:prSet/>
      <dgm:spPr/>
      <dgm:t>
        <a:bodyPr/>
        <a:lstStyle/>
        <a:p>
          <a:endParaRPr lang="fr-FR"/>
        </a:p>
      </dgm:t>
    </dgm:pt>
    <dgm:pt modelId="{0CFDB217-6075-4B63-8453-58CCAFDBF850}" type="sibTrans" cxnId="{E6174627-73D7-4D22-888E-0BB6E91BC7FC}">
      <dgm:prSet/>
      <dgm:spPr/>
      <dgm:t>
        <a:bodyPr/>
        <a:lstStyle/>
        <a:p>
          <a:endParaRPr lang="fr-FR"/>
        </a:p>
      </dgm:t>
    </dgm:pt>
    <dgm:pt modelId="{AB421C7D-8219-41B1-9902-B2BD57841460}">
      <dgm:prSet phldrT="[Texte]"/>
      <dgm:spPr/>
      <dgm:t>
        <a:bodyPr/>
        <a:lstStyle/>
        <a:p>
          <a:r>
            <a:rPr lang="fr-FR" b="1">
              <a:latin typeface="Century Gothic" panose="020B0502020202020204" pitchFamily="34" charset="0"/>
            </a:rPr>
            <a:t>En réfléchissant en résolvant des problèmes</a:t>
          </a:r>
        </a:p>
      </dgm:t>
    </dgm:pt>
    <dgm:pt modelId="{1AD7E954-FAFE-4168-849C-1858596BC352}" type="parTrans" cxnId="{2536CE07-2E20-4265-94B8-8CD2204946EE}">
      <dgm:prSet/>
      <dgm:spPr/>
      <dgm:t>
        <a:bodyPr/>
        <a:lstStyle/>
        <a:p>
          <a:endParaRPr lang="fr-FR"/>
        </a:p>
      </dgm:t>
    </dgm:pt>
    <dgm:pt modelId="{B4EB61C5-8A05-4BB0-A9BE-8D89ED73B941}" type="sibTrans" cxnId="{2536CE07-2E20-4265-94B8-8CD2204946EE}">
      <dgm:prSet/>
      <dgm:spPr/>
      <dgm:t>
        <a:bodyPr/>
        <a:lstStyle/>
        <a:p>
          <a:endParaRPr lang="fr-FR"/>
        </a:p>
      </dgm:t>
    </dgm:pt>
    <dgm:pt modelId="{0B551DBD-FAFE-4701-93A3-3FE8E0968446}">
      <dgm:prSet phldrT="[Texte]"/>
      <dgm:spPr/>
      <dgm:t>
        <a:bodyPr/>
        <a:lstStyle/>
        <a:p>
          <a:r>
            <a:rPr lang="fr-FR" b="1">
              <a:latin typeface="Century Gothic" panose="020B0502020202020204" pitchFamily="34" charset="0"/>
            </a:rPr>
            <a:t>En s’exerçant</a:t>
          </a:r>
        </a:p>
      </dgm:t>
    </dgm:pt>
    <dgm:pt modelId="{413BE0D0-4D7A-46EE-80FF-195203D6DB92}" type="parTrans" cxnId="{3F74CFC1-EADF-4419-8148-981753DC3E9E}">
      <dgm:prSet/>
      <dgm:spPr/>
      <dgm:t>
        <a:bodyPr/>
        <a:lstStyle/>
        <a:p>
          <a:endParaRPr lang="fr-FR"/>
        </a:p>
      </dgm:t>
    </dgm:pt>
    <dgm:pt modelId="{F92A3CBD-25F9-4C5C-9E30-E0B625655D7E}" type="sibTrans" cxnId="{3F74CFC1-EADF-4419-8148-981753DC3E9E}">
      <dgm:prSet/>
      <dgm:spPr/>
      <dgm:t>
        <a:bodyPr/>
        <a:lstStyle/>
        <a:p>
          <a:endParaRPr lang="fr-FR"/>
        </a:p>
      </dgm:t>
    </dgm:pt>
    <dgm:pt modelId="{0C616E8B-4E8E-4C6C-8674-8A6C54729766}">
      <dgm:prSet phldrT="[Texte]"/>
      <dgm:spPr/>
      <dgm:t>
        <a:bodyPr/>
        <a:lstStyle/>
        <a:p>
          <a:r>
            <a:rPr lang="fr-FR" b="1">
              <a:latin typeface="Century Gothic" panose="020B0502020202020204" pitchFamily="34" charset="0"/>
            </a:rPr>
            <a:t>En se remémorant et en  mémorisant </a:t>
          </a:r>
        </a:p>
      </dgm:t>
    </dgm:pt>
    <dgm:pt modelId="{92C91A7C-26E8-4A4E-A2FA-8F6245364B33}" type="parTrans" cxnId="{A645F496-37B8-44D1-98CB-B41E987F5E28}">
      <dgm:prSet/>
      <dgm:spPr/>
      <dgm:t>
        <a:bodyPr/>
        <a:lstStyle/>
        <a:p>
          <a:endParaRPr lang="fr-FR"/>
        </a:p>
      </dgm:t>
    </dgm:pt>
    <dgm:pt modelId="{D2D72D1D-A67A-4B9E-B6DB-A850F5DF9D44}" type="sibTrans" cxnId="{A645F496-37B8-44D1-98CB-B41E987F5E28}">
      <dgm:prSet/>
      <dgm:spPr/>
      <dgm:t>
        <a:bodyPr/>
        <a:lstStyle/>
        <a:p>
          <a:endParaRPr lang="fr-FR"/>
        </a:p>
      </dgm:t>
    </dgm:pt>
    <dgm:pt modelId="{CDE675E7-B07E-40EC-9866-843BA3B5CEFF}" type="pres">
      <dgm:prSet presAssocID="{BAABB471-A5D4-4995-9432-EAEF81D4F37D}" presName="Name0" presStyleCnt="0">
        <dgm:presLayoutVars>
          <dgm:chMax val="1"/>
          <dgm:dir/>
          <dgm:animLvl val="ctr"/>
          <dgm:resizeHandles val="exact"/>
        </dgm:presLayoutVars>
      </dgm:prSet>
      <dgm:spPr/>
    </dgm:pt>
    <dgm:pt modelId="{845730A8-3BCF-4434-9D6A-23A49ABB3AE4}" type="pres">
      <dgm:prSet presAssocID="{11ED90EA-C621-4650-B308-87EA7AE19212}" presName="centerShape" presStyleLbl="node0" presStyleIdx="0" presStyleCnt="1"/>
      <dgm:spPr/>
    </dgm:pt>
    <dgm:pt modelId="{3059CFD8-356D-4737-A654-854635FE7BAF}" type="pres">
      <dgm:prSet presAssocID="{8C54C860-CF1E-4455-86D1-E9D0C3C9AEE0}" presName="node" presStyleLbl="node1" presStyleIdx="0" presStyleCnt="4">
        <dgm:presLayoutVars>
          <dgm:bulletEnabled val="1"/>
        </dgm:presLayoutVars>
      </dgm:prSet>
      <dgm:spPr/>
    </dgm:pt>
    <dgm:pt modelId="{9105F071-D97E-463E-B064-9402A5751104}" type="pres">
      <dgm:prSet presAssocID="{8C54C860-CF1E-4455-86D1-E9D0C3C9AEE0}" presName="dummy" presStyleCnt="0"/>
      <dgm:spPr/>
    </dgm:pt>
    <dgm:pt modelId="{DCA5C912-EA6D-4F44-A32C-3C79B86EC05D}" type="pres">
      <dgm:prSet presAssocID="{0CFDB217-6075-4B63-8453-58CCAFDBF850}" presName="sibTrans" presStyleLbl="sibTrans2D1" presStyleIdx="0" presStyleCnt="4"/>
      <dgm:spPr/>
    </dgm:pt>
    <dgm:pt modelId="{4A6F8A61-DAA7-4572-AC5B-05B51C7EEEA2}" type="pres">
      <dgm:prSet presAssocID="{AB421C7D-8219-41B1-9902-B2BD57841460}" presName="node" presStyleLbl="node1" presStyleIdx="1" presStyleCnt="4" custRadScaleRad="100755">
        <dgm:presLayoutVars>
          <dgm:bulletEnabled val="1"/>
        </dgm:presLayoutVars>
      </dgm:prSet>
      <dgm:spPr/>
    </dgm:pt>
    <dgm:pt modelId="{D0FC5CF6-1416-4410-86B1-546177FB4476}" type="pres">
      <dgm:prSet presAssocID="{AB421C7D-8219-41B1-9902-B2BD57841460}" presName="dummy" presStyleCnt="0"/>
      <dgm:spPr/>
    </dgm:pt>
    <dgm:pt modelId="{DBEBFBB5-4D62-434A-842A-C33367368099}" type="pres">
      <dgm:prSet presAssocID="{B4EB61C5-8A05-4BB0-A9BE-8D89ED73B941}" presName="sibTrans" presStyleLbl="sibTrans2D1" presStyleIdx="1" presStyleCnt="4"/>
      <dgm:spPr/>
    </dgm:pt>
    <dgm:pt modelId="{624CC1B2-5B33-4953-A141-E8459FD251AA}" type="pres">
      <dgm:prSet presAssocID="{0B551DBD-FAFE-4701-93A3-3FE8E0968446}" presName="node" presStyleLbl="node1" presStyleIdx="2" presStyleCnt="4">
        <dgm:presLayoutVars>
          <dgm:bulletEnabled val="1"/>
        </dgm:presLayoutVars>
      </dgm:prSet>
      <dgm:spPr/>
    </dgm:pt>
    <dgm:pt modelId="{ADC73911-77F6-4C46-A41B-408467F2B35B}" type="pres">
      <dgm:prSet presAssocID="{0B551DBD-FAFE-4701-93A3-3FE8E0968446}" presName="dummy" presStyleCnt="0"/>
      <dgm:spPr/>
    </dgm:pt>
    <dgm:pt modelId="{93B6FF94-7A0E-409C-ACD9-E2D9F77D4469}" type="pres">
      <dgm:prSet presAssocID="{F92A3CBD-25F9-4C5C-9E30-E0B625655D7E}" presName="sibTrans" presStyleLbl="sibTrans2D1" presStyleIdx="2" presStyleCnt="4"/>
      <dgm:spPr/>
    </dgm:pt>
    <dgm:pt modelId="{400E9A3B-81F4-440D-8C24-3F9F40CB0232}" type="pres">
      <dgm:prSet presAssocID="{0C616E8B-4E8E-4C6C-8674-8A6C54729766}" presName="node" presStyleLbl="node1" presStyleIdx="3" presStyleCnt="4">
        <dgm:presLayoutVars>
          <dgm:bulletEnabled val="1"/>
        </dgm:presLayoutVars>
      </dgm:prSet>
      <dgm:spPr/>
    </dgm:pt>
    <dgm:pt modelId="{47FD0F93-05C5-4073-89C9-3A4CA673AAC0}" type="pres">
      <dgm:prSet presAssocID="{0C616E8B-4E8E-4C6C-8674-8A6C54729766}" presName="dummy" presStyleCnt="0"/>
      <dgm:spPr/>
    </dgm:pt>
    <dgm:pt modelId="{9842E7C8-9675-4905-A98A-1FF229DFFB47}" type="pres">
      <dgm:prSet presAssocID="{D2D72D1D-A67A-4B9E-B6DB-A850F5DF9D44}" presName="sibTrans" presStyleLbl="sibTrans2D1" presStyleIdx="3" presStyleCnt="4"/>
      <dgm:spPr/>
    </dgm:pt>
  </dgm:ptLst>
  <dgm:cxnLst>
    <dgm:cxn modelId="{2536CE07-2E20-4265-94B8-8CD2204946EE}" srcId="{11ED90EA-C621-4650-B308-87EA7AE19212}" destId="{AB421C7D-8219-41B1-9902-B2BD57841460}" srcOrd="1" destOrd="0" parTransId="{1AD7E954-FAFE-4168-849C-1858596BC352}" sibTransId="{B4EB61C5-8A05-4BB0-A9BE-8D89ED73B941}"/>
    <dgm:cxn modelId="{B4313508-1E84-42A7-B1C1-659AF87941B0}" type="presOf" srcId="{AB421C7D-8219-41B1-9902-B2BD57841460}" destId="{4A6F8A61-DAA7-4572-AC5B-05B51C7EEEA2}" srcOrd="0" destOrd="0" presId="urn:microsoft.com/office/officeart/2005/8/layout/radial6"/>
    <dgm:cxn modelId="{E6174627-73D7-4D22-888E-0BB6E91BC7FC}" srcId="{11ED90EA-C621-4650-B308-87EA7AE19212}" destId="{8C54C860-CF1E-4455-86D1-E9D0C3C9AEE0}" srcOrd="0" destOrd="0" parTransId="{9BAD5A21-0AE9-4C54-936E-3DA65026CBE0}" sibTransId="{0CFDB217-6075-4B63-8453-58CCAFDBF850}"/>
    <dgm:cxn modelId="{F399D630-7714-42B5-A3AB-0A5971EE2F26}" type="presOf" srcId="{11ED90EA-C621-4650-B308-87EA7AE19212}" destId="{845730A8-3BCF-4434-9D6A-23A49ABB3AE4}" srcOrd="0" destOrd="0" presId="urn:microsoft.com/office/officeart/2005/8/layout/radial6"/>
    <dgm:cxn modelId="{2E03713D-0DA9-4CAC-806E-233F9418912E}" type="presOf" srcId="{0C616E8B-4E8E-4C6C-8674-8A6C54729766}" destId="{400E9A3B-81F4-440D-8C24-3F9F40CB0232}" srcOrd="0" destOrd="0" presId="urn:microsoft.com/office/officeart/2005/8/layout/radial6"/>
    <dgm:cxn modelId="{7F33BB3F-7E25-450E-B80F-25B7148B2F6A}" srcId="{BAABB471-A5D4-4995-9432-EAEF81D4F37D}" destId="{11ED90EA-C621-4650-B308-87EA7AE19212}" srcOrd="0" destOrd="0" parTransId="{AFD758E4-E83C-4D4A-B1EF-7116FC270D76}" sibTransId="{0510F161-E056-4C7C-A433-B08333666FA1}"/>
    <dgm:cxn modelId="{C5D92861-5401-4AC6-820A-1D318C23F704}" type="presOf" srcId="{F92A3CBD-25F9-4C5C-9E30-E0B625655D7E}" destId="{93B6FF94-7A0E-409C-ACD9-E2D9F77D4469}" srcOrd="0" destOrd="0" presId="urn:microsoft.com/office/officeart/2005/8/layout/radial6"/>
    <dgm:cxn modelId="{B245068B-5336-4F99-8195-931C3BBAAE1B}" type="presOf" srcId="{BAABB471-A5D4-4995-9432-EAEF81D4F37D}" destId="{CDE675E7-B07E-40EC-9866-843BA3B5CEFF}" srcOrd="0" destOrd="0" presId="urn:microsoft.com/office/officeart/2005/8/layout/radial6"/>
    <dgm:cxn modelId="{A645F496-37B8-44D1-98CB-B41E987F5E28}" srcId="{11ED90EA-C621-4650-B308-87EA7AE19212}" destId="{0C616E8B-4E8E-4C6C-8674-8A6C54729766}" srcOrd="3" destOrd="0" parTransId="{92C91A7C-26E8-4A4E-A2FA-8F6245364B33}" sibTransId="{D2D72D1D-A67A-4B9E-B6DB-A850F5DF9D44}"/>
    <dgm:cxn modelId="{F99C269D-874D-4402-A927-4427E8CEC414}" type="presOf" srcId="{0CFDB217-6075-4B63-8453-58CCAFDBF850}" destId="{DCA5C912-EA6D-4F44-A32C-3C79B86EC05D}" srcOrd="0" destOrd="0" presId="urn:microsoft.com/office/officeart/2005/8/layout/radial6"/>
    <dgm:cxn modelId="{CC42A9B4-26E9-4907-99B6-5329B9083E76}" type="presOf" srcId="{8C54C860-CF1E-4455-86D1-E9D0C3C9AEE0}" destId="{3059CFD8-356D-4737-A654-854635FE7BAF}" srcOrd="0" destOrd="0" presId="urn:microsoft.com/office/officeart/2005/8/layout/radial6"/>
    <dgm:cxn modelId="{02E86DC0-443D-406D-94A8-ED26A971E2FC}" type="presOf" srcId="{B4EB61C5-8A05-4BB0-A9BE-8D89ED73B941}" destId="{DBEBFBB5-4D62-434A-842A-C33367368099}" srcOrd="0" destOrd="0" presId="urn:microsoft.com/office/officeart/2005/8/layout/radial6"/>
    <dgm:cxn modelId="{2FBD4EC0-44BF-4CEB-BF36-A80BC09E69EE}" type="presOf" srcId="{0B551DBD-FAFE-4701-93A3-3FE8E0968446}" destId="{624CC1B2-5B33-4953-A141-E8459FD251AA}" srcOrd="0" destOrd="0" presId="urn:microsoft.com/office/officeart/2005/8/layout/radial6"/>
    <dgm:cxn modelId="{3F74CFC1-EADF-4419-8148-981753DC3E9E}" srcId="{11ED90EA-C621-4650-B308-87EA7AE19212}" destId="{0B551DBD-FAFE-4701-93A3-3FE8E0968446}" srcOrd="2" destOrd="0" parTransId="{413BE0D0-4D7A-46EE-80FF-195203D6DB92}" sibTransId="{F92A3CBD-25F9-4C5C-9E30-E0B625655D7E}"/>
    <dgm:cxn modelId="{CD912DE2-1734-4A5C-BEE5-DDFED23C925A}" type="presOf" srcId="{D2D72D1D-A67A-4B9E-B6DB-A850F5DF9D44}" destId="{9842E7C8-9675-4905-A98A-1FF229DFFB47}" srcOrd="0" destOrd="0" presId="urn:microsoft.com/office/officeart/2005/8/layout/radial6"/>
    <dgm:cxn modelId="{A53FB940-CEFC-4A99-AC89-CC612B49DE36}" type="presParOf" srcId="{CDE675E7-B07E-40EC-9866-843BA3B5CEFF}" destId="{845730A8-3BCF-4434-9D6A-23A49ABB3AE4}" srcOrd="0" destOrd="0" presId="urn:microsoft.com/office/officeart/2005/8/layout/radial6"/>
    <dgm:cxn modelId="{C0822648-697D-45FD-A9C3-589C45D9A1D9}" type="presParOf" srcId="{CDE675E7-B07E-40EC-9866-843BA3B5CEFF}" destId="{3059CFD8-356D-4737-A654-854635FE7BAF}" srcOrd="1" destOrd="0" presId="urn:microsoft.com/office/officeart/2005/8/layout/radial6"/>
    <dgm:cxn modelId="{9893A80F-B6B9-4F0C-94AA-C557403814DE}" type="presParOf" srcId="{CDE675E7-B07E-40EC-9866-843BA3B5CEFF}" destId="{9105F071-D97E-463E-B064-9402A5751104}" srcOrd="2" destOrd="0" presId="urn:microsoft.com/office/officeart/2005/8/layout/radial6"/>
    <dgm:cxn modelId="{CA8FA57F-83A4-4A85-A004-C1101C3D346E}" type="presParOf" srcId="{CDE675E7-B07E-40EC-9866-843BA3B5CEFF}" destId="{DCA5C912-EA6D-4F44-A32C-3C79B86EC05D}" srcOrd="3" destOrd="0" presId="urn:microsoft.com/office/officeart/2005/8/layout/radial6"/>
    <dgm:cxn modelId="{390EEE41-E163-440E-BC83-24175ABCCCE2}" type="presParOf" srcId="{CDE675E7-B07E-40EC-9866-843BA3B5CEFF}" destId="{4A6F8A61-DAA7-4572-AC5B-05B51C7EEEA2}" srcOrd="4" destOrd="0" presId="urn:microsoft.com/office/officeart/2005/8/layout/radial6"/>
    <dgm:cxn modelId="{6D56922B-17FC-4572-8417-C9231A20C9FD}" type="presParOf" srcId="{CDE675E7-B07E-40EC-9866-843BA3B5CEFF}" destId="{D0FC5CF6-1416-4410-86B1-546177FB4476}" srcOrd="5" destOrd="0" presId="urn:microsoft.com/office/officeart/2005/8/layout/radial6"/>
    <dgm:cxn modelId="{F4890EE9-B509-4066-B9AF-7D3A2F27EA0A}" type="presParOf" srcId="{CDE675E7-B07E-40EC-9866-843BA3B5CEFF}" destId="{DBEBFBB5-4D62-434A-842A-C33367368099}" srcOrd="6" destOrd="0" presId="urn:microsoft.com/office/officeart/2005/8/layout/radial6"/>
    <dgm:cxn modelId="{1DC38EBA-E7FC-4F02-AA11-CE7377FA9F29}" type="presParOf" srcId="{CDE675E7-B07E-40EC-9866-843BA3B5CEFF}" destId="{624CC1B2-5B33-4953-A141-E8459FD251AA}" srcOrd="7" destOrd="0" presId="urn:microsoft.com/office/officeart/2005/8/layout/radial6"/>
    <dgm:cxn modelId="{F17A1F65-FAA5-4BC6-AAD5-9ED0F3F173BB}" type="presParOf" srcId="{CDE675E7-B07E-40EC-9866-843BA3B5CEFF}" destId="{ADC73911-77F6-4C46-A41B-408467F2B35B}" srcOrd="8" destOrd="0" presId="urn:microsoft.com/office/officeart/2005/8/layout/radial6"/>
    <dgm:cxn modelId="{E4EF9B82-1EC5-42E4-B623-F8D7B4130FCF}" type="presParOf" srcId="{CDE675E7-B07E-40EC-9866-843BA3B5CEFF}" destId="{93B6FF94-7A0E-409C-ACD9-E2D9F77D4469}" srcOrd="9" destOrd="0" presId="urn:microsoft.com/office/officeart/2005/8/layout/radial6"/>
    <dgm:cxn modelId="{E1779B16-46A8-41B9-BF21-66763BD74EF7}" type="presParOf" srcId="{CDE675E7-B07E-40EC-9866-843BA3B5CEFF}" destId="{400E9A3B-81F4-440D-8C24-3F9F40CB0232}" srcOrd="10" destOrd="0" presId="urn:microsoft.com/office/officeart/2005/8/layout/radial6"/>
    <dgm:cxn modelId="{8867D42B-A56E-4A7F-B245-482B714B9E27}" type="presParOf" srcId="{CDE675E7-B07E-40EC-9866-843BA3B5CEFF}" destId="{47FD0F93-05C5-4073-89C9-3A4CA673AAC0}" srcOrd="11" destOrd="0" presId="urn:microsoft.com/office/officeart/2005/8/layout/radial6"/>
    <dgm:cxn modelId="{F4BC1B17-B83D-4B5D-ABF0-268A08C71E9D}" type="presParOf" srcId="{CDE675E7-B07E-40EC-9866-843BA3B5CEFF}" destId="{9842E7C8-9675-4905-A98A-1FF229DFFB47}" srcOrd="12"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CBDAC4-2307-4BF3-BA97-A7E6D95EF3B7}"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fr-FR"/>
        </a:p>
      </dgm:t>
    </dgm:pt>
    <dgm:pt modelId="{E9FDA686-8F18-489C-A8BE-EF04E98E52DD}">
      <dgm:prSet phldrT="[Texte]" custT="1"/>
      <dgm:spPr>
        <a:solidFill>
          <a:srgbClr val="CC0099"/>
        </a:solidFill>
      </dgm:spPr>
      <dgm:t>
        <a:bodyPr/>
        <a:lstStyle/>
        <a:p>
          <a:r>
            <a:rPr lang="fr-FR" sz="4400" b="1">
              <a:latin typeface="Century Gothic" panose="020B0502020202020204" pitchFamily="34" charset="0"/>
            </a:rPr>
            <a:t>Principes</a:t>
          </a:r>
        </a:p>
      </dgm:t>
    </dgm:pt>
    <dgm:pt modelId="{765714A7-BA72-4C23-A078-7D5B2961EBF1}" type="parTrans" cxnId="{F47F42C7-47FC-4B8B-8EEF-209B07413BA4}">
      <dgm:prSet/>
      <dgm:spPr/>
      <dgm:t>
        <a:bodyPr/>
        <a:lstStyle/>
        <a:p>
          <a:endParaRPr lang="fr-FR"/>
        </a:p>
      </dgm:t>
    </dgm:pt>
    <dgm:pt modelId="{D4A46756-411F-4D10-9488-19CD5AF0010D}" type="sibTrans" cxnId="{F47F42C7-47FC-4B8B-8EEF-209B07413BA4}">
      <dgm:prSet/>
      <dgm:spPr/>
      <dgm:t>
        <a:bodyPr/>
        <a:lstStyle/>
        <a:p>
          <a:endParaRPr lang="fr-FR"/>
        </a:p>
      </dgm:t>
    </dgm:pt>
    <dgm:pt modelId="{FD981B94-8E6C-42A9-A11B-4D3555BCCFB5}">
      <dgm:prSet phldrT="[Texte]" custT="1"/>
      <dgm:spPr/>
      <dgm:t>
        <a:bodyPr/>
        <a:lstStyle/>
        <a:p>
          <a:r>
            <a:rPr lang="fr-FR" sz="4000" b="1">
              <a:latin typeface="Century Gothic" panose="020B0502020202020204" pitchFamily="34" charset="0"/>
            </a:rPr>
            <a:t>Présentation sommaire de repères généraux</a:t>
          </a:r>
        </a:p>
      </dgm:t>
    </dgm:pt>
    <dgm:pt modelId="{492A66DB-10FF-4E22-B761-0FA383F44912}" type="parTrans" cxnId="{AB054111-6D94-4E4F-ACB4-3B490749C4DD}">
      <dgm:prSet/>
      <dgm:spPr/>
      <dgm:t>
        <a:bodyPr/>
        <a:lstStyle/>
        <a:p>
          <a:endParaRPr lang="fr-FR"/>
        </a:p>
      </dgm:t>
    </dgm:pt>
    <dgm:pt modelId="{613508D1-76C3-45DB-874E-1832FDC11063}" type="sibTrans" cxnId="{AB054111-6D94-4E4F-ACB4-3B490749C4DD}">
      <dgm:prSet/>
      <dgm:spPr/>
      <dgm:t>
        <a:bodyPr/>
        <a:lstStyle/>
        <a:p>
          <a:endParaRPr lang="fr-FR"/>
        </a:p>
      </dgm:t>
    </dgm:pt>
    <dgm:pt modelId="{953623DA-0B39-473B-AB67-7A2F1FC25959}">
      <dgm:prSet phldrT="[Texte]" custT="1"/>
      <dgm:spPr>
        <a:solidFill>
          <a:srgbClr val="800080"/>
        </a:solidFill>
      </dgm:spPr>
      <dgm:t>
        <a:bodyPr/>
        <a:lstStyle/>
        <a:p>
          <a:r>
            <a:rPr lang="fr-FR" sz="4400" b="1">
              <a:latin typeface="Century Gothic" panose="020B0502020202020204" pitchFamily="34" charset="0"/>
            </a:rPr>
            <a:t>Présentation des sous-domaines avec des objectifs d’apprentissage</a:t>
          </a:r>
        </a:p>
      </dgm:t>
    </dgm:pt>
    <dgm:pt modelId="{241CE355-FA0A-4A9D-AEB8-8759296C2984}" type="parTrans" cxnId="{9C177D3E-8FE0-40E4-9B14-9DBD15CCFFA1}">
      <dgm:prSet/>
      <dgm:spPr/>
      <dgm:t>
        <a:bodyPr/>
        <a:lstStyle/>
        <a:p>
          <a:endParaRPr lang="fr-FR"/>
        </a:p>
      </dgm:t>
    </dgm:pt>
    <dgm:pt modelId="{800195B6-693F-42C7-B219-82D7945A6CF3}" type="sibTrans" cxnId="{9C177D3E-8FE0-40E4-9B14-9DBD15CCFFA1}">
      <dgm:prSet/>
      <dgm:spPr/>
      <dgm:t>
        <a:bodyPr/>
        <a:lstStyle/>
        <a:p>
          <a:endParaRPr lang="fr-FR"/>
        </a:p>
      </dgm:t>
    </dgm:pt>
    <dgm:pt modelId="{F07F2DD8-4AF0-4E80-95F8-EB29E92993FF}">
      <dgm:prSet phldrT="[Texte]" custT="1"/>
      <dgm:spPr/>
      <dgm:t>
        <a:bodyPr/>
        <a:lstStyle/>
        <a:p>
          <a:r>
            <a:rPr lang="fr-FR" sz="4000">
              <a:latin typeface="Century Gothic" panose="020B0502020202020204" pitchFamily="34" charset="0"/>
            </a:rPr>
            <a:t>À aborder </a:t>
          </a:r>
          <a:r>
            <a:rPr lang="fr-FR" sz="4000" b="1">
              <a:solidFill>
                <a:srgbClr val="800080"/>
              </a:solidFill>
              <a:latin typeface="Century Gothic" panose="020B0502020202020204" pitchFamily="34" charset="0"/>
            </a:rPr>
            <a:t>avant 4 ans</a:t>
          </a:r>
        </a:p>
      </dgm:t>
    </dgm:pt>
    <dgm:pt modelId="{A4B3CA92-EDDE-4F51-A7BE-734BE2DA3BD7}" type="parTrans" cxnId="{837F0EE7-03AE-49D5-95AA-4BBA4695C844}">
      <dgm:prSet/>
      <dgm:spPr/>
      <dgm:t>
        <a:bodyPr/>
        <a:lstStyle/>
        <a:p>
          <a:endParaRPr lang="fr-FR"/>
        </a:p>
      </dgm:t>
    </dgm:pt>
    <dgm:pt modelId="{26E6391B-3A5F-464D-9A7E-38F7DCB308D9}" type="sibTrans" cxnId="{837F0EE7-03AE-49D5-95AA-4BBA4695C844}">
      <dgm:prSet/>
      <dgm:spPr/>
      <dgm:t>
        <a:bodyPr/>
        <a:lstStyle/>
        <a:p>
          <a:endParaRPr lang="fr-FR"/>
        </a:p>
      </dgm:t>
    </dgm:pt>
    <dgm:pt modelId="{CBD43C89-8C70-48CC-B18B-3E14B93E78B6}">
      <dgm:prSet phldrT="[Texte]" custT="1"/>
      <dgm:spPr/>
      <dgm:t>
        <a:bodyPr/>
        <a:lstStyle/>
        <a:p>
          <a:r>
            <a:rPr lang="fr-FR" sz="4000" b="1">
              <a:solidFill>
                <a:srgbClr val="800080"/>
              </a:solidFill>
              <a:latin typeface="Century Gothic" panose="020B0502020202020204" pitchFamily="34" charset="0"/>
            </a:rPr>
            <a:t>A partir de 4 ans </a:t>
          </a:r>
          <a:r>
            <a:rPr lang="fr-FR" sz="4000">
              <a:latin typeface="Century Gothic" panose="020B0502020202020204" pitchFamily="34" charset="0"/>
            </a:rPr>
            <a:t>ou dès que les apprentissages précédents ont pu être observés</a:t>
          </a:r>
        </a:p>
      </dgm:t>
    </dgm:pt>
    <dgm:pt modelId="{7C703BCA-41DF-4557-8462-BAC46CB59C1B}" type="parTrans" cxnId="{1749AE45-552D-4A3B-B748-AAD69E932138}">
      <dgm:prSet/>
      <dgm:spPr/>
      <dgm:t>
        <a:bodyPr/>
        <a:lstStyle/>
        <a:p>
          <a:endParaRPr lang="fr-FR"/>
        </a:p>
      </dgm:t>
    </dgm:pt>
    <dgm:pt modelId="{0FF992FF-888E-4930-8ABD-EF75D9CDB661}" type="sibTrans" cxnId="{1749AE45-552D-4A3B-B748-AAD69E932138}">
      <dgm:prSet/>
      <dgm:spPr/>
      <dgm:t>
        <a:bodyPr/>
        <a:lstStyle/>
        <a:p>
          <a:endParaRPr lang="fr-FR"/>
        </a:p>
      </dgm:t>
    </dgm:pt>
    <dgm:pt modelId="{B5D40157-A06F-4CB1-AF12-B4BE2BCC65AC}">
      <dgm:prSet phldrT="[Texte]" custT="1"/>
      <dgm:spPr/>
      <dgm:t>
        <a:bodyPr/>
        <a:lstStyle/>
        <a:p>
          <a:r>
            <a:rPr lang="fr-FR" sz="4000" b="1">
              <a:solidFill>
                <a:srgbClr val="800080"/>
              </a:solidFill>
              <a:latin typeface="Century Gothic" panose="020B0502020202020204" pitchFamily="34" charset="0"/>
            </a:rPr>
            <a:t>A partir de 5 ans </a:t>
          </a:r>
          <a:r>
            <a:rPr lang="fr-FR" sz="4000">
              <a:latin typeface="Century Gothic" panose="020B0502020202020204" pitchFamily="34" charset="0"/>
            </a:rPr>
            <a:t>ou dès que les apprentissages précédents ont pu être observés</a:t>
          </a:r>
        </a:p>
      </dgm:t>
    </dgm:pt>
    <dgm:pt modelId="{7FC497BA-B463-492F-8809-F091496289FA}" type="parTrans" cxnId="{DD20677E-4E2B-4070-841C-254BA9517934}">
      <dgm:prSet/>
      <dgm:spPr/>
      <dgm:t>
        <a:bodyPr/>
        <a:lstStyle/>
        <a:p>
          <a:endParaRPr lang="fr-FR"/>
        </a:p>
      </dgm:t>
    </dgm:pt>
    <dgm:pt modelId="{98EF8485-45F3-4438-B6C8-22FD065BE34F}" type="sibTrans" cxnId="{DD20677E-4E2B-4070-841C-254BA9517934}">
      <dgm:prSet/>
      <dgm:spPr/>
      <dgm:t>
        <a:bodyPr/>
        <a:lstStyle/>
        <a:p>
          <a:endParaRPr lang="fr-FR"/>
        </a:p>
      </dgm:t>
    </dgm:pt>
    <dgm:pt modelId="{444537D5-825C-4739-8325-F229631D567A}" type="pres">
      <dgm:prSet presAssocID="{4DCBDAC4-2307-4BF3-BA97-A7E6D95EF3B7}" presName="linear" presStyleCnt="0">
        <dgm:presLayoutVars>
          <dgm:animLvl val="lvl"/>
          <dgm:resizeHandles val="exact"/>
        </dgm:presLayoutVars>
      </dgm:prSet>
      <dgm:spPr/>
    </dgm:pt>
    <dgm:pt modelId="{DF37EF25-A4E6-4890-9D68-B5702DFECA9C}" type="pres">
      <dgm:prSet presAssocID="{E9FDA686-8F18-489C-A8BE-EF04E98E52DD}" presName="parentText" presStyleLbl="node1" presStyleIdx="0" presStyleCnt="2" custScaleY="65285">
        <dgm:presLayoutVars>
          <dgm:chMax val="0"/>
          <dgm:bulletEnabled val="1"/>
        </dgm:presLayoutVars>
      </dgm:prSet>
      <dgm:spPr/>
    </dgm:pt>
    <dgm:pt modelId="{AF5E0638-C628-4210-ABB2-459DCE5A5D41}" type="pres">
      <dgm:prSet presAssocID="{E9FDA686-8F18-489C-A8BE-EF04E98E52DD}" presName="childText" presStyleLbl="revTx" presStyleIdx="0" presStyleCnt="2">
        <dgm:presLayoutVars>
          <dgm:bulletEnabled val="1"/>
        </dgm:presLayoutVars>
      </dgm:prSet>
      <dgm:spPr/>
    </dgm:pt>
    <dgm:pt modelId="{F8E30B91-27E9-4105-AE33-3EED52164992}" type="pres">
      <dgm:prSet presAssocID="{953623DA-0B39-473B-AB67-7A2F1FC25959}" presName="parentText" presStyleLbl="node1" presStyleIdx="1" presStyleCnt="2">
        <dgm:presLayoutVars>
          <dgm:chMax val="0"/>
          <dgm:bulletEnabled val="1"/>
        </dgm:presLayoutVars>
      </dgm:prSet>
      <dgm:spPr/>
    </dgm:pt>
    <dgm:pt modelId="{56EAD7D9-12DA-4B3E-A889-D7EE7F070572}" type="pres">
      <dgm:prSet presAssocID="{953623DA-0B39-473B-AB67-7A2F1FC25959}" presName="childText" presStyleLbl="revTx" presStyleIdx="1" presStyleCnt="2">
        <dgm:presLayoutVars>
          <dgm:bulletEnabled val="1"/>
        </dgm:presLayoutVars>
      </dgm:prSet>
      <dgm:spPr/>
    </dgm:pt>
  </dgm:ptLst>
  <dgm:cxnLst>
    <dgm:cxn modelId="{AB054111-6D94-4E4F-ACB4-3B490749C4DD}" srcId="{E9FDA686-8F18-489C-A8BE-EF04E98E52DD}" destId="{FD981B94-8E6C-42A9-A11B-4D3555BCCFB5}" srcOrd="0" destOrd="0" parTransId="{492A66DB-10FF-4E22-B761-0FA383F44912}" sibTransId="{613508D1-76C3-45DB-874E-1832FDC11063}"/>
    <dgm:cxn modelId="{979C7526-EB08-49DB-B103-6FEBC7A74F8D}" type="presOf" srcId="{FD981B94-8E6C-42A9-A11B-4D3555BCCFB5}" destId="{AF5E0638-C628-4210-ABB2-459DCE5A5D41}" srcOrd="0" destOrd="0" presId="urn:microsoft.com/office/officeart/2005/8/layout/vList2"/>
    <dgm:cxn modelId="{9C177D3E-8FE0-40E4-9B14-9DBD15CCFFA1}" srcId="{4DCBDAC4-2307-4BF3-BA97-A7E6D95EF3B7}" destId="{953623DA-0B39-473B-AB67-7A2F1FC25959}" srcOrd="1" destOrd="0" parTransId="{241CE355-FA0A-4A9D-AEB8-8759296C2984}" sibTransId="{800195B6-693F-42C7-B219-82D7945A6CF3}"/>
    <dgm:cxn modelId="{1749AE45-552D-4A3B-B748-AAD69E932138}" srcId="{953623DA-0B39-473B-AB67-7A2F1FC25959}" destId="{CBD43C89-8C70-48CC-B18B-3E14B93E78B6}" srcOrd="1" destOrd="0" parTransId="{7C703BCA-41DF-4557-8462-BAC46CB59C1B}" sibTransId="{0FF992FF-888E-4930-8ABD-EF75D9CDB661}"/>
    <dgm:cxn modelId="{CCDB2F4E-CF1F-44C2-B6FB-B1DF2D439FB9}" type="presOf" srcId="{E9FDA686-8F18-489C-A8BE-EF04E98E52DD}" destId="{DF37EF25-A4E6-4890-9D68-B5702DFECA9C}" srcOrd="0" destOrd="0" presId="urn:microsoft.com/office/officeart/2005/8/layout/vList2"/>
    <dgm:cxn modelId="{DD20677E-4E2B-4070-841C-254BA9517934}" srcId="{953623DA-0B39-473B-AB67-7A2F1FC25959}" destId="{B5D40157-A06F-4CB1-AF12-B4BE2BCC65AC}" srcOrd="2" destOrd="0" parTransId="{7FC497BA-B463-492F-8809-F091496289FA}" sibTransId="{98EF8485-45F3-4438-B6C8-22FD065BE34F}"/>
    <dgm:cxn modelId="{E63114AA-7377-4612-A3E1-73412819F6DA}" type="presOf" srcId="{4DCBDAC4-2307-4BF3-BA97-A7E6D95EF3B7}" destId="{444537D5-825C-4739-8325-F229631D567A}" srcOrd="0" destOrd="0" presId="urn:microsoft.com/office/officeart/2005/8/layout/vList2"/>
    <dgm:cxn modelId="{88BF70BB-6D5A-4998-84F2-BDFB32E34AAB}" type="presOf" srcId="{953623DA-0B39-473B-AB67-7A2F1FC25959}" destId="{F8E30B91-27E9-4105-AE33-3EED52164992}" srcOrd="0" destOrd="0" presId="urn:microsoft.com/office/officeart/2005/8/layout/vList2"/>
    <dgm:cxn modelId="{F47F42C7-47FC-4B8B-8EEF-209B07413BA4}" srcId="{4DCBDAC4-2307-4BF3-BA97-A7E6D95EF3B7}" destId="{E9FDA686-8F18-489C-A8BE-EF04E98E52DD}" srcOrd="0" destOrd="0" parTransId="{765714A7-BA72-4C23-A078-7D5B2961EBF1}" sibTransId="{D4A46756-411F-4D10-9488-19CD5AF0010D}"/>
    <dgm:cxn modelId="{837F0EE7-03AE-49D5-95AA-4BBA4695C844}" srcId="{953623DA-0B39-473B-AB67-7A2F1FC25959}" destId="{F07F2DD8-4AF0-4E80-95F8-EB29E92993FF}" srcOrd="0" destOrd="0" parTransId="{A4B3CA92-EDDE-4F51-A7BE-734BE2DA3BD7}" sibTransId="{26E6391B-3A5F-464D-9A7E-38F7DCB308D9}"/>
    <dgm:cxn modelId="{CCA3C5F6-12CF-44AD-82C7-AB573E03D3C6}" type="presOf" srcId="{F07F2DD8-4AF0-4E80-95F8-EB29E92993FF}" destId="{56EAD7D9-12DA-4B3E-A889-D7EE7F070572}" srcOrd="0" destOrd="0" presId="urn:microsoft.com/office/officeart/2005/8/layout/vList2"/>
    <dgm:cxn modelId="{A67871FC-6E34-4F89-86F9-04E5133ADCC6}" type="presOf" srcId="{CBD43C89-8C70-48CC-B18B-3E14B93E78B6}" destId="{56EAD7D9-12DA-4B3E-A889-D7EE7F070572}" srcOrd="0" destOrd="1" presId="urn:microsoft.com/office/officeart/2005/8/layout/vList2"/>
    <dgm:cxn modelId="{0C0CA4FE-D680-4AA3-9450-E65028EF70A7}" type="presOf" srcId="{B5D40157-A06F-4CB1-AF12-B4BE2BCC65AC}" destId="{56EAD7D9-12DA-4B3E-A889-D7EE7F070572}" srcOrd="0" destOrd="2" presId="urn:microsoft.com/office/officeart/2005/8/layout/vList2"/>
    <dgm:cxn modelId="{61F77877-0A9E-4870-A02D-B44367A74FA6}" type="presParOf" srcId="{444537D5-825C-4739-8325-F229631D567A}" destId="{DF37EF25-A4E6-4890-9D68-B5702DFECA9C}" srcOrd="0" destOrd="0" presId="urn:microsoft.com/office/officeart/2005/8/layout/vList2"/>
    <dgm:cxn modelId="{E4E0346D-E8C9-465C-8082-4E6EFC7BB3B2}" type="presParOf" srcId="{444537D5-825C-4739-8325-F229631D567A}" destId="{AF5E0638-C628-4210-ABB2-459DCE5A5D41}" srcOrd="1" destOrd="0" presId="urn:microsoft.com/office/officeart/2005/8/layout/vList2"/>
    <dgm:cxn modelId="{228DCE55-F267-4CBF-8C44-22C46057C8F3}" type="presParOf" srcId="{444537D5-825C-4739-8325-F229631D567A}" destId="{F8E30B91-27E9-4105-AE33-3EED52164992}" srcOrd="2" destOrd="0" presId="urn:microsoft.com/office/officeart/2005/8/layout/vList2"/>
    <dgm:cxn modelId="{006D6619-137D-458B-B7BB-60B7D3C5A0A7}" type="presParOf" srcId="{444537D5-825C-4739-8325-F229631D567A}" destId="{56EAD7D9-12DA-4B3E-A889-D7EE7F070572}"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89E5B3-89A3-420A-BE98-D21AD5279B9A}" type="doc">
      <dgm:prSet loTypeId="urn:microsoft.com/office/officeart/2005/8/layout/cycle8" loCatId="cycle" qsTypeId="urn:microsoft.com/office/officeart/2005/8/quickstyle/simple2" qsCatId="simple" csTypeId="urn:microsoft.com/office/officeart/2005/8/colors/colorful5" csCatId="colorful" phldr="1"/>
      <dgm:spPr/>
    </dgm:pt>
    <dgm:pt modelId="{8173E09D-E588-4244-85FC-FC8659699371}">
      <dgm:prSet phldr="0"/>
      <dgm:spPr/>
      <dgm:t>
        <a:bodyPr/>
        <a:lstStyle/>
        <a:p>
          <a:pPr rtl="0"/>
          <a:r>
            <a:rPr lang="fr-FR" b="1">
              <a:solidFill>
                <a:schemeClr val="accent6">
                  <a:lumMod val="49000"/>
                </a:schemeClr>
              </a:solidFill>
              <a:latin typeface="Century Gothic"/>
            </a:rPr>
            <a:t>Se préparer à apprendre à LIRE</a:t>
          </a:r>
        </a:p>
      </dgm:t>
    </dgm:pt>
    <dgm:pt modelId="{FAEEF130-8A56-4136-A2BD-EED244419938}" type="parTrans" cxnId="{9CFC3DB2-262B-4037-8B7D-A5FC6E4AFB08}">
      <dgm:prSet/>
      <dgm:spPr/>
    </dgm:pt>
    <dgm:pt modelId="{F44F2FD5-F2F6-4D4D-B64F-91DC1A1DBEEB}" type="sibTrans" cxnId="{9CFC3DB2-262B-4037-8B7D-A5FC6E4AFB08}">
      <dgm:prSet/>
      <dgm:spPr/>
    </dgm:pt>
    <dgm:pt modelId="{D38D7078-48F2-46EC-BE7A-4F5DA2CAC0CB}">
      <dgm:prSet phldr="0"/>
      <dgm:spPr/>
      <dgm:t>
        <a:bodyPr/>
        <a:lstStyle/>
        <a:p>
          <a:pPr algn="ctr" rtl="0"/>
          <a:r>
            <a:rPr lang="fr-FR" b="1">
              <a:solidFill>
                <a:srgbClr val="7030A0"/>
              </a:solidFill>
              <a:latin typeface="Century Gothic"/>
            </a:rPr>
            <a:t>Se préparer à apprendre à  ÉCRIRE</a:t>
          </a:r>
          <a:endParaRPr lang="fr-FR" b="1">
            <a:solidFill>
              <a:srgbClr val="7030A0"/>
            </a:solidFill>
            <a:latin typeface="Century Gothic"/>
            <a:ea typeface="Calibri"/>
            <a:cs typeface="Calibri"/>
          </a:endParaRPr>
        </a:p>
      </dgm:t>
    </dgm:pt>
    <dgm:pt modelId="{009EC2DC-6E19-4E67-9CF1-9E3428E66B43}" type="parTrans" cxnId="{6A963B92-27D7-4E5B-8C2E-EC1219C43D48}">
      <dgm:prSet/>
      <dgm:spPr/>
    </dgm:pt>
    <dgm:pt modelId="{4908ED5C-52AD-4A9B-8ADC-27F150D19C53}" type="sibTrans" cxnId="{6A963B92-27D7-4E5B-8C2E-EC1219C43D48}">
      <dgm:prSet/>
      <dgm:spPr/>
    </dgm:pt>
    <dgm:pt modelId="{B7C99E4A-ECA5-46E8-869B-64CEE2851BBC}">
      <dgm:prSet phldr="0"/>
      <dgm:spPr/>
      <dgm:t>
        <a:bodyPr/>
        <a:lstStyle/>
        <a:p>
          <a:pPr algn="ctr"/>
          <a:r>
            <a:rPr lang="fr-FR" b="1">
              <a:solidFill>
                <a:srgbClr val="0070C0"/>
              </a:solidFill>
              <a:latin typeface="Century Gothic"/>
              <a:ea typeface="Calibri"/>
              <a:cs typeface="Calibri"/>
            </a:rPr>
            <a:t>Acquérir le langage ORAL</a:t>
          </a:r>
        </a:p>
      </dgm:t>
    </dgm:pt>
    <dgm:pt modelId="{114E81AE-68D0-404A-A714-CFDCDA7AFD41}" type="parTrans" cxnId="{D26F97A1-41FC-47C5-BD10-16297244767C}">
      <dgm:prSet/>
      <dgm:spPr/>
    </dgm:pt>
    <dgm:pt modelId="{4E825A03-6569-4065-8632-305161340232}" type="sibTrans" cxnId="{D26F97A1-41FC-47C5-BD10-16297244767C}">
      <dgm:prSet/>
      <dgm:spPr/>
    </dgm:pt>
    <dgm:pt modelId="{0F5F081F-4F14-4298-A7DA-5365728A385A}" type="pres">
      <dgm:prSet presAssocID="{4989E5B3-89A3-420A-BE98-D21AD5279B9A}" presName="compositeShape" presStyleCnt="0">
        <dgm:presLayoutVars>
          <dgm:chMax val="7"/>
          <dgm:dir/>
          <dgm:resizeHandles val="exact"/>
        </dgm:presLayoutVars>
      </dgm:prSet>
      <dgm:spPr/>
    </dgm:pt>
    <dgm:pt modelId="{4677D04C-F7A0-41E5-80BF-96B6BB60608E}" type="pres">
      <dgm:prSet presAssocID="{4989E5B3-89A3-420A-BE98-D21AD5279B9A}" presName="wedge1" presStyleLbl="node1" presStyleIdx="0" presStyleCnt="3"/>
      <dgm:spPr/>
    </dgm:pt>
    <dgm:pt modelId="{A6C0C01E-F0B7-4886-A5D2-9E88B5A301DA}" type="pres">
      <dgm:prSet presAssocID="{4989E5B3-89A3-420A-BE98-D21AD5279B9A}" presName="dummy1a" presStyleCnt="0"/>
      <dgm:spPr/>
    </dgm:pt>
    <dgm:pt modelId="{81B50CD0-15CC-4419-89AD-4B2C81B2921F}" type="pres">
      <dgm:prSet presAssocID="{4989E5B3-89A3-420A-BE98-D21AD5279B9A}" presName="dummy1b" presStyleCnt="0"/>
      <dgm:spPr/>
    </dgm:pt>
    <dgm:pt modelId="{AE35C647-5DD5-47D7-BA92-FF2FE40DDAD4}" type="pres">
      <dgm:prSet presAssocID="{4989E5B3-89A3-420A-BE98-D21AD5279B9A}" presName="wedge1Tx" presStyleLbl="node1" presStyleIdx="0" presStyleCnt="3">
        <dgm:presLayoutVars>
          <dgm:chMax val="0"/>
          <dgm:chPref val="0"/>
          <dgm:bulletEnabled val="1"/>
        </dgm:presLayoutVars>
      </dgm:prSet>
      <dgm:spPr/>
    </dgm:pt>
    <dgm:pt modelId="{6B0E85D0-9F13-4B4D-822C-F20F444B58BC}" type="pres">
      <dgm:prSet presAssocID="{4989E5B3-89A3-420A-BE98-D21AD5279B9A}" presName="wedge2" presStyleLbl="node1" presStyleIdx="1" presStyleCnt="3"/>
      <dgm:spPr/>
    </dgm:pt>
    <dgm:pt modelId="{A84E21B8-7C35-4ABD-8CEC-49F599D3066F}" type="pres">
      <dgm:prSet presAssocID="{4989E5B3-89A3-420A-BE98-D21AD5279B9A}" presName="dummy2a" presStyleCnt="0"/>
      <dgm:spPr/>
    </dgm:pt>
    <dgm:pt modelId="{4B9F4759-E4F5-4F21-A3AA-4DBCA77A8112}" type="pres">
      <dgm:prSet presAssocID="{4989E5B3-89A3-420A-BE98-D21AD5279B9A}" presName="dummy2b" presStyleCnt="0"/>
      <dgm:spPr/>
    </dgm:pt>
    <dgm:pt modelId="{9FD146A3-6BBC-4C30-8361-B78D4B70BF92}" type="pres">
      <dgm:prSet presAssocID="{4989E5B3-89A3-420A-BE98-D21AD5279B9A}" presName="wedge2Tx" presStyleLbl="node1" presStyleIdx="1" presStyleCnt="3">
        <dgm:presLayoutVars>
          <dgm:chMax val="0"/>
          <dgm:chPref val="0"/>
          <dgm:bulletEnabled val="1"/>
        </dgm:presLayoutVars>
      </dgm:prSet>
      <dgm:spPr/>
    </dgm:pt>
    <dgm:pt modelId="{D215FA7F-A28D-406E-A88A-31E87D602AA3}" type="pres">
      <dgm:prSet presAssocID="{4989E5B3-89A3-420A-BE98-D21AD5279B9A}" presName="wedge3" presStyleLbl="node1" presStyleIdx="2" presStyleCnt="3"/>
      <dgm:spPr/>
    </dgm:pt>
    <dgm:pt modelId="{0C47CF65-8DA3-4B58-AB8A-466357EA750D}" type="pres">
      <dgm:prSet presAssocID="{4989E5B3-89A3-420A-BE98-D21AD5279B9A}" presName="dummy3a" presStyleCnt="0"/>
      <dgm:spPr/>
    </dgm:pt>
    <dgm:pt modelId="{B4FC7F59-4936-40BF-9767-A1CBEAF35667}" type="pres">
      <dgm:prSet presAssocID="{4989E5B3-89A3-420A-BE98-D21AD5279B9A}" presName="dummy3b" presStyleCnt="0"/>
      <dgm:spPr/>
    </dgm:pt>
    <dgm:pt modelId="{CCF3DB59-89F8-4B2A-BD53-852CA39D8985}" type="pres">
      <dgm:prSet presAssocID="{4989E5B3-89A3-420A-BE98-D21AD5279B9A}" presName="wedge3Tx" presStyleLbl="node1" presStyleIdx="2" presStyleCnt="3">
        <dgm:presLayoutVars>
          <dgm:chMax val="0"/>
          <dgm:chPref val="0"/>
          <dgm:bulletEnabled val="1"/>
        </dgm:presLayoutVars>
      </dgm:prSet>
      <dgm:spPr/>
    </dgm:pt>
    <dgm:pt modelId="{E7BCD36A-58D7-4263-8477-1DC537182674}" type="pres">
      <dgm:prSet presAssocID="{F44F2FD5-F2F6-4D4D-B64F-91DC1A1DBEEB}" presName="arrowWedge1" presStyleLbl="fgSibTrans2D1" presStyleIdx="0" presStyleCnt="3"/>
      <dgm:spPr/>
    </dgm:pt>
    <dgm:pt modelId="{4BBD05CE-8423-49F5-95B8-2E727AF8A875}" type="pres">
      <dgm:prSet presAssocID="{4908ED5C-52AD-4A9B-8ADC-27F150D19C53}" presName="arrowWedge2" presStyleLbl="fgSibTrans2D1" presStyleIdx="1" presStyleCnt="3"/>
      <dgm:spPr/>
    </dgm:pt>
    <dgm:pt modelId="{676F74F7-0A05-4783-8BA8-AFD5A0D76DCD}" type="pres">
      <dgm:prSet presAssocID="{4E825A03-6569-4065-8632-305161340232}" presName="arrowWedge3" presStyleLbl="fgSibTrans2D1" presStyleIdx="2" presStyleCnt="3"/>
      <dgm:spPr/>
    </dgm:pt>
  </dgm:ptLst>
  <dgm:cxnLst>
    <dgm:cxn modelId="{FF226D01-0CB8-4972-843E-93B46FA89654}" type="presOf" srcId="{D38D7078-48F2-46EC-BE7A-4F5DA2CAC0CB}" destId="{6B0E85D0-9F13-4B4D-822C-F20F444B58BC}" srcOrd="0" destOrd="0" presId="urn:microsoft.com/office/officeart/2005/8/layout/cycle8"/>
    <dgm:cxn modelId="{235C140C-2410-4928-92C4-9DEB08636C41}" type="presOf" srcId="{8173E09D-E588-4244-85FC-FC8659699371}" destId="{4677D04C-F7A0-41E5-80BF-96B6BB60608E}" srcOrd="0" destOrd="0" presId="urn:microsoft.com/office/officeart/2005/8/layout/cycle8"/>
    <dgm:cxn modelId="{8914341B-B129-4224-947A-C8B63AB652E7}" type="presOf" srcId="{8173E09D-E588-4244-85FC-FC8659699371}" destId="{AE35C647-5DD5-47D7-BA92-FF2FE40DDAD4}" srcOrd="1" destOrd="0" presId="urn:microsoft.com/office/officeart/2005/8/layout/cycle8"/>
    <dgm:cxn modelId="{5FD74227-C099-439B-9169-B05376F3FE53}" type="presOf" srcId="{B7C99E4A-ECA5-46E8-869B-64CEE2851BBC}" destId="{D215FA7F-A28D-406E-A88A-31E87D602AA3}" srcOrd="0" destOrd="0" presId="urn:microsoft.com/office/officeart/2005/8/layout/cycle8"/>
    <dgm:cxn modelId="{8918C566-C585-4077-BDC9-F1481E659D68}" type="presOf" srcId="{4989E5B3-89A3-420A-BE98-D21AD5279B9A}" destId="{0F5F081F-4F14-4298-A7DA-5365728A385A}" srcOrd="0" destOrd="0" presId="urn:microsoft.com/office/officeart/2005/8/layout/cycle8"/>
    <dgm:cxn modelId="{47273D4C-EE21-435D-835C-F99C528C570E}" type="presOf" srcId="{B7C99E4A-ECA5-46E8-869B-64CEE2851BBC}" destId="{CCF3DB59-89F8-4B2A-BD53-852CA39D8985}" srcOrd="1" destOrd="0" presId="urn:microsoft.com/office/officeart/2005/8/layout/cycle8"/>
    <dgm:cxn modelId="{6A963B92-27D7-4E5B-8C2E-EC1219C43D48}" srcId="{4989E5B3-89A3-420A-BE98-D21AD5279B9A}" destId="{D38D7078-48F2-46EC-BE7A-4F5DA2CAC0CB}" srcOrd="1" destOrd="0" parTransId="{009EC2DC-6E19-4E67-9CF1-9E3428E66B43}" sibTransId="{4908ED5C-52AD-4A9B-8ADC-27F150D19C53}"/>
    <dgm:cxn modelId="{D26F97A1-41FC-47C5-BD10-16297244767C}" srcId="{4989E5B3-89A3-420A-BE98-D21AD5279B9A}" destId="{B7C99E4A-ECA5-46E8-869B-64CEE2851BBC}" srcOrd="2" destOrd="0" parTransId="{114E81AE-68D0-404A-A714-CFDCDA7AFD41}" sibTransId="{4E825A03-6569-4065-8632-305161340232}"/>
    <dgm:cxn modelId="{61A74EA3-236D-4CF2-8AE0-72AE8EE9A8BB}" type="presOf" srcId="{D38D7078-48F2-46EC-BE7A-4F5DA2CAC0CB}" destId="{9FD146A3-6BBC-4C30-8361-B78D4B70BF92}" srcOrd="1" destOrd="0" presId="urn:microsoft.com/office/officeart/2005/8/layout/cycle8"/>
    <dgm:cxn modelId="{9CFC3DB2-262B-4037-8B7D-A5FC6E4AFB08}" srcId="{4989E5B3-89A3-420A-BE98-D21AD5279B9A}" destId="{8173E09D-E588-4244-85FC-FC8659699371}" srcOrd="0" destOrd="0" parTransId="{FAEEF130-8A56-4136-A2BD-EED244419938}" sibTransId="{F44F2FD5-F2F6-4D4D-B64F-91DC1A1DBEEB}"/>
    <dgm:cxn modelId="{F8AE4400-9EA3-46A3-B11A-9F484486CA09}" type="presParOf" srcId="{0F5F081F-4F14-4298-A7DA-5365728A385A}" destId="{4677D04C-F7A0-41E5-80BF-96B6BB60608E}" srcOrd="0" destOrd="0" presId="urn:microsoft.com/office/officeart/2005/8/layout/cycle8"/>
    <dgm:cxn modelId="{515DEB5B-08FE-429E-9A35-6CFB274391DE}" type="presParOf" srcId="{0F5F081F-4F14-4298-A7DA-5365728A385A}" destId="{A6C0C01E-F0B7-4886-A5D2-9E88B5A301DA}" srcOrd="1" destOrd="0" presId="urn:microsoft.com/office/officeart/2005/8/layout/cycle8"/>
    <dgm:cxn modelId="{6EF27326-0D13-42E7-9A64-788D53DB78C8}" type="presParOf" srcId="{0F5F081F-4F14-4298-A7DA-5365728A385A}" destId="{81B50CD0-15CC-4419-89AD-4B2C81B2921F}" srcOrd="2" destOrd="0" presId="urn:microsoft.com/office/officeart/2005/8/layout/cycle8"/>
    <dgm:cxn modelId="{E71BAED8-8C27-4D0F-BB2A-53EE2C5C444E}" type="presParOf" srcId="{0F5F081F-4F14-4298-A7DA-5365728A385A}" destId="{AE35C647-5DD5-47D7-BA92-FF2FE40DDAD4}" srcOrd="3" destOrd="0" presId="urn:microsoft.com/office/officeart/2005/8/layout/cycle8"/>
    <dgm:cxn modelId="{89AA0F54-600F-45F8-AB7E-6C967C1FD1AF}" type="presParOf" srcId="{0F5F081F-4F14-4298-A7DA-5365728A385A}" destId="{6B0E85D0-9F13-4B4D-822C-F20F444B58BC}" srcOrd="4" destOrd="0" presId="urn:microsoft.com/office/officeart/2005/8/layout/cycle8"/>
    <dgm:cxn modelId="{060B4A0A-B5A0-44BF-A7A7-18323D3E7070}" type="presParOf" srcId="{0F5F081F-4F14-4298-A7DA-5365728A385A}" destId="{A84E21B8-7C35-4ABD-8CEC-49F599D3066F}" srcOrd="5" destOrd="0" presId="urn:microsoft.com/office/officeart/2005/8/layout/cycle8"/>
    <dgm:cxn modelId="{05FA24B7-4A9C-4223-A30D-865999CFD8B6}" type="presParOf" srcId="{0F5F081F-4F14-4298-A7DA-5365728A385A}" destId="{4B9F4759-E4F5-4F21-A3AA-4DBCA77A8112}" srcOrd="6" destOrd="0" presId="urn:microsoft.com/office/officeart/2005/8/layout/cycle8"/>
    <dgm:cxn modelId="{3E02198F-12A6-4D8D-A040-572365ACD601}" type="presParOf" srcId="{0F5F081F-4F14-4298-A7DA-5365728A385A}" destId="{9FD146A3-6BBC-4C30-8361-B78D4B70BF92}" srcOrd="7" destOrd="0" presId="urn:microsoft.com/office/officeart/2005/8/layout/cycle8"/>
    <dgm:cxn modelId="{E16E6E4E-5993-4DEC-8BE9-3C6D4392A7D5}" type="presParOf" srcId="{0F5F081F-4F14-4298-A7DA-5365728A385A}" destId="{D215FA7F-A28D-406E-A88A-31E87D602AA3}" srcOrd="8" destOrd="0" presId="urn:microsoft.com/office/officeart/2005/8/layout/cycle8"/>
    <dgm:cxn modelId="{42191D16-53E2-4B9A-9B9C-450B717B8026}" type="presParOf" srcId="{0F5F081F-4F14-4298-A7DA-5365728A385A}" destId="{0C47CF65-8DA3-4B58-AB8A-466357EA750D}" srcOrd="9" destOrd="0" presId="urn:microsoft.com/office/officeart/2005/8/layout/cycle8"/>
    <dgm:cxn modelId="{A6B94F7D-DBA1-4AF3-91BC-A03EEBA3E9D7}" type="presParOf" srcId="{0F5F081F-4F14-4298-A7DA-5365728A385A}" destId="{B4FC7F59-4936-40BF-9767-A1CBEAF35667}" srcOrd="10" destOrd="0" presId="urn:microsoft.com/office/officeart/2005/8/layout/cycle8"/>
    <dgm:cxn modelId="{49F64208-4894-4C3C-9201-7C2C456F90A1}" type="presParOf" srcId="{0F5F081F-4F14-4298-A7DA-5365728A385A}" destId="{CCF3DB59-89F8-4B2A-BD53-852CA39D8985}" srcOrd="11" destOrd="0" presId="urn:microsoft.com/office/officeart/2005/8/layout/cycle8"/>
    <dgm:cxn modelId="{9585FA66-38F4-433F-B7EF-CAE3FD050E6D}" type="presParOf" srcId="{0F5F081F-4F14-4298-A7DA-5365728A385A}" destId="{E7BCD36A-58D7-4263-8477-1DC537182674}" srcOrd="12" destOrd="0" presId="urn:microsoft.com/office/officeart/2005/8/layout/cycle8"/>
    <dgm:cxn modelId="{6631857A-1AC5-4177-BF28-F38EDE3E6B98}" type="presParOf" srcId="{0F5F081F-4F14-4298-A7DA-5365728A385A}" destId="{4BBD05CE-8423-49F5-95B8-2E727AF8A875}" srcOrd="13" destOrd="0" presId="urn:microsoft.com/office/officeart/2005/8/layout/cycle8"/>
    <dgm:cxn modelId="{F1CFB359-5CCA-4240-A8A6-5208B359AFBA}" type="presParOf" srcId="{0F5F081F-4F14-4298-A7DA-5365728A385A}" destId="{676F74F7-0A05-4783-8BA8-AFD5A0D76DCD}"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3FAD26-2270-4615-85C1-044013762793}" type="doc">
      <dgm:prSet loTypeId="urn:microsoft.com/office/officeart/2005/8/layout/arrow6" loCatId="process" qsTypeId="urn:microsoft.com/office/officeart/2005/8/quickstyle/simple1" qsCatId="simple" csTypeId="urn:microsoft.com/office/officeart/2005/8/colors/colorful5" csCatId="colorful" phldr="1"/>
      <dgm:spPr/>
      <dgm:t>
        <a:bodyPr/>
        <a:lstStyle/>
        <a:p>
          <a:endParaRPr lang="fr-FR"/>
        </a:p>
      </dgm:t>
    </dgm:pt>
    <dgm:pt modelId="{4351E05A-87FA-4303-9317-E1959D9E46AF}">
      <dgm:prSet phldrT="[Texte]"/>
      <dgm:spPr/>
      <dgm:t>
        <a:bodyPr/>
        <a:lstStyle/>
        <a:p>
          <a:r>
            <a:rPr lang="fr-FR" b="1">
              <a:latin typeface="Century Gothic" panose="020B0502020202020204" pitchFamily="34" charset="0"/>
            </a:rPr>
            <a:t>Respecter les rythmes de l’enfant</a:t>
          </a:r>
        </a:p>
      </dgm:t>
    </dgm:pt>
    <dgm:pt modelId="{FF92F2C7-8367-4217-9EEE-F29E85ABF552}" type="parTrans" cxnId="{712F5619-19A4-446B-988D-AC4060BA651B}">
      <dgm:prSet/>
      <dgm:spPr/>
      <dgm:t>
        <a:bodyPr/>
        <a:lstStyle/>
        <a:p>
          <a:endParaRPr lang="fr-FR"/>
        </a:p>
      </dgm:t>
    </dgm:pt>
    <dgm:pt modelId="{6EB4425E-A79C-42FC-8E14-16584C7C4EFA}" type="sibTrans" cxnId="{712F5619-19A4-446B-988D-AC4060BA651B}">
      <dgm:prSet/>
      <dgm:spPr/>
      <dgm:t>
        <a:bodyPr/>
        <a:lstStyle/>
        <a:p>
          <a:endParaRPr lang="fr-FR"/>
        </a:p>
      </dgm:t>
    </dgm:pt>
    <dgm:pt modelId="{EEBCE1FF-4AAB-4850-B441-C12508FEC264}">
      <dgm:prSet phldrT="[Texte]"/>
      <dgm:spPr/>
      <dgm:t>
        <a:bodyPr/>
        <a:lstStyle/>
        <a:p>
          <a:pPr rtl="0"/>
          <a:r>
            <a:rPr lang="fr-FR" b="1">
              <a:latin typeface="Century Gothic"/>
            </a:rPr>
            <a:t>Organiser des temps d’apprentissage réguliers, récurrents pour favoriser l'intégration des savoirs</a:t>
          </a:r>
        </a:p>
      </dgm:t>
    </dgm:pt>
    <dgm:pt modelId="{90FEBE39-E409-414B-8995-73CA0478FADF}" type="parTrans" cxnId="{113B2814-B4D5-486B-B822-2BDE1E0352EA}">
      <dgm:prSet/>
      <dgm:spPr/>
      <dgm:t>
        <a:bodyPr/>
        <a:lstStyle/>
        <a:p>
          <a:endParaRPr lang="fr-FR"/>
        </a:p>
      </dgm:t>
    </dgm:pt>
    <dgm:pt modelId="{72A86F55-296C-478C-B8F2-BEEB88A4DB07}" type="sibTrans" cxnId="{113B2814-B4D5-486B-B822-2BDE1E0352EA}">
      <dgm:prSet/>
      <dgm:spPr/>
      <dgm:t>
        <a:bodyPr/>
        <a:lstStyle/>
        <a:p>
          <a:endParaRPr lang="fr-FR"/>
        </a:p>
      </dgm:t>
    </dgm:pt>
    <dgm:pt modelId="{C54FEED1-866C-47BE-9BBB-88046886E7C1}" type="pres">
      <dgm:prSet presAssocID="{2D3FAD26-2270-4615-85C1-044013762793}" presName="compositeShape" presStyleCnt="0">
        <dgm:presLayoutVars>
          <dgm:chMax val="2"/>
          <dgm:dir/>
          <dgm:resizeHandles val="exact"/>
        </dgm:presLayoutVars>
      </dgm:prSet>
      <dgm:spPr/>
    </dgm:pt>
    <dgm:pt modelId="{4E10475E-9881-4888-A356-0E5415BFC9F6}" type="pres">
      <dgm:prSet presAssocID="{2D3FAD26-2270-4615-85C1-044013762793}" presName="ribbon" presStyleLbl="node1" presStyleIdx="0" presStyleCnt="1" custScaleY="107315" custLinFactNeighborX="21925" custLinFactNeighborY="-23194"/>
      <dgm:spPr/>
    </dgm:pt>
    <dgm:pt modelId="{505770B6-57E8-493D-ABAF-2FEE5B34F6F0}" type="pres">
      <dgm:prSet presAssocID="{2D3FAD26-2270-4615-85C1-044013762793}" presName="leftArrowText" presStyleLbl="node1" presStyleIdx="0" presStyleCnt="1" custLinFactNeighborX="-7195" custLinFactNeighborY="-36515">
        <dgm:presLayoutVars>
          <dgm:chMax val="0"/>
          <dgm:bulletEnabled val="1"/>
        </dgm:presLayoutVars>
      </dgm:prSet>
      <dgm:spPr/>
    </dgm:pt>
    <dgm:pt modelId="{3E6FC687-02EB-41AD-AEAD-A263CCD6B9CA}" type="pres">
      <dgm:prSet presAssocID="{2D3FAD26-2270-4615-85C1-044013762793}" presName="rightArrowText" presStyleLbl="node1" presStyleIdx="0" presStyleCnt="1" custLinFactNeighborX="-686" custLinFactNeighborY="-40447">
        <dgm:presLayoutVars>
          <dgm:chMax val="0"/>
          <dgm:bulletEnabled val="1"/>
        </dgm:presLayoutVars>
      </dgm:prSet>
      <dgm:spPr/>
    </dgm:pt>
  </dgm:ptLst>
  <dgm:cxnLst>
    <dgm:cxn modelId="{113B2814-B4D5-486B-B822-2BDE1E0352EA}" srcId="{2D3FAD26-2270-4615-85C1-044013762793}" destId="{EEBCE1FF-4AAB-4850-B441-C12508FEC264}" srcOrd="1" destOrd="0" parTransId="{90FEBE39-E409-414B-8995-73CA0478FADF}" sibTransId="{72A86F55-296C-478C-B8F2-BEEB88A4DB07}"/>
    <dgm:cxn modelId="{712F5619-19A4-446B-988D-AC4060BA651B}" srcId="{2D3FAD26-2270-4615-85C1-044013762793}" destId="{4351E05A-87FA-4303-9317-E1959D9E46AF}" srcOrd="0" destOrd="0" parTransId="{FF92F2C7-8367-4217-9EEE-F29E85ABF552}" sibTransId="{6EB4425E-A79C-42FC-8E14-16584C7C4EFA}"/>
    <dgm:cxn modelId="{31C8F31C-203F-47EA-8015-AB6D1378DF51}" type="presOf" srcId="{EEBCE1FF-4AAB-4850-B441-C12508FEC264}" destId="{3E6FC687-02EB-41AD-AEAD-A263CCD6B9CA}" srcOrd="0" destOrd="0" presId="urn:microsoft.com/office/officeart/2005/8/layout/arrow6"/>
    <dgm:cxn modelId="{05B0B57E-721B-400E-A3D3-B0109239F6AE}" type="presOf" srcId="{2D3FAD26-2270-4615-85C1-044013762793}" destId="{C54FEED1-866C-47BE-9BBB-88046886E7C1}" srcOrd="0" destOrd="0" presId="urn:microsoft.com/office/officeart/2005/8/layout/arrow6"/>
    <dgm:cxn modelId="{352889F0-5157-415A-B49D-CD25B8CE23ED}" type="presOf" srcId="{4351E05A-87FA-4303-9317-E1959D9E46AF}" destId="{505770B6-57E8-493D-ABAF-2FEE5B34F6F0}" srcOrd="0" destOrd="0" presId="urn:microsoft.com/office/officeart/2005/8/layout/arrow6"/>
    <dgm:cxn modelId="{6F222F1D-815E-4ECD-A835-C83D3BBC1F6F}" type="presParOf" srcId="{C54FEED1-866C-47BE-9BBB-88046886E7C1}" destId="{4E10475E-9881-4888-A356-0E5415BFC9F6}" srcOrd="0" destOrd="0" presId="urn:microsoft.com/office/officeart/2005/8/layout/arrow6"/>
    <dgm:cxn modelId="{E533972B-7C50-4DC8-9820-7A59A2634D93}" type="presParOf" srcId="{C54FEED1-866C-47BE-9BBB-88046886E7C1}" destId="{505770B6-57E8-493D-ABAF-2FEE5B34F6F0}" srcOrd="1" destOrd="0" presId="urn:microsoft.com/office/officeart/2005/8/layout/arrow6"/>
    <dgm:cxn modelId="{F5EFB070-01B8-4730-895C-6C771CD6B465}" type="presParOf" srcId="{C54FEED1-866C-47BE-9BBB-88046886E7C1}" destId="{3E6FC687-02EB-41AD-AEAD-A263CCD6B9CA}"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F31EB5-D5C5-4C24-865F-CFF24CFE63C8}" type="doc">
      <dgm:prSet loTypeId="urn:microsoft.com/office/officeart/2005/8/layout/hChevron3" loCatId="process" qsTypeId="urn:microsoft.com/office/officeart/2005/8/quickstyle/simple1" qsCatId="simple" csTypeId="urn:microsoft.com/office/officeart/2005/8/colors/colorful5" csCatId="colorful" phldr="1"/>
      <dgm:spPr/>
    </dgm:pt>
    <dgm:pt modelId="{EE018B9B-2E68-4154-8EDD-E52B60609F56}">
      <dgm:prSet phldrT="[Texte]"/>
      <dgm:spPr/>
      <dgm:t>
        <a:bodyPr/>
        <a:lstStyle/>
        <a:p>
          <a:r>
            <a:rPr lang="fr-FR" b="1" dirty="0">
              <a:latin typeface="Century Gothic" panose="020B0502020202020204" pitchFamily="34" charset="0"/>
            </a:rPr>
            <a:t>Evaluation des acquis par observation active</a:t>
          </a:r>
        </a:p>
      </dgm:t>
    </dgm:pt>
    <dgm:pt modelId="{413D2188-F3E8-404F-9644-BFA9E11EDB99}" type="parTrans" cxnId="{A8C47D96-324A-47FF-A392-6BA607534413}">
      <dgm:prSet/>
      <dgm:spPr/>
      <dgm:t>
        <a:bodyPr/>
        <a:lstStyle/>
        <a:p>
          <a:endParaRPr lang="fr-FR"/>
        </a:p>
      </dgm:t>
    </dgm:pt>
    <dgm:pt modelId="{2BA27D48-A8E3-42E1-A571-6102B674E34D}" type="sibTrans" cxnId="{A8C47D96-324A-47FF-A392-6BA607534413}">
      <dgm:prSet/>
      <dgm:spPr/>
      <dgm:t>
        <a:bodyPr/>
        <a:lstStyle/>
        <a:p>
          <a:endParaRPr lang="fr-FR"/>
        </a:p>
      </dgm:t>
    </dgm:pt>
    <dgm:pt modelId="{AEDC6F01-9EBB-447B-8370-6303FB69F9A7}">
      <dgm:prSet phldrT="[Texte]"/>
      <dgm:spPr/>
      <dgm:t>
        <a:bodyPr/>
        <a:lstStyle/>
        <a:p>
          <a:r>
            <a:rPr lang="fr-FR" b="1" dirty="0">
              <a:latin typeface="Century Gothic" panose="020B0502020202020204" pitchFamily="34" charset="0"/>
            </a:rPr>
            <a:t>Pratique d’un enseignement différencié</a:t>
          </a:r>
        </a:p>
      </dgm:t>
    </dgm:pt>
    <dgm:pt modelId="{0FBAA66A-AEB3-4ECD-8EB0-2103FDBA85EA}" type="parTrans" cxnId="{89E13B87-11FE-45F2-9A10-9A8D482FAB81}">
      <dgm:prSet/>
      <dgm:spPr/>
      <dgm:t>
        <a:bodyPr/>
        <a:lstStyle/>
        <a:p>
          <a:endParaRPr lang="fr-FR"/>
        </a:p>
      </dgm:t>
    </dgm:pt>
    <dgm:pt modelId="{0239D030-5406-4D90-81D3-09FB83D5D550}" type="sibTrans" cxnId="{89E13B87-11FE-45F2-9A10-9A8D482FAB81}">
      <dgm:prSet/>
      <dgm:spPr/>
      <dgm:t>
        <a:bodyPr/>
        <a:lstStyle/>
        <a:p>
          <a:endParaRPr lang="fr-FR"/>
        </a:p>
      </dgm:t>
    </dgm:pt>
    <dgm:pt modelId="{6A359B1A-9758-4285-86B7-E2C75AC0D141}">
      <dgm:prSet phldrT="[Texte]"/>
      <dgm:spPr/>
      <dgm:t>
        <a:bodyPr/>
        <a:lstStyle/>
        <a:p>
          <a:r>
            <a:rPr lang="fr-FR" b="1" dirty="0">
              <a:latin typeface="Century Gothic" panose="020B0502020202020204" pitchFamily="34" charset="0"/>
            </a:rPr>
            <a:t>Instauration de pratique  pédagogique adaptée et variée</a:t>
          </a:r>
        </a:p>
      </dgm:t>
    </dgm:pt>
    <dgm:pt modelId="{52AFFE30-D750-4C29-B344-A7C765E82D13}" type="parTrans" cxnId="{1C2CFC48-F114-4E41-8E43-5874EC57E0A0}">
      <dgm:prSet/>
      <dgm:spPr/>
      <dgm:t>
        <a:bodyPr/>
        <a:lstStyle/>
        <a:p>
          <a:endParaRPr lang="fr-FR"/>
        </a:p>
      </dgm:t>
    </dgm:pt>
    <dgm:pt modelId="{E5EE9A5D-E886-4550-8E88-FBE5DDB8931F}" type="sibTrans" cxnId="{1C2CFC48-F114-4E41-8E43-5874EC57E0A0}">
      <dgm:prSet/>
      <dgm:spPr/>
      <dgm:t>
        <a:bodyPr/>
        <a:lstStyle/>
        <a:p>
          <a:endParaRPr lang="fr-FR"/>
        </a:p>
      </dgm:t>
    </dgm:pt>
    <dgm:pt modelId="{6B7C48E9-AE6F-45B2-B600-4FBAB481E0AD}" type="pres">
      <dgm:prSet presAssocID="{DAF31EB5-D5C5-4C24-865F-CFF24CFE63C8}" presName="Name0" presStyleCnt="0">
        <dgm:presLayoutVars>
          <dgm:dir/>
          <dgm:resizeHandles val="exact"/>
        </dgm:presLayoutVars>
      </dgm:prSet>
      <dgm:spPr/>
    </dgm:pt>
    <dgm:pt modelId="{566BF816-67E5-4307-B77B-F1399C10576E}" type="pres">
      <dgm:prSet presAssocID="{EE018B9B-2E68-4154-8EDD-E52B60609F56}" presName="parTxOnly" presStyleLbl="node1" presStyleIdx="0" presStyleCnt="3">
        <dgm:presLayoutVars>
          <dgm:bulletEnabled val="1"/>
        </dgm:presLayoutVars>
      </dgm:prSet>
      <dgm:spPr/>
    </dgm:pt>
    <dgm:pt modelId="{D6A87E06-560A-41E3-BBB9-D7D28A0E0436}" type="pres">
      <dgm:prSet presAssocID="{2BA27D48-A8E3-42E1-A571-6102B674E34D}" presName="parSpace" presStyleCnt="0"/>
      <dgm:spPr/>
    </dgm:pt>
    <dgm:pt modelId="{3972C063-2855-4A51-B0A0-922FBC56EAD4}" type="pres">
      <dgm:prSet presAssocID="{AEDC6F01-9EBB-447B-8370-6303FB69F9A7}" presName="parTxOnly" presStyleLbl="node1" presStyleIdx="1" presStyleCnt="3">
        <dgm:presLayoutVars>
          <dgm:bulletEnabled val="1"/>
        </dgm:presLayoutVars>
      </dgm:prSet>
      <dgm:spPr/>
    </dgm:pt>
    <dgm:pt modelId="{758528F9-8F2B-4E00-BC97-4D81B2178746}" type="pres">
      <dgm:prSet presAssocID="{0239D030-5406-4D90-81D3-09FB83D5D550}" presName="parSpace" presStyleCnt="0"/>
      <dgm:spPr/>
    </dgm:pt>
    <dgm:pt modelId="{6F842AED-295E-4A9C-BA8C-6E9915D24E4E}" type="pres">
      <dgm:prSet presAssocID="{6A359B1A-9758-4285-86B7-E2C75AC0D141}" presName="parTxOnly" presStyleLbl="node1" presStyleIdx="2" presStyleCnt="3">
        <dgm:presLayoutVars>
          <dgm:bulletEnabled val="1"/>
        </dgm:presLayoutVars>
      </dgm:prSet>
      <dgm:spPr/>
    </dgm:pt>
  </dgm:ptLst>
  <dgm:cxnLst>
    <dgm:cxn modelId="{68567900-BB7D-4BC5-923E-0AD9F6AB1DA3}" type="presOf" srcId="{DAF31EB5-D5C5-4C24-865F-CFF24CFE63C8}" destId="{6B7C48E9-AE6F-45B2-B600-4FBAB481E0AD}" srcOrd="0" destOrd="0" presId="urn:microsoft.com/office/officeart/2005/8/layout/hChevron3"/>
    <dgm:cxn modelId="{1204231C-7785-417D-97F1-FB6AD4E3BE93}" type="presOf" srcId="{AEDC6F01-9EBB-447B-8370-6303FB69F9A7}" destId="{3972C063-2855-4A51-B0A0-922FBC56EAD4}" srcOrd="0" destOrd="0" presId="urn:microsoft.com/office/officeart/2005/8/layout/hChevron3"/>
    <dgm:cxn modelId="{1C2CFC48-F114-4E41-8E43-5874EC57E0A0}" srcId="{DAF31EB5-D5C5-4C24-865F-CFF24CFE63C8}" destId="{6A359B1A-9758-4285-86B7-E2C75AC0D141}" srcOrd="2" destOrd="0" parTransId="{52AFFE30-D750-4C29-B344-A7C765E82D13}" sibTransId="{E5EE9A5D-E886-4550-8E88-FBE5DDB8931F}"/>
    <dgm:cxn modelId="{89E13B87-11FE-45F2-9A10-9A8D482FAB81}" srcId="{DAF31EB5-D5C5-4C24-865F-CFF24CFE63C8}" destId="{AEDC6F01-9EBB-447B-8370-6303FB69F9A7}" srcOrd="1" destOrd="0" parTransId="{0FBAA66A-AEB3-4ECD-8EB0-2103FDBA85EA}" sibTransId="{0239D030-5406-4D90-81D3-09FB83D5D550}"/>
    <dgm:cxn modelId="{A8C47D96-324A-47FF-A392-6BA607534413}" srcId="{DAF31EB5-D5C5-4C24-865F-CFF24CFE63C8}" destId="{EE018B9B-2E68-4154-8EDD-E52B60609F56}" srcOrd="0" destOrd="0" parTransId="{413D2188-F3E8-404F-9644-BFA9E11EDB99}" sibTransId="{2BA27D48-A8E3-42E1-A571-6102B674E34D}"/>
    <dgm:cxn modelId="{48C509A0-BE64-4CE7-AAAB-5DE789ABFAE1}" type="presOf" srcId="{EE018B9B-2E68-4154-8EDD-E52B60609F56}" destId="{566BF816-67E5-4307-B77B-F1399C10576E}" srcOrd="0" destOrd="0" presId="urn:microsoft.com/office/officeart/2005/8/layout/hChevron3"/>
    <dgm:cxn modelId="{AF783DAA-4CFA-4CD5-8EC5-DC0BCE8B0EF9}" type="presOf" srcId="{6A359B1A-9758-4285-86B7-E2C75AC0D141}" destId="{6F842AED-295E-4A9C-BA8C-6E9915D24E4E}" srcOrd="0" destOrd="0" presId="urn:microsoft.com/office/officeart/2005/8/layout/hChevron3"/>
    <dgm:cxn modelId="{1B8A30C0-0B3C-48D8-B7EF-99119CFB7EF1}" type="presParOf" srcId="{6B7C48E9-AE6F-45B2-B600-4FBAB481E0AD}" destId="{566BF816-67E5-4307-B77B-F1399C10576E}" srcOrd="0" destOrd="0" presId="urn:microsoft.com/office/officeart/2005/8/layout/hChevron3"/>
    <dgm:cxn modelId="{59066B69-7276-4F75-BD01-A852D9D8F036}" type="presParOf" srcId="{6B7C48E9-AE6F-45B2-B600-4FBAB481E0AD}" destId="{D6A87E06-560A-41E3-BBB9-D7D28A0E0436}" srcOrd="1" destOrd="0" presId="urn:microsoft.com/office/officeart/2005/8/layout/hChevron3"/>
    <dgm:cxn modelId="{E0EB371E-50FA-4280-8864-1A73BB693107}" type="presParOf" srcId="{6B7C48E9-AE6F-45B2-B600-4FBAB481E0AD}" destId="{3972C063-2855-4A51-B0A0-922FBC56EAD4}" srcOrd="2" destOrd="0" presId="urn:microsoft.com/office/officeart/2005/8/layout/hChevron3"/>
    <dgm:cxn modelId="{B28DCAE9-53D6-4405-B1E5-7C0F870AFAB0}" type="presParOf" srcId="{6B7C48E9-AE6F-45B2-B600-4FBAB481E0AD}" destId="{758528F9-8F2B-4E00-BC97-4D81B2178746}" srcOrd="3" destOrd="0" presId="urn:microsoft.com/office/officeart/2005/8/layout/hChevron3"/>
    <dgm:cxn modelId="{C63E2A2D-9F93-43EF-9227-FEF56819FD06}" type="presParOf" srcId="{6B7C48E9-AE6F-45B2-B600-4FBAB481E0AD}" destId="{6F842AED-295E-4A9C-BA8C-6E9915D24E4E}"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2E7C8-9675-4905-A98A-1FF229DFFB47}">
      <dsp:nvSpPr>
        <dsp:cNvPr id="0" name=""/>
        <dsp:cNvSpPr/>
      </dsp:nvSpPr>
      <dsp:spPr>
        <a:xfrm>
          <a:off x="2970571" y="938571"/>
          <a:ext cx="6250857" cy="6250857"/>
        </a:xfrm>
        <a:prstGeom prst="blockArc">
          <a:avLst>
            <a:gd name="adj1" fmla="val 10800000"/>
            <a:gd name="adj2" fmla="val 16200000"/>
            <a:gd name="adj3" fmla="val 4642"/>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B6FF94-7A0E-409C-ACD9-E2D9F77D4469}">
      <dsp:nvSpPr>
        <dsp:cNvPr id="0" name=""/>
        <dsp:cNvSpPr/>
      </dsp:nvSpPr>
      <dsp:spPr>
        <a:xfrm>
          <a:off x="2970571" y="938571"/>
          <a:ext cx="6250857" cy="6250857"/>
        </a:xfrm>
        <a:prstGeom prst="blockArc">
          <a:avLst>
            <a:gd name="adj1" fmla="val 5400000"/>
            <a:gd name="adj2" fmla="val 10800000"/>
            <a:gd name="adj3" fmla="val 4642"/>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EBFBB5-4D62-434A-842A-C33367368099}">
      <dsp:nvSpPr>
        <dsp:cNvPr id="0" name=""/>
        <dsp:cNvSpPr/>
      </dsp:nvSpPr>
      <dsp:spPr>
        <a:xfrm>
          <a:off x="2993620" y="938658"/>
          <a:ext cx="6250857" cy="6250857"/>
        </a:xfrm>
        <a:prstGeom prst="blockArc">
          <a:avLst>
            <a:gd name="adj1" fmla="val 21599902"/>
            <a:gd name="adj2" fmla="val 5425955"/>
            <a:gd name="adj3" fmla="val 4642"/>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A5C912-EA6D-4F44-A32C-3C79B86EC05D}">
      <dsp:nvSpPr>
        <dsp:cNvPr id="0" name=""/>
        <dsp:cNvSpPr/>
      </dsp:nvSpPr>
      <dsp:spPr>
        <a:xfrm>
          <a:off x="2993620" y="938484"/>
          <a:ext cx="6250857" cy="6250857"/>
        </a:xfrm>
        <a:prstGeom prst="blockArc">
          <a:avLst>
            <a:gd name="adj1" fmla="val 16174045"/>
            <a:gd name="adj2" fmla="val 98"/>
            <a:gd name="adj3" fmla="val 464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5730A8-3BCF-4434-9D6A-23A49ABB3AE4}">
      <dsp:nvSpPr>
        <dsp:cNvPr id="0" name=""/>
        <dsp:cNvSpPr/>
      </dsp:nvSpPr>
      <dsp:spPr>
        <a:xfrm>
          <a:off x="4656832" y="2624832"/>
          <a:ext cx="2878335" cy="287833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fr-FR" sz="2900" b="1" kern="1200">
              <a:latin typeface="Century Gothic" panose="020B0502020202020204" pitchFamily="34" charset="0"/>
            </a:rPr>
            <a:t>Apprendre au cycle 1</a:t>
          </a:r>
        </a:p>
      </dsp:txBody>
      <dsp:txXfrm>
        <a:off x="5078354" y="3046354"/>
        <a:ext cx="2035291" cy="2035291"/>
      </dsp:txXfrm>
    </dsp:sp>
    <dsp:sp modelId="{3059CFD8-356D-4737-A654-854635FE7BAF}">
      <dsp:nvSpPr>
        <dsp:cNvPr id="0" name=""/>
        <dsp:cNvSpPr/>
      </dsp:nvSpPr>
      <dsp:spPr>
        <a:xfrm>
          <a:off x="5088582" y="3687"/>
          <a:ext cx="2014835" cy="2014835"/>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a:latin typeface="Century Gothic" panose="020B0502020202020204" pitchFamily="34" charset="0"/>
            </a:rPr>
            <a:t>En jouant</a:t>
          </a:r>
        </a:p>
      </dsp:txBody>
      <dsp:txXfrm>
        <a:off x="5383648" y="298753"/>
        <a:ext cx="1424703" cy="1424703"/>
      </dsp:txXfrm>
    </dsp:sp>
    <dsp:sp modelId="{4A6F8A61-DAA7-4572-AC5B-05B51C7EEEA2}">
      <dsp:nvSpPr>
        <dsp:cNvPr id="0" name=""/>
        <dsp:cNvSpPr/>
      </dsp:nvSpPr>
      <dsp:spPr>
        <a:xfrm>
          <a:off x="8164526" y="3056582"/>
          <a:ext cx="2014835" cy="2014835"/>
        </a:xfrm>
        <a:prstGeom prst="ellips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a:latin typeface="Century Gothic" panose="020B0502020202020204" pitchFamily="34" charset="0"/>
            </a:rPr>
            <a:t>En réfléchissant en résolvant des problèmes</a:t>
          </a:r>
        </a:p>
      </dsp:txBody>
      <dsp:txXfrm>
        <a:off x="8459592" y="3351648"/>
        <a:ext cx="1424703" cy="1424703"/>
      </dsp:txXfrm>
    </dsp:sp>
    <dsp:sp modelId="{624CC1B2-5B33-4953-A141-E8459FD251AA}">
      <dsp:nvSpPr>
        <dsp:cNvPr id="0" name=""/>
        <dsp:cNvSpPr/>
      </dsp:nvSpPr>
      <dsp:spPr>
        <a:xfrm>
          <a:off x="5088582" y="6109477"/>
          <a:ext cx="2014835" cy="2014835"/>
        </a:xfrm>
        <a:prstGeom prst="ellips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a:latin typeface="Century Gothic" panose="020B0502020202020204" pitchFamily="34" charset="0"/>
            </a:rPr>
            <a:t>En s’exerçant</a:t>
          </a:r>
        </a:p>
      </dsp:txBody>
      <dsp:txXfrm>
        <a:off x="5383648" y="6404543"/>
        <a:ext cx="1424703" cy="1424703"/>
      </dsp:txXfrm>
    </dsp:sp>
    <dsp:sp modelId="{400E9A3B-81F4-440D-8C24-3F9F40CB0232}">
      <dsp:nvSpPr>
        <dsp:cNvPr id="0" name=""/>
        <dsp:cNvSpPr/>
      </dsp:nvSpPr>
      <dsp:spPr>
        <a:xfrm>
          <a:off x="2035687" y="3056582"/>
          <a:ext cx="2014835" cy="2014835"/>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a:latin typeface="Century Gothic" panose="020B0502020202020204" pitchFamily="34" charset="0"/>
            </a:rPr>
            <a:t>En se remémorant et en  mémorisant </a:t>
          </a:r>
        </a:p>
      </dsp:txBody>
      <dsp:txXfrm>
        <a:off x="2330753" y="3351648"/>
        <a:ext cx="1424703" cy="1424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7EF25-A4E6-4890-9D68-B5702DFECA9C}">
      <dsp:nvSpPr>
        <dsp:cNvPr id="0" name=""/>
        <dsp:cNvSpPr/>
      </dsp:nvSpPr>
      <dsp:spPr>
        <a:xfrm>
          <a:off x="0" y="490076"/>
          <a:ext cx="16838981" cy="1148807"/>
        </a:xfrm>
        <a:prstGeom prst="roundRect">
          <a:avLst/>
        </a:prstGeom>
        <a:solidFill>
          <a:srgbClr val="CC00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fr-FR" sz="4400" b="1" kern="1200">
              <a:latin typeface="Century Gothic" panose="020B0502020202020204" pitchFamily="34" charset="0"/>
            </a:rPr>
            <a:t>Principes</a:t>
          </a:r>
        </a:p>
      </dsp:txBody>
      <dsp:txXfrm>
        <a:off x="56080" y="546156"/>
        <a:ext cx="16726821" cy="1036647"/>
      </dsp:txXfrm>
    </dsp:sp>
    <dsp:sp modelId="{AF5E0638-C628-4210-ABB2-459DCE5A5D41}">
      <dsp:nvSpPr>
        <dsp:cNvPr id="0" name=""/>
        <dsp:cNvSpPr/>
      </dsp:nvSpPr>
      <dsp:spPr>
        <a:xfrm>
          <a:off x="0" y="1638883"/>
          <a:ext cx="16838981"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638" tIns="50800" rIns="284480" bIns="50800" numCol="1" spcCol="1270" anchor="t" anchorCtr="0">
          <a:noAutofit/>
        </a:bodyPr>
        <a:lstStyle/>
        <a:p>
          <a:pPr marL="285750" lvl="1" indent="-285750" algn="l" defTabSz="1778000">
            <a:lnSpc>
              <a:spcPct val="90000"/>
            </a:lnSpc>
            <a:spcBef>
              <a:spcPct val="0"/>
            </a:spcBef>
            <a:spcAft>
              <a:spcPct val="20000"/>
            </a:spcAft>
            <a:buChar char="•"/>
          </a:pPr>
          <a:r>
            <a:rPr lang="fr-FR" sz="4000" b="1" kern="1200">
              <a:latin typeface="Century Gothic" panose="020B0502020202020204" pitchFamily="34" charset="0"/>
            </a:rPr>
            <a:t>Présentation sommaire de repères généraux</a:t>
          </a:r>
        </a:p>
      </dsp:txBody>
      <dsp:txXfrm>
        <a:off x="0" y="1638883"/>
        <a:ext cx="16838981" cy="1059840"/>
      </dsp:txXfrm>
    </dsp:sp>
    <dsp:sp modelId="{F8E30B91-27E9-4105-AE33-3EED52164992}">
      <dsp:nvSpPr>
        <dsp:cNvPr id="0" name=""/>
        <dsp:cNvSpPr/>
      </dsp:nvSpPr>
      <dsp:spPr>
        <a:xfrm>
          <a:off x="0" y="2698723"/>
          <a:ext cx="16838981" cy="1759680"/>
        </a:xfrm>
        <a:prstGeom prst="roundRect">
          <a:avLst/>
        </a:prstGeom>
        <a:solidFill>
          <a:srgbClr val="8000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fr-FR" sz="4400" b="1" kern="1200">
              <a:latin typeface="Century Gothic" panose="020B0502020202020204" pitchFamily="34" charset="0"/>
            </a:rPr>
            <a:t>Présentation des sous-domaines avec des objectifs d’apprentissage</a:t>
          </a:r>
        </a:p>
      </dsp:txBody>
      <dsp:txXfrm>
        <a:off x="85900" y="2784623"/>
        <a:ext cx="16667181" cy="1587880"/>
      </dsp:txXfrm>
    </dsp:sp>
    <dsp:sp modelId="{56EAD7D9-12DA-4B3E-A889-D7EE7F070572}">
      <dsp:nvSpPr>
        <dsp:cNvPr id="0" name=""/>
        <dsp:cNvSpPr/>
      </dsp:nvSpPr>
      <dsp:spPr>
        <a:xfrm>
          <a:off x="0" y="4458403"/>
          <a:ext cx="16838981" cy="3179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4638" tIns="50800" rIns="284480" bIns="50800" numCol="1" spcCol="1270" anchor="t" anchorCtr="0">
          <a:noAutofit/>
        </a:bodyPr>
        <a:lstStyle/>
        <a:p>
          <a:pPr marL="285750" lvl="1" indent="-285750" algn="l" defTabSz="1778000">
            <a:lnSpc>
              <a:spcPct val="90000"/>
            </a:lnSpc>
            <a:spcBef>
              <a:spcPct val="0"/>
            </a:spcBef>
            <a:spcAft>
              <a:spcPct val="20000"/>
            </a:spcAft>
            <a:buChar char="•"/>
          </a:pPr>
          <a:r>
            <a:rPr lang="fr-FR" sz="4000" kern="1200">
              <a:latin typeface="Century Gothic" panose="020B0502020202020204" pitchFamily="34" charset="0"/>
            </a:rPr>
            <a:t>À aborder </a:t>
          </a:r>
          <a:r>
            <a:rPr lang="fr-FR" sz="4000" b="1" kern="1200">
              <a:solidFill>
                <a:srgbClr val="800080"/>
              </a:solidFill>
              <a:latin typeface="Century Gothic" panose="020B0502020202020204" pitchFamily="34" charset="0"/>
            </a:rPr>
            <a:t>avant 4 ans</a:t>
          </a:r>
        </a:p>
        <a:p>
          <a:pPr marL="285750" lvl="1" indent="-285750" algn="l" defTabSz="1778000">
            <a:lnSpc>
              <a:spcPct val="90000"/>
            </a:lnSpc>
            <a:spcBef>
              <a:spcPct val="0"/>
            </a:spcBef>
            <a:spcAft>
              <a:spcPct val="20000"/>
            </a:spcAft>
            <a:buChar char="•"/>
          </a:pPr>
          <a:r>
            <a:rPr lang="fr-FR" sz="4000" b="1" kern="1200">
              <a:solidFill>
                <a:srgbClr val="800080"/>
              </a:solidFill>
              <a:latin typeface="Century Gothic" panose="020B0502020202020204" pitchFamily="34" charset="0"/>
            </a:rPr>
            <a:t>A partir de 4 ans </a:t>
          </a:r>
          <a:r>
            <a:rPr lang="fr-FR" sz="4000" kern="1200">
              <a:latin typeface="Century Gothic" panose="020B0502020202020204" pitchFamily="34" charset="0"/>
            </a:rPr>
            <a:t>ou dès que les apprentissages précédents ont pu être observés</a:t>
          </a:r>
        </a:p>
        <a:p>
          <a:pPr marL="285750" lvl="1" indent="-285750" algn="l" defTabSz="1778000">
            <a:lnSpc>
              <a:spcPct val="90000"/>
            </a:lnSpc>
            <a:spcBef>
              <a:spcPct val="0"/>
            </a:spcBef>
            <a:spcAft>
              <a:spcPct val="20000"/>
            </a:spcAft>
            <a:buChar char="•"/>
          </a:pPr>
          <a:r>
            <a:rPr lang="fr-FR" sz="4000" b="1" kern="1200">
              <a:solidFill>
                <a:srgbClr val="800080"/>
              </a:solidFill>
              <a:latin typeface="Century Gothic" panose="020B0502020202020204" pitchFamily="34" charset="0"/>
            </a:rPr>
            <a:t>A partir de 5 ans </a:t>
          </a:r>
          <a:r>
            <a:rPr lang="fr-FR" sz="4000" kern="1200">
              <a:latin typeface="Century Gothic" panose="020B0502020202020204" pitchFamily="34" charset="0"/>
            </a:rPr>
            <a:t>ou dès que les apprentissages précédents ont pu être observés</a:t>
          </a:r>
        </a:p>
      </dsp:txBody>
      <dsp:txXfrm>
        <a:off x="0" y="4458403"/>
        <a:ext cx="16838981" cy="3179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7D04C-F7A0-41E5-80BF-96B6BB60608E}">
      <dsp:nvSpPr>
        <dsp:cNvPr id="0" name=""/>
        <dsp:cNvSpPr/>
      </dsp:nvSpPr>
      <dsp:spPr>
        <a:xfrm>
          <a:off x="2822854" y="528319"/>
          <a:ext cx="6827520" cy="6827520"/>
        </a:xfrm>
        <a:prstGeom prst="pie">
          <a:avLst>
            <a:gd name="adj1" fmla="val 16200000"/>
            <a:gd name="adj2" fmla="val 180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rtl="0">
            <a:lnSpc>
              <a:spcPct val="90000"/>
            </a:lnSpc>
            <a:spcBef>
              <a:spcPct val="0"/>
            </a:spcBef>
            <a:spcAft>
              <a:spcPct val="35000"/>
            </a:spcAft>
            <a:buNone/>
          </a:pPr>
          <a:r>
            <a:rPr lang="fr-FR" sz="3400" b="1" kern="1200">
              <a:solidFill>
                <a:schemeClr val="accent6">
                  <a:lumMod val="49000"/>
                </a:schemeClr>
              </a:solidFill>
              <a:latin typeface="Century Gothic"/>
            </a:rPr>
            <a:t>Se préparer à apprendre à LIRE</a:t>
          </a:r>
        </a:p>
      </dsp:txBody>
      <dsp:txXfrm>
        <a:off x="6421120" y="1975103"/>
        <a:ext cx="2438400" cy="2032000"/>
      </dsp:txXfrm>
    </dsp:sp>
    <dsp:sp modelId="{6B0E85D0-9F13-4B4D-822C-F20F444B58BC}">
      <dsp:nvSpPr>
        <dsp:cNvPr id="0" name=""/>
        <dsp:cNvSpPr/>
      </dsp:nvSpPr>
      <dsp:spPr>
        <a:xfrm>
          <a:off x="2682240" y="772159"/>
          <a:ext cx="6827520" cy="6827520"/>
        </a:xfrm>
        <a:prstGeom prst="pie">
          <a:avLst>
            <a:gd name="adj1" fmla="val 1800000"/>
            <a:gd name="adj2" fmla="val 9000000"/>
          </a:avLst>
        </a:prstGeom>
        <a:solidFill>
          <a:schemeClr val="accent5">
            <a:hueOff val="-4966938"/>
            <a:satOff val="19906"/>
            <a:lumOff val="431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rtl="0">
            <a:lnSpc>
              <a:spcPct val="90000"/>
            </a:lnSpc>
            <a:spcBef>
              <a:spcPct val="0"/>
            </a:spcBef>
            <a:spcAft>
              <a:spcPct val="35000"/>
            </a:spcAft>
            <a:buNone/>
          </a:pPr>
          <a:r>
            <a:rPr lang="fr-FR" sz="3400" b="1" kern="1200">
              <a:solidFill>
                <a:srgbClr val="7030A0"/>
              </a:solidFill>
              <a:latin typeface="Century Gothic"/>
            </a:rPr>
            <a:t>Se préparer à apprendre à  ÉCRIRE</a:t>
          </a:r>
          <a:endParaRPr lang="fr-FR" sz="3400" b="1" kern="1200">
            <a:solidFill>
              <a:srgbClr val="7030A0"/>
            </a:solidFill>
            <a:latin typeface="Century Gothic"/>
            <a:ea typeface="Calibri"/>
            <a:cs typeface="Calibri"/>
          </a:endParaRPr>
        </a:p>
      </dsp:txBody>
      <dsp:txXfrm>
        <a:off x="4307840" y="5201920"/>
        <a:ext cx="3657600" cy="1788160"/>
      </dsp:txXfrm>
    </dsp:sp>
    <dsp:sp modelId="{D215FA7F-A28D-406E-A88A-31E87D602AA3}">
      <dsp:nvSpPr>
        <dsp:cNvPr id="0" name=""/>
        <dsp:cNvSpPr/>
      </dsp:nvSpPr>
      <dsp:spPr>
        <a:xfrm>
          <a:off x="2541625" y="528319"/>
          <a:ext cx="6827520" cy="6827520"/>
        </a:xfrm>
        <a:prstGeom prst="pie">
          <a:avLst>
            <a:gd name="adj1" fmla="val 9000000"/>
            <a:gd name="adj2" fmla="val 16200000"/>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fr-FR" sz="3400" b="1" kern="1200">
              <a:solidFill>
                <a:srgbClr val="0070C0"/>
              </a:solidFill>
              <a:latin typeface="Century Gothic"/>
              <a:ea typeface="Calibri"/>
              <a:cs typeface="Calibri"/>
            </a:rPr>
            <a:t>Acquérir le langage ORAL</a:t>
          </a:r>
        </a:p>
      </dsp:txBody>
      <dsp:txXfrm>
        <a:off x="3332480" y="1975103"/>
        <a:ext cx="2438400" cy="2032000"/>
      </dsp:txXfrm>
    </dsp:sp>
    <dsp:sp modelId="{E7BCD36A-58D7-4263-8477-1DC537182674}">
      <dsp:nvSpPr>
        <dsp:cNvPr id="0" name=""/>
        <dsp:cNvSpPr/>
      </dsp:nvSpPr>
      <dsp:spPr>
        <a:xfrm>
          <a:off x="2400761" y="105663"/>
          <a:ext cx="7672832" cy="7672832"/>
        </a:xfrm>
        <a:prstGeom prst="circularArrow">
          <a:avLst>
            <a:gd name="adj1" fmla="val 5085"/>
            <a:gd name="adj2" fmla="val 327528"/>
            <a:gd name="adj3" fmla="val 1472472"/>
            <a:gd name="adj4" fmla="val 16199432"/>
            <a:gd name="adj5" fmla="val 5932"/>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BBD05CE-8423-49F5-95B8-2E727AF8A875}">
      <dsp:nvSpPr>
        <dsp:cNvPr id="0" name=""/>
        <dsp:cNvSpPr/>
      </dsp:nvSpPr>
      <dsp:spPr>
        <a:xfrm>
          <a:off x="2259584" y="349072"/>
          <a:ext cx="7672832" cy="7672832"/>
        </a:xfrm>
        <a:prstGeom prst="circularArrow">
          <a:avLst>
            <a:gd name="adj1" fmla="val 5085"/>
            <a:gd name="adj2" fmla="val 327528"/>
            <a:gd name="adj3" fmla="val 8671970"/>
            <a:gd name="adj4" fmla="val 1800502"/>
            <a:gd name="adj5" fmla="val 5932"/>
          </a:avLst>
        </a:prstGeom>
        <a:solidFill>
          <a:schemeClr val="accent5">
            <a:hueOff val="-4966938"/>
            <a:satOff val="19906"/>
            <a:lumOff val="4314"/>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76F74F7-0A05-4783-8BA8-AFD5A0D76DCD}">
      <dsp:nvSpPr>
        <dsp:cNvPr id="0" name=""/>
        <dsp:cNvSpPr/>
      </dsp:nvSpPr>
      <dsp:spPr>
        <a:xfrm>
          <a:off x="2118406" y="105663"/>
          <a:ext cx="7672832" cy="7672832"/>
        </a:xfrm>
        <a:prstGeom prst="circularArrow">
          <a:avLst>
            <a:gd name="adj1" fmla="val 5085"/>
            <a:gd name="adj2" fmla="val 327528"/>
            <a:gd name="adj3" fmla="val 15873039"/>
            <a:gd name="adj4" fmla="val 9000000"/>
            <a:gd name="adj5" fmla="val 5932"/>
          </a:avLst>
        </a:prstGeom>
        <a:solidFill>
          <a:schemeClr val="accent5">
            <a:hueOff val="-9933876"/>
            <a:satOff val="39811"/>
            <a:lumOff val="8628"/>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0475E-9881-4888-A356-0E5415BFC9F6}">
      <dsp:nvSpPr>
        <dsp:cNvPr id="0" name=""/>
        <dsp:cNvSpPr/>
      </dsp:nvSpPr>
      <dsp:spPr>
        <a:xfrm>
          <a:off x="0" y="0"/>
          <a:ext cx="14249399" cy="6116697"/>
        </a:xfrm>
        <a:prstGeom prst="leftRightRibb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5770B6-57E8-493D-ABAF-2FEE5B34F6F0}">
      <dsp:nvSpPr>
        <dsp:cNvPr id="0" name=""/>
        <dsp:cNvSpPr/>
      </dsp:nvSpPr>
      <dsp:spPr>
        <a:xfrm>
          <a:off x="1371597" y="1407656"/>
          <a:ext cx="4702301" cy="279288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37160" numCol="1" spcCol="1270" anchor="ctr" anchorCtr="0">
          <a:noAutofit/>
        </a:bodyPr>
        <a:lstStyle/>
        <a:p>
          <a:pPr marL="0" lvl="0" indent="0" algn="ctr" defTabSz="1600200">
            <a:lnSpc>
              <a:spcPct val="90000"/>
            </a:lnSpc>
            <a:spcBef>
              <a:spcPct val="0"/>
            </a:spcBef>
            <a:spcAft>
              <a:spcPct val="35000"/>
            </a:spcAft>
            <a:buNone/>
          </a:pPr>
          <a:r>
            <a:rPr lang="fr-FR" sz="3600" b="1" kern="1200">
              <a:latin typeface="Century Gothic" panose="020B0502020202020204" pitchFamily="34" charset="0"/>
            </a:rPr>
            <a:t>Respecter les rythmes de l’enfant</a:t>
          </a:r>
        </a:p>
      </dsp:txBody>
      <dsp:txXfrm>
        <a:off x="1371597" y="1407656"/>
        <a:ext cx="4702301" cy="2792882"/>
      </dsp:txXfrm>
    </dsp:sp>
    <dsp:sp modelId="{3E6FC687-02EB-41AD-AEAD-A263CCD6B9CA}">
      <dsp:nvSpPr>
        <dsp:cNvPr id="0" name=""/>
        <dsp:cNvSpPr/>
      </dsp:nvSpPr>
      <dsp:spPr>
        <a:xfrm>
          <a:off x="7086577" y="2209802"/>
          <a:ext cx="5557266" cy="279288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37160" numCol="1" spcCol="1270" anchor="ctr" anchorCtr="0">
          <a:noAutofit/>
        </a:bodyPr>
        <a:lstStyle/>
        <a:p>
          <a:pPr marL="0" lvl="0" indent="0" algn="ctr" defTabSz="1600200" rtl="0">
            <a:lnSpc>
              <a:spcPct val="90000"/>
            </a:lnSpc>
            <a:spcBef>
              <a:spcPct val="0"/>
            </a:spcBef>
            <a:spcAft>
              <a:spcPct val="35000"/>
            </a:spcAft>
            <a:buNone/>
          </a:pPr>
          <a:r>
            <a:rPr lang="fr-FR" sz="3600" b="1" kern="1200">
              <a:latin typeface="Century Gothic"/>
            </a:rPr>
            <a:t>Organiser des temps d’apprentissage réguliers, récurrents pour favoriser l'intégration des savoirs</a:t>
          </a:r>
        </a:p>
      </dsp:txBody>
      <dsp:txXfrm>
        <a:off x="7086577" y="2209802"/>
        <a:ext cx="5557266" cy="27928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BF816-67E5-4307-B77B-F1399C10576E}">
      <dsp:nvSpPr>
        <dsp:cNvPr id="0" name=""/>
        <dsp:cNvSpPr/>
      </dsp:nvSpPr>
      <dsp:spPr>
        <a:xfrm>
          <a:off x="6308" y="3685948"/>
          <a:ext cx="5516524" cy="2206609"/>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4686" tIns="77343" rIns="38672" bIns="77343" numCol="1" spcCol="1270" anchor="ctr" anchorCtr="0">
          <a:noAutofit/>
        </a:bodyPr>
        <a:lstStyle/>
        <a:p>
          <a:pPr marL="0" lvl="0" indent="0" algn="ctr" defTabSz="1289050">
            <a:lnSpc>
              <a:spcPct val="90000"/>
            </a:lnSpc>
            <a:spcBef>
              <a:spcPct val="0"/>
            </a:spcBef>
            <a:spcAft>
              <a:spcPct val="35000"/>
            </a:spcAft>
            <a:buNone/>
          </a:pPr>
          <a:r>
            <a:rPr lang="fr-FR" sz="2900" b="1" kern="1200" dirty="0">
              <a:latin typeface="Century Gothic" panose="020B0502020202020204" pitchFamily="34" charset="0"/>
            </a:rPr>
            <a:t>Evaluation des acquis par observation active</a:t>
          </a:r>
        </a:p>
      </dsp:txBody>
      <dsp:txXfrm>
        <a:off x="6308" y="3685948"/>
        <a:ext cx="4964872" cy="2206609"/>
      </dsp:txXfrm>
    </dsp:sp>
    <dsp:sp modelId="{3972C063-2855-4A51-B0A0-922FBC56EAD4}">
      <dsp:nvSpPr>
        <dsp:cNvPr id="0" name=""/>
        <dsp:cNvSpPr/>
      </dsp:nvSpPr>
      <dsp:spPr>
        <a:xfrm>
          <a:off x="4419527" y="3685948"/>
          <a:ext cx="5516524" cy="2206609"/>
        </a:xfrm>
        <a:prstGeom prst="chevron">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fr-FR" sz="2900" b="1" kern="1200" dirty="0">
              <a:latin typeface="Century Gothic" panose="020B0502020202020204" pitchFamily="34" charset="0"/>
            </a:rPr>
            <a:t>Pratique d’un enseignement différencié</a:t>
          </a:r>
        </a:p>
      </dsp:txBody>
      <dsp:txXfrm>
        <a:off x="5522832" y="3685948"/>
        <a:ext cx="3309915" cy="2206609"/>
      </dsp:txXfrm>
    </dsp:sp>
    <dsp:sp modelId="{6F842AED-295E-4A9C-BA8C-6E9915D24E4E}">
      <dsp:nvSpPr>
        <dsp:cNvPr id="0" name=""/>
        <dsp:cNvSpPr/>
      </dsp:nvSpPr>
      <dsp:spPr>
        <a:xfrm>
          <a:off x="8832747" y="3685948"/>
          <a:ext cx="5516524" cy="2206609"/>
        </a:xfrm>
        <a:prstGeom prst="chevron">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fr-FR" sz="2900" b="1" kern="1200" dirty="0">
              <a:latin typeface="Century Gothic" panose="020B0502020202020204" pitchFamily="34" charset="0"/>
            </a:rPr>
            <a:t>Instauration de pratique  pédagogique adaptée et variée</a:t>
          </a:r>
        </a:p>
      </dsp:txBody>
      <dsp:txXfrm>
        <a:off x="9936052" y="3685948"/>
        <a:ext cx="3309915" cy="220660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8T08:52:34.172"/>
    </inkml:context>
    <inkml:brush xml:id="br0">
      <inkml:brushProperty name="width" value="0.1" units="cm"/>
      <inkml:brushProperty name="height" value="0.1" units="cm"/>
      <inkml:brushProperty name="color" value="#008C3A"/>
    </inkml:brush>
  </inkml:definitions>
  <inkml:trace contextRef="#ctx0" brushRef="#br0">4519 5594 16383 0 0,'0'-8'0'0'0,"0"-4"0"0"0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8T08:52:34.212"/>
    </inkml:context>
    <inkml:brush xml:id="br0">
      <inkml:brushProperty name="width" value="0.1" units="cm"/>
      <inkml:brushProperty name="height" value="0.1" units="cm"/>
      <inkml:brushProperty name="color" value="#008C3A"/>
    </inkml:brush>
  </inkml:definitions>
  <inkml:trace contextRef="#ctx0" brushRef="#br0">8875 4260 16383 0 0,'0'-7'0'0'0,"-7"-4"0"0"0,-11 2 0 0 0,-17-7 0 0 0,-10 1 0 0 0,-5 2 0 0 0,-10 3 0 0 0,-1-4 0 0 0,-14 1 0 0 0,-9 1 0 0 0,-6 4 0 0 0,-10-4 0 0 0,-11-1 0 0 0,6 2 0 0 0,-2 3 0 0 0,2 3 0 0 0,11 2 0 0 0,-1 2 0 0 0,7 1 0 0 0,12 0 0 0 0,11 1 0 0 0,9-1 0 0 0,7 1 0 0 0,3-1 0 0 0,-5 0 0 0 0,-17 8 0 0 0,-12 2 0 0 0,-23 7 0 0 0,-9 1 0 0 0,-1-3 0 0 0,4-3 0 0 0,13-5 0 0 0,15-3 0 0 0,21 5 0 0 0,21 10 0 0 0,9 7 0 0 0,3 1 0 0 0,5 3 0 0 0,-8 11 0 0 0,-15 0 0 0 0,-7-9 0 0 0,-2-1 0 0 0,0 10 0 0 0,2 4 0 0 0,10 3 0 0 0,12 1 0 0 0,10-1 0 0 0,10 0 0 0 0,6-2 0 0 0,4 0 0 0 0,9 0 0 0 0,3-1 0 0 0,0-1 0 0 0,6 1 0 0 0,6-1 0 0 0,8 1 0 0 0,13 7 0 0 0,7-5 0 0 0,-6-3 0 0 0,-3-8 0 0 0,-1-4 0 0 0,0 1 0 0 0,8 2 0 0 0,10 3 0 0 0,19 3 0 0 0,2-6 0 0 0,27-1 0 0 0,9-7 0 0 0,8 0 0 0 0,5-4 0 0 0,-11-7 0 0 0,-19-5 0 0 0,-19-6 0 0 0,-15-2 0 0 0,-11-3 0 0 0,-8-1 0 0 0,4 0 0 0 0,8 0 0 0 0,1 0 0 0 0,14 0 0 0 0,17 1 0 0 0,16 0 0 0 0,13-1 0 0 0,0 1 0 0 0,-12 0 0 0 0,-1-7 0 0 0,-5-11 0 0 0,-11-9 0 0 0,-13-8 0 0 0,-13 2 0 0 0,-10-1 0 0 0,-14-10 0 0 0,-7 3 0 0 0,-1 0 0 0 0,-6-8 0 0 0,-8-3 0 0 0,1 0 0 0 0,-4 1 0 0 0,-4 1 0 0 0,-4 2 0 0 0,-4 2 0 0 0,-2-8 0 0 0,-9 7 0 0 0,-3 3 0 0 0,-9 1 0 0 0,1 1 0 0 0,-6 7 0 0 0,-5 10 0 0 0,1 2 0 0 0,-1 4 0 0 0,4-2 0 0 0,-2 2 0 0 0,4-2 0 0 0,-1-6 0 0 0,2-6 0 0 0,6-5 0 0 0,6-3 0 0 0,-4 4 0 0 0,1 2 0 0 0,3-1 0 0 0,2-2 0 0 0,-4 6 0 0 0,0 0 0 0 0,1 5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8T08:52:34.213"/>
    </inkml:context>
    <inkml:brush xml:id="br0">
      <inkml:brushProperty name="width" value="0.1" units="cm"/>
      <inkml:brushProperty name="height" value="0.1" units="cm"/>
      <inkml:brushProperty name="color" value="#008C3A"/>
    </inkml:brush>
  </inkml:definitions>
  <inkml:trace contextRef="#ctx0" brushRef="#br0">7094 3657 16383 0 0,'8'0'0'0'0,"9"7"0"0"0,11 3 0 0 0,-1 8 0 0 0,-4 15 0 0 0,-6 10 0 0 0,-6 12 0 0 0,-5 6 0 0 0,-4-1 0 0 0,-1-3 0 0 0,-10-3 0 0 0,-2-4 0 0 0,0-2 0 0 0,2-2 0 0 0,-4-1 0 0 0,-1-1 0 0 0,2 0 0 0 0,-4-8 0 0 0,-8-9 0 0 0,2-3 0 0 0,3 3 0 0 0,13-3 0 0 0,30-6 0 0 0,34-6 0 0 0,38-5 0 0 0,25-11 0 0 0,29-13 0 0 0,6-11 0 0 0,-17-8 0 0 0,-24 2 0 0 0,-25 7 0 0 0,-26 7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8T08:52:34.211"/>
    </inkml:context>
    <inkml:brush xml:id="br0">
      <inkml:brushProperty name="width" value="0.1" units="cm"/>
      <inkml:brushProperty name="height" value="0.1" units="cm"/>
      <inkml:brushProperty name="color" value="#008C3A"/>
    </inkml:brush>
  </inkml:definitions>
  <inkml:trace contextRef="#ctx0" brushRef="#br0">22652 1194 16383 0 0,'0'-6'0'0'0,"0"-11"0"0"0,0-10 0 0 0,-15-10 0 0 0,-30-5 0 0 0,-38 0 0 0 0,-37 2 0 0 0,-36-4 0 0 0,-72 0 0 0 0,-28 3 0 0 0,-10 8 0 0 0,-7 10 0 0 0,-21 3 0 0 0,2 5 0 0 0,18 5 0 0 0,32 0 0 0 0,25 0 0 0 0,27 3 0 0 0,29-4 0 0 0,27 1 0 0 0,28-4 0 0 0,16 1 0 0 0,0-3 0 0 0,-1-4 0 0 0,-7-4 0 0 0,-5 2 0 0 0,-23-1 0 0 0,-13-2 0 0 0,-17-1 0 0 0,-2 3 0 0 0,-16 0 0 0 0,-42-7 0 0 0,-6-3 0 0 0,3 3 0 0 0,-2 2 0 0 0,-10 0 0 0 0,-28-1 0 0 0,-2 6 0 0 0,19 0 0 0 0,19 4 0 0 0,10 6 0 0 0,23-1 0 0 0,22 3 0 0 0,15 2 0 0 0,18-2 0 0 0,-23-5 0 0 0,-16 1 0 0 0,-19 2 0 0 0,-14-1 0 0 0,-30 1 0 0 0,-51 2 0 0 0,-16 5 0 0 0,-13 2 0 0 0,10 2 0 0 0,0 1 0 0 0,30 2 0 0 0,38-1 0 0 0,36 0 0 0 0,29-4 0 0 0,20-3 0 0 0,13 0 0 0 0,7 2 0 0 0,18 1 0 0 0,-11 1 0 0 0,-7 3 0 0 0,-4-1 0 0 0,-3 1 0 0 0,-9 0 0 0 0,-10 1 0 0 0,6-1 0 0 0,6 0 0 0 0,12 0 0 0 0,13 0 0 0 0,-3 0 0 0 0,-4 0 0 0 0,-5 0 0 0 0,7 5 0 0 0,-32 2 0 0 0,-11 6 0 0 0,-1 0 0 0 0,6-2 0 0 0,0-4 0 0 0,3 4 0 0 0,-2-1 0 0 0,5-1 0 0 0,12 1 0 0 0,17 2 0 0 0,-2 2 0 0 0,7-1 0 0 0,16 3 0 0 0,11-1 0 0 0,0-3 0 0 0,16 1 0 0 0,14-1 0 0 0,10 3 0 0 0,10-2 0 0 0,2-2 0 0 0,4-3 0 0 0,-1-4 0 0 0,2 4 0 0 0,-3-1 0 0 0,-8 5 0 0 0,-3 1 0 0 0,-7 2 0 0 0,-10 0 0 0 0,-23 2 0 0 0,-3-2 0 0 0,-9-3 0 0 0,-2 2 0 0 0,3-2 0 0 0,-5 3 0 0 0,1 3 0 0 0,12 0 0 0 0,7 2 0 0 0,3 2 0 0 0,9-2 0 0 0,10 1 0 0 0,9 3 0 0 0,7 1 0 0 0,-3-2 0 0 0,9 0 0 0 0,-4 7 0 0 0,-9 3 0 0 0,-2 2 0 0 0,-13 0 0 0 0,-10 0 0 0 0,-22 4 0 0 0,-16 7 0 0 0,-11 1 0 0 0,2-3 0 0 0,8-2 0 0 0,17-4 0 0 0,12-9 0 0 0,13-2 0 0 0,13-2 0 0 0,11 1 0 0 0,8-4 0 0 0,5-1 0 0 0,1 2 0 0 0,-7 3 0 0 0,-17 1 0 0 0,-7 3 0 0 0,-4 0 0 0 0,-5 1 0 0 0,-5 7 0 0 0,7 1 0 0 0,0-5 0 0 0,7 2 0 0 0,-7 0 0 0 0,2 0 0 0 0,16-1 0 0 0,3-2 0 0 0,-5 1 0 0 0,-6 3 0 0 0,2 2 0 0 0,-3 0 0 0 0,2-3 0 0 0,0 6 0 0 0,-6-1 0 0 0,3-1 0 0 0,8-3 0 0 0,-2 4 0 0 0,3 0 0 0 0,5-2 0 0 0,5-1 0 0 0,4-2 0 0 0,-4-2 0 0 0,-2 3 0 0 0,-5 2 0 0 0,-1 5 0 0 0,3-5 0 0 0,-5-4 0 0 0,11-3 0 0 0,5-1 0 0 0,-4 1 0 0 0,-1-2 0 0 0,2 1 0 0 0,0-6 0 0 0,4-1 0 0 0,-7 0 0 0 0,-2 8 0 0 0,-7 3 0 0 0,-8 1 0 0 0,1 0 0 0 0,5-1 0 0 0,5-6 0 0 0,13-3 0 0 0,9-6 0 0 0,8 0 0 0 0,4-5 0 0 0,-2-3 0 0 0,4 5 0 0 0,8 7 0 0 0,-3-2 0 0 0,3 1 0 0 0,5-3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6T12:54:39.102"/>
    </inkml:context>
    <inkml:brush xml:id="br0">
      <inkml:brushProperty name="width" value="0.1" units="cm"/>
      <inkml:brushProperty name="height" value="0.1" units="cm"/>
      <inkml:brushProperty name="color" value="#FF0066"/>
    </inkml:brush>
  </inkml:definitions>
  <inkml:trace contextRef="#ctx0" brushRef="#br0">15991 4165 16383 0 0,'0'0'0'0'0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7T14:23:48.528"/>
    </inkml:context>
    <inkml:brush xml:id="br0">
      <inkml:brushProperty name="width" value="0.1" units="cm"/>
      <inkml:brushProperty name="height" value="0.1" units="cm"/>
    </inkml:brush>
  </inkml:definitions>
  <inkml:trace contextRef="#ctx0" brushRef="#br0">736 9668 16383 0 0,'0'0'0'0'0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6T12:47:18.250"/>
    </inkml:context>
    <inkml:brush xml:id="br0">
      <inkml:brushProperty name="width" value="0.1" units="cm"/>
      <inkml:brushProperty name="height" value="0.1" units="cm"/>
      <inkml:brushProperty name="color" value="#FF0066"/>
    </inkml:brush>
  </inkml:definitions>
  <inkml:trace contextRef="#ctx0" brushRef="#br0">14256 14473 16383 0 0,'0'0'0'0'0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6T12:47:18.251"/>
    </inkml:context>
    <inkml:brush xml:id="br0">
      <inkml:brushProperty name="width" value="0.1" units="cm"/>
      <inkml:brushProperty name="height" value="0.1" units="cm"/>
      <inkml:brushProperty name="color" value="#FF0066"/>
    </inkml:brush>
  </inkml:definitions>
  <inkml:trace contextRef="#ctx0" brushRef="#br0">14256 14473 16383 0 0,'0'0'0'0'0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6T12:47:18.265"/>
    </inkml:context>
    <inkml:brush xml:id="br0">
      <inkml:brushProperty name="width" value="0.1" units="cm"/>
      <inkml:brushProperty name="height" value="0.1" units="cm"/>
      <inkml:brushProperty name="color" value="#FF0066"/>
    </inkml:brush>
  </inkml:definitions>
  <inkml:trace contextRef="#ctx0" brushRef="#br0">5331 9385 16383 0 0,'0'0'0'0'0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7T08:12:09.767"/>
    </inkml:context>
    <inkml:brush xml:id="br0">
      <inkml:brushProperty name="width" value="0.1" units="cm"/>
      <inkml:brushProperty name="height" value="0.1" units="cm"/>
    </inkml:brush>
  </inkml:definitions>
  <inkml:trace contextRef="#ctx0" brushRef="#br0">8943 6641 16383 0 0,'0'0'0'0'0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7T08:12:09.767"/>
    </inkml:context>
    <inkml:brush xml:id="br0">
      <inkml:brushProperty name="width" value="0.1" units="cm"/>
      <inkml:brushProperty name="height" value="0.1" units="cm"/>
    </inkml:brush>
  </inkml:definitions>
  <inkml:trace contextRef="#ctx0" brushRef="#br0">8943 6641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8T08:52:34.203"/>
    </inkml:context>
    <inkml:brush xml:id="br0">
      <inkml:brushProperty name="width" value="0.1" units="cm"/>
      <inkml:brushProperty name="height" value="0.1" units="cm"/>
      <inkml:brushProperty name="color" value="#FF0066"/>
    </inkml:brush>
  </inkml:definitions>
  <inkml:trace contextRef="#ctx0" brushRef="#br0">17741 15518 16383 0 0,'-9'0'0'0'0,"-2"9"0"0"0,-8 2 0 0 0,-18 17 0 0 0,-11 3 0 0 0,-15 5 0 0 0,-14 6 0 0 0,-1-5 0 0 0,-23-1 0 0 0,-20 3 0 0 0,-4-5 0 0 0,-1-9 0 0 0,-3 1 0 0 0,-6-6 0 0 0,12-4 0 0 0,10-7 0 0 0,6-4 0 0 0,14 6 0 0 0,13 1 0 0 0,5-2 0 0 0,13 7 0 0 0,1-2 0 0 0,3 0 0 0 0,10 3 0 0 0,5 0 0 0 0,2-4 0 0 0,-10-3 0 0 0,-13-5 0 0 0,-4-2 0 0 0,-16-3 0 0 0,-20 0 0 0 0,-44 15 0 0 0,-29 6 0 0 0,-20-2 0 0 0,-2-3 0 0 0,-35-4 0 0 0,-5-6 0 0 0,15-3 0 0 0,18-3 0 0 0,29 0 0 0 0,25-2 0 0 0,23 0 0 0 0,15 0 0 0 0,20 1 0 0 0,7-1 0 0 0,-14-8 0 0 0,-8-12 0 0 0,-19 0 0 0 0,-14 1 0 0 0,-26-4 0 0 0,-8 3 0 0 0,6-4 0 0 0,8 2 0 0 0,6 5 0 0 0,-4-3 0 0 0,6-6 0 0 0,5 2 0 0 0,2-6 0 0 0,9 5 0 0 0,-7-2 0 0 0,6-5 0 0 0,7 2 0 0 0,19 0 0 0 0,3 3 0 0 0,11 7 0 0 0,15-1 0 0 0,12 3 0 0 0,10-4 0 0 0,-1-6 0 0 0,1 1 0 0 0,3 6 0 0 0,-6 6 0 0 0,-9-2 0 0 0,-9-7 0 0 0,-16-7 0 0 0,-7-8 0 0 0,-13-5 0 0 0,-11-3 0 0 0,-9 7 0 0 0,-7 0 0 0 0,-3 1 0 0 0,5-4 0 0 0,-6-1 0 0 0,6 7 0 0 0,17 1 0 0 0,22 6 0 0 0,13-8 0 0 0,4-6 0 0 0,10-3 0 0 0,7 5 0 0 0,1 1 0 0 0,3 2 0 0 0,4-13 0 0 0,-4 6 0 0 0,-9-9 0 0 0,11-10 0 0 0,-11-21 0 0 0,-1-12 0 0 0,5 3 0 0 0,5 8 0 0 0,15 12 0 0 0,7 17 0 0 0,12 11 0 0 0,2 5 0 0 0,7 2 0 0 0,-1-2 0 0 0,4-1 0 0 0,5-2 0 0 0,-3-11 0 0 0,-7 5 0 0 0,1-5 0 0 0,-4-20 0 0 0,-6-5 0 0 0,-4-39 0 0 0,-5-17 0 0 0,5-11 0 0 0,1-4 0 0 0,-3-2 0 0 0,-2-3 0 0 0,7 12 0 0 0,0 2 0 0 0,-2 20 0 0 0,-3 11 0 0 0,5 10 0 0 0,1 13 0 0 0,-3-4 0 0 0,5 6 0 0 0,8 0 0 0 0,1-1 0 0 0,3-4 0 0 0,-2 7 0 0 0,-7 1 0 0 0,-6-21 0 0 0,-6-8 0 0 0,4 7 0 0 0,1 3 0 0 0,5-5 0 0 0,10-2 0 0 0,-1 10 0 0 0,3 13 0 0 0,-2-12 0 0 0,1-14 0 0 0,-3 3 0 0 0,1-6 0 0 0,-3-17 0 0 0,-6 7 0 0 0,3 7 0 0 0,5 6 0 0 0,-1 17 0 0 0,4 5 0 0 0,5 9 0 0 0,6 13 0 0 0,5 8 0 0 0,1 6 0 0 0,-5 4 0 0 0,-2 3 0 0 0,1 0 0 0 0,3 1 0 0 0,-8 9 0 0 0,1 2 0 0 0,2-20 0 0 0,3-7 0 0 0,3-1 0 0 0,3 1 0 0 0,0 4 0 0 0,3 3 0 0 0,0 2 0 0 0,1 4 0 0 0,-8-9 0 0 0,-5-11 0 0 0,2-1 0 0 0,1 4 0 0 0,4 3 0 0 0,0 5 0 0 0,4 13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8T08:52:34.204"/>
    </inkml:context>
    <inkml:brush xml:id="br0">
      <inkml:brushProperty name="width" value="0.1" units="cm"/>
      <inkml:brushProperty name="height" value="0.1" units="cm"/>
      <inkml:brushProperty name="color" value="#FF0066"/>
    </inkml:brush>
  </inkml:definitions>
  <inkml:trace contextRef="#ctx0" brushRef="#br0">7194 7210 16383 0 0,'0'-8'0'0'0,"0"-9"0"0"0,-7-3 0 0 0,-18-5 0 0 0,-21 2 0 0 0,-24-4 0 0 0,-8 4 0 0 0,1 5 0 0 0,-1 6 0 0 0,-2 5 0 0 0,4 4 0 0 0,0-6 0 0 0,6 0 0 0 0,-1 0 0 0 0,-11 2 0 0 0,0-5 0 0 0,0-1 0 0 0,-17-5 0 0 0,1 0 0 0 0,-6 3 0 0 0,-1 4 0 0 0,3 4 0 0 0,4 3 0 0 0,10 2 0 0 0,13 2 0 0 0,3 1 0 0 0,0 0 0 0 0,4-1 0 0 0,-2 1 0 0 0,-4 0 0 0 0,3-1 0 0 0,6 0 0 0 0,7 8 0 0 0,5 2 0 0 0,4 7 0 0 0,3 9 0 0 0,-6 6 0 0 0,-2-1 0 0 0,8 2 0 0 0,5 2 0 0 0,9 3 0 0 0,-5 10 0 0 0,3 5 0 0 0,1 1 0 0 0,5 6 0 0 0,8 1 0 0 0,7 5 0 0 0,-2-8 0 0 0,2-8 0 0 0,2-3 0 0 0,5-3 0 0 0,1-1 0 0 0,3 0 0 0 0,2 0 0 0 0,0 8 0 0 0,1 3 0 0 0,7 7 0 0 0,10 9 0 0 0,2 0 0 0 0,-2-4 0 0 0,3-7 0 0 0,6-4 0 0 0,6 3 0 0 0,-3-1 0 0 0,1-10 0 0 0,3-13 0 0 0,3-5 0 0 0,-4 1 0 0 0,-1-5 0 0 0,3 0 0 0 0,9 5 0 0 0,14 4 0 0 0,3 4 0 0 0,15 3 0 0 0,18 2 0 0 0,22 2 0 0 0,0-8 0 0 0,2-1 0 0 0,5-8 0 0 0,11-8 0 0 0,-9-8 0 0 0,-11-5 0 0 0,-10 3 0 0 0,-6 0 0 0 0,1-2 0 0 0,8-2 0 0 0,1-2 0 0 0,12-1 0 0 0,24-2 0 0 0,17-1 0 0 0,20-1 0 0 0,18 1 0 0 0,11 0 0 0 0,33-1 0 0 0,19 1 0 0 0,-11 0 0 0 0,-11 0 0 0 0,-23 0 0 0 0,-26-8 0 0 0,-38-2 0 0 0,-44-7 0 0 0,-41-9 0 0 0,-33-14 0 0 0,-21-9 0 0 0,-14-3 0 0 0,-6-16 0 0 0,-3-3 0 0 0,1-6 0 0 0,1-4 0 0 0,2-12 0 0 0,2-5 0 0 0,-6-1 0 0 0,-17 1 0 0 0,-27-5 0 0 0,-19-9 0 0 0,-13 1 0 0 0,0 18 0 0 0,-8 10 0 0 0,-18 11 0 0 0,-6 11 0 0 0,9 8 0 0 0,8 13 0 0 0,-1 5 0 0 0,0 10 0 0 0,11 0 0 0 0,12 5 0 0 0,12 6 0 0 0,10 5 0 0 0,7 5 0 0 0,4-6 0 0 0,-6 0 0 0 0,-2 1 0 0 0,-6 3 0 0 0,-9 1 0 0 0,-1-5 0 0 0,5-1 0 0 0,4 1 0 0 0,-2 2 0 0 0,2 3 0 0 0,4 2 0 0 0,10 1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8T08:52:34.205"/>
    </inkml:context>
    <inkml:brush xml:id="br0">
      <inkml:brushProperty name="width" value="0.1" units="cm"/>
      <inkml:brushProperty name="height" value="0.1" units="cm"/>
      <inkml:brushProperty name="color" value="#FF0066"/>
    </inkml:brush>
  </inkml:definitions>
  <inkml:trace contextRef="#ctx0" brushRef="#br0">5461 7890 16383 0 0,'0'7'0'0'0,"0"11"0"0"0,0 10 0 0 0,0 14 0 0 0,0 9 0 0 0,-8-5 0 0 0,-2-2 0 0 0,0-2 0 0 0,-5 1 0 0 0,-1-1 0 0 0,-4-6 0 0 0,0-3 0 0 0,-4 2 0 0 0,3 2 0 0 0,4 2 0 0 0,-2-6 0 0 0,2 0 0 0 0,-4 9 0 0 0,-5 5 0 0 0,1 10 0 0 0,-3 3 0 0 0,-4-2 0 0 0,-4-2 0 0 0,4-4 0 0 0,7-10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8T08:52:34.206"/>
    </inkml:context>
    <inkml:brush xml:id="br0">
      <inkml:brushProperty name="width" value="0.1" units="cm"/>
      <inkml:brushProperty name="height" value="0.1" units="cm"/>
      <inkml:brushProperty name="color" value="#FF0066"/>
    </inkml:brush>
  </inkml:definitions>
  <inkml:trace contextRef="#ctx0" brushRef="#br0">5260 7869 16383 0 0,'15'0'0'0'0,"5"7"0"0"0,7 11 0 0 0,14 2 0 0 0,0 5 0 0 0,8 6 0 0 0,4-2 0 0 0,-8 1 0 0 0,-3-4 0 0 0,-2-7 0 0 0,-7 1 0 0 0,-2-2 0 0 0,1-5 0 0 0,3 3 0 0 0,4-1 0 0 0,2-3 0 0 0,-6 4 0 0 0,-1-1 0 0 0,9 5 0 0 0,4 6 0 0 0,3 0 0 0 0,-1-6 0 0 0,-7-6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8T08:52:34.207"/>
    </inkml:context>
    <inkml:brush xml:id="br0">
      <inkml:brushProperty name="width" value="0.1" units="cm"/>
      <inkml:brushProperty name="height" value="0.1" units="cm"/>
      <inkml:brushProperty name="color" value="#FF0066"/>
    </inkml:brush>
  </inkml:definitions>
  <inkml:trace contextRef="#ctx0" brushRef="#br0">5831 7869 16383 0 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8T08:52:34.208"/>
    </inkml:context>
    <inkml:brush xml:id="br0">
      <inkml:brushProperty name="width" value="0.1" units="cm"/>
      <inkml:brushProperty name="height" value="0.1" units="cm"/>
      <inkml:brushProperty name="color" value="#FF0066"/>
    </inkml:brush>
  </inkml:definitions>
  <inkml:trace contextRef="#ctx0" brushRef="#br0">6022 7149 16383 0 0,'0'0'0'0'0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8T08:52:34.209"/>
    </inkml:context>
    <inkml:brush xml:id="br0">
      <inkml:brushProperty name="width" value="0.1" units="cm"/>
      <inkml:brushProperty name="height" value="0.1" units="cm"/>
      <inkml:brushProperty name="color" value="#FF0066"/>
    </inkml:brush>
  </inkml:definitions>
  <inkml:trace contextRef="#ctx0" brushRef="#br0">6022 7128 16383 0 0,'0'0'0'0'0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8T08:52:34.210"/>
    </inkml:context>
    <inkml:brush xml:id="br0">
      <inkml:brushProperty name="width" value="0.1" units="cm"/>
      <inkml:brushProperty name="height" value="0.1" units="cm"/>
      <inkml:brushProperty name="color" value="#004F8B"/>
    </inkml:brush>
  </inkml:definitions>
  <inkml:trace contextRef="#ctx0" brushRef="#br0">11546 3000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B6D080F-9DD4-42B7-A9E8-24285BFA779C}" type="datetimeFigureOut">
              <a:rPr lang="fr-FR" smtClean="0"/>
              <a:t>30/06/2025</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A3C93AD-C9F4-4362-A8C0-AF00BF2E2924}" type="slidenum">
              <a:rPr lang="fr-FR" smtClean="0"/>
              <a:t>‹N°›</a:t>
            </a:fld>
            <a:endParaRPr lang="fr-FR"/>
          </a:p>
        </p:txBody>
      </p:sp>
    </p:spTree>
    <p:extLst>
      <p:ext uri="{BB962C8B-B14F-4D97-AF65-F5344CB8AC3E}">
        <p14:creationId xmlns:p14="http://schemas.microsoft.com/office/powerpoint/2010/main" val="2634080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5A3C93AD-C9F4-4362-A8C0-AF00BF2E2924}" type="slidenum">
              <a:rPr lang="fr-FR" smtClean="0"/>
              <a:t>1</a:t>
            </a:fld>
            <a:endParaRPr lang="fr-FR"/>
          </a:p>
        </p:txBody>
      </p:sp>
    </p:spTree>
    <p:extLst>
      <p:ext uri="{BB962C8B-B14F-4D97-AF65-F5344CB8AC3E}">
        <p14:creationId xmlns:p14="http://schemas.microsoft.com/office/powerpoint/2010/main" val="3596346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A3C93AD-C9F4-4362-A8C0-AF00BF2E2924}" type="slidenum">
              <a:rPr lang="fr-FR" smtClean="0"/>
              <a:t>10</a:t>
            </a:fld>
            <a:endParaRPr lang="fr-FR"/>
          </a:p>
        </p:txBody>
      </p:sp>
    </p:spTree>
    <p:extLst>
      <p:ext uri="{BB962C8B-B14F-4D97-AF65-F5344CB8AC3E}">
        <p14:creationId xmlns:p14="http://schemas.microsoft.com/office/powerpoint/2010/main" val="99856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1BF25-752B-BDD8-9102-7EA3E40F1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6D402-205E-132B-8F31-84FDEA677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ECE2C-3264-4282-E985-A8F155388FEE}"/>
              </a:ext>
            </a:extLst>
          </p:cNvPr>
          <p:cNvSpPr>
            <a:spLocks noGrp="1"/>
          </p:cNvSpPr>
          <p:nvPr>
            <p:ph type="body" idx="1"/>
          </p:nvPr>
        </p:nvSpPr>
        <p:spPr/>
        <p:txBody>
          <a:bodyPr/>
          <a:lstStyle/>
          <a:p>
            <a:r>
              <a:rPr lang="fr-FR" dirty="0"/>
              <a:t>Toute l’introduction générale est toujours applicable</a:t>
            </a:r>
          </a:p>
          <a:p>
            <a:r>
              <a:rPr lang="fr-FR" dirty="0"/>
              <a:t>Une école qui s’adapte aux jeunes enfants, une école qui  accueille les enfants et les parents dans un respect mutuel, une école qui accompagne les transitions, une école qui tient compte du développement de l’enfant, une école qui pratique une évaluation positive</a:t>
            </a:r>
          </a:p>
          <a:p>
            <a:r>
              <a:rPr lang="fr-FR" dirty="0"/>
              <a:t>Une école qui organise des modalités d’apprentissage spécifiques</a:t>
            </a:r>
          </a:p>
          <a:p>
            <a:r>
              <a:rPr lang="fr-FR" dirty="0"/>
              <a:t>Une école où les enfants vont apprendre ensemble et vivre ensemble</a:t>
            </a:r>
          </a:p>
        </p:txBody>
      </p:sp>
      <p:sp>
        <p:nvSpPr>
          <p:cNvPr id="4" name="Slide Number Placeholder 3">
            <a:extLst>
              <a:ext uri="{FF2B5EF4-FFF2-40B4-BE49-F238E27FC236}">
                <a16:creationId xmlns:a16="http://schemas.microsoft.com/office/drawing/2014/main" id="{F35E5C58-C3C8-9A44-57F6-E39B943D7E73}"/>
              </a:ext>
            </a:extLst>
          </p:cNvPr>
          <p:cNvSpPr>
            <a:spLocks noGrp="1"/>
          </p:cNvSpPr>
          <p:nvPr>
            <p:ph type="sldNum" sz="quarter" idx="5"/>
          </p:nvPr>
        </p:nvSpPr>
        <p:spPr/>
        <p:txBody>
          <a:bodyPr/>
          <a:lstStyle/>
          <a:p>
            <a:fld id="{5A3C93AD-C9F4-4362-A8C0-AF00BF2E2924}" type="slidenum">
              <a:rPr lang="fr-FR" smtClean="0"/>
              <a:t>11</a:t>
            </a:fld>
            <a:endParaRPr lang="fr-FR"/>
          </a:p>
        </p:txBody>
      </p:sp>
    </p:spTree>
    <p:extLst>
      <p:ext uri="{BB962C8B-B14F-4D97-AF65-F5344CB8AC3E}">
        <p14:creationId xmlns:p14="http://schemas.microsoft.com/office/powerpoint/2010/main" val="443697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90A85-33EC-E211-90B0-AFBEF8A820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F55D35-8E4B-95A3-9BF2-DB47E0AB1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7730F-B47F-AB40-3DDC-81B1016376D5}"/>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80A94C94-E946-ABA5-E4D3-3ED49E321076}"/>
              </a:ext>
            </a:extLst>
          </p:cNvPr>
          <p:cNvSpPr>
            <a:spLocks noGrp="1"/>
          </p:cNvSpPr>
          <p:nvPr>
            <p:ph type="sldNum" sz="quarter" idx="5"/>
          </p:nvPr>
        </p:nvSpPr>
        <p:spPr/>
        <p:txBody>
          <a:bodyPr/>
          <a:lstStyle/>
          <a:p>
            <a:fld id="{5A3C93AD-C9F4-4362-A8C0-AF00BF2E2924}" type="slidenum">
              <a:rPr lang="fr-FR" smtClean="0"/>
              <a:t>12</a:t>
            </a:fld>
            <a:endParaRPr lang="fr-FR"/>
          </a:p>
        </p:txBody>
      </p:sp>
    </p:spTree>
    <p:extLst>
      <p:ext uri="{BB962C8B-B14F-4D97-AF65-F5344CB8AC3E}">
        <p14:creationId xmlns:p14="http://schemas.microsoft.com/office/powerpoint/2010/main" val="3322500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n’est pas le sujet de ce webinaire mais nous vous proposons ces visuels pour que vous puissiez les utiliser en réunion de parents si vous en avez besoin</a:t>
            </a:r>
          </a:p>
          <a:p>
            <a:r>
              <a:rPr lang="fr-FR" dirty="0"/>
              <a:t>Le jeu c’est du sérieux !</a:t>
            </a:r>
          </a:p>
          <a:p>
            <a:r>
              <a:rPr lang="fr-FR" b="0" i="0" dirty="0">
                <a:effectLst/>
                <a:latin typeface="-apple-system"/>
              </a:rPr>
              <a:t>🧠🎲 Que fait le cerveau de l’enfant quand il joue en ludothérapie ?</a:t>
            </a:r>
            <a:br>
              <a:rPr lang="fr-FR" b="0" i="0" dirty="0">
                <a:effectLst/>
                <a:latin typeface="-apple-system"/>
              </a:rPr>
            </a:br>
            <a:br>
              <a:rPr lang="fr-FR" b="0" i="0" dirty="0">
                <a:effectLst/>
                <a:latin typeface="-apple-system"/>
              </a:rPr>
            </a:br>
            <a:r>
              <a:rPr lang="fr-FR" b="0" i="0" dirty="0">
                <a:effectLst/>
                <a:latin typeface="-apple-system"/>
              </a:rPr>
              <a:t>🧠 💥 Il ne fait pas que jouer… Il travaille (intensément, même !).</a:t>
            </a:r>
            <a:br>
              <a:rPr lang="fr-FR" b="0" i="0" dirty="0">
                <a:effectLst/>
                <a:latin typeface="-apple-system"/>
              </a:rPr>
            </a:br>
            <a:r>
              <a:rPr lang="fr-FR" b="0" i="0" dirty="0">
                <a:effectLst/>
                <a:latin typeface="-apple-system"/>
              </a:rPr>
              <a:t>Pendant une séance de ludothérapie, l’enfant mobilise de nombreuses zones cérébrales. Bien au-delà du simple plaisir, le jeu est une activité neurodéveloppementale à part entière.</a:t>
            </a:r>
            <a:br>
              <a:rPr lang="fr-FR" b="0" i="0" dirty="0">
                <a:effectLst/>
                <a:latin typeface="-apple-system"/>
              </a:rPr>
            </a:br>
            <a:r>
              <a:rPr lang="fr-FR" b="0" i="0" dirty="0">
                <a:effectLst/>
                <a:latin typeface="-apple-system"/>
              </a:rPr>
              <a:t>Petit tour (non exhaustif) des zones qui s'activent pendant que l’enfant mime, construit, fait semblant, négocie ou invente :</a:t>
            </a:r>
            <a:br>
              <a:rPr lang="fr-FR" b="0" i="0" dirty="0">
                <a:effectLst/>
                <a:latin typeface="-apple-system"/>
              </a:rPr>
            </a:br>
            <a:r>
              <a:rPr lang="fr-FR" b="0" i="0" dirty="0">
                <a:effectLst/>
                <a:latin typeface="-apple-system"/>
              </a:rPr>
              <a:t>🔸 Cortex préfrontal – Le chef d’orchestre du cerveau. Il gère les émotions, planifie, résout des problèmes, favorise le contrôle de soi. Quand un enfant structure un jeu de rôle ou gère une frustration dans une partie, c’est lui qui pilote.</a:t>
            </a:r>
            <a:br>
              <a:rPr lang="fr-FR" b="0" i="0" dirty="0">
                <a:effectLst/>
                <a:latin typeface="-apple-system"/>
              </a:rPr>
            </a:br>
            <a:r>
              <a:rPr lang="fr-FR" b="0" i="0" dirty="0">
                <a:effectLst/>
                <a:latin typeface="-apple-system"/>
              </a:rPr>
              <a:t>🔸 Cortex pariétal – Pour se repérer, voir, entendre, toucher, comprendre l’espace en 3D… C’est lui qui entre en jeu dans les puzzles, les jeux de construction ou les problèmes spatiaux.</a:t>
            </a:r>
            <a:br>
              <a:rPr lang="fr-FR" b="0" i="0" dirty="0">
                <a:effectLst/>
                <a:latin typeface="-apple-system"/>
              </a:rPr>
            </a:br>
            <a:r>
              <a:rPr lang="fr-FR" b="0" i="0" dirty="0">
                <a:effectLst/>
                <a:latin typeface="-apple-system"/>
              </a:rPr>
              <a:t>🔸 Cortex cingulaire – Situé au centre du cerveau, c’est le "stratège". Il aide à prendre des décisions, à anticiper les actions, à se souvenir de ce qui a fonctionné ou non lors des parties précédentes. Très sollicité quand l’enfant fait des choix tactiques dans le jeu.</a:t>
            </a:r>
            <a:br>
              <a:rPr lang="fr-FR" b="0" i="0" dirty="0">
                <a:effectLst/>
                <a:latin typeface="-apple-system"/>
              </a:rPr>
            </a:br>
            <a:r>
              <a:rPr lang="fr-FR" b="0" i="0" dirty="0">
                <a:effectLst/>
                <a:latin typeface="-apple-system"/>
              </a:rPr>
              <a:t>🔸 Hippocampe – La mémoire affective et l’apprentissage. Le jeu répétitif ou symbolique aide l’enfant à intégrer des expériences vécues ou imaginées.</a:t>
            </a:r>
            <a:br>
              <a:rPr lang="fr-FR" b="0" i="0" dirty="0">
                <a:effectLst/>
                <a:latin typeface="-apple-system"/>
              </a:rPr>
            </a:br>
            <a:r>
              <a:rPr lang="fr-FR" b="0" i="0" dirty="0">
                <a:effectLst/>
                <a:latin typeface="-apple-system"/>
              </a:rPr>
              <a:t>🔸 Amygdale – Le siège des émotions fortes. Quand l’enfant « rejoue » une peur, une injustice ou une colère dans le cadre symbolique d’un jeu, c’est l’amygdale qui est en action — pour mieux apaiser ensuite.</a:t>
            </a:r>
            <a:br>
              <a:rPr lang="fr-FR" b="0" i="0" dirty="0">
                <a:effectLst/>
                <a:latin typeface="-apple-system"/>
              </a:rPr>
            </a:br>
            <a:r>
              <a:rPr lang="fr-FR" b="0" i="0" dirty="0">
                <a:effectLst/>
                <a:latin typeface="-apple-system"/>
              </a:rPr>
              <a:t>🔸 Cortex moteur &amp; cervelet – Chaque manipulation, chaque mouvement corporel active ces zones : coordination, régulation sensorielle, motricité fine… Une belle façon de "bouger pour penser".</a:t>
            </a:r>
            <a:br>
              <a:rPr lang="fr-FR" b="0" i="0" dirty="0">
                <a:effectLst/>
                <a:latin typeface="-apple-system"/>
              </a:rPr>
            </a:br>
            <a:r>
              <a:rPr lang="fr-FR" b="0" i="0" dirty="0">
                <a:effectLst/>
                <a:latin typeface="-apple-system"/>
              </a:rPr>
              <a:t>🔸 Système de récompense (noyau accumbens &amp; </a:t>
            </a:r>
            <a:r>
              <a:rPr lang="fr-FR" b="0" i="0" dirty="0" err="1">
                <a:effectLst/>
                <a:latin typeface="-apple-system"/>
              </a:rPr>
              <a:t>co.</a:t>
            </a:r>
            <a:r>
              <a:rPr lang="fr-FR" b="0" i="0" dirty="0">
                <a:effectLst/>
                <a:latin typeface="-apple-system"/>
              </a:rPr>
              <a:t>) – Chaque moment de plaisir dans le jeu libère de la dopamine : motivation, engagement, estime de soi… Le circuit du plaisir est notre meilleur allié thérapeutique.</a:t>
            </a:r>
            <a:br>
              <a:rPr lang="fr-FR" b="0" i="0" dirty="0">
                <a:effectLst/>
                <a:latin typeface="-apple-system"/>
              </a:rPr>
            </a:br>
            <a:br>
              <a:rPr lang="fr-FR" b="0" i="0" dirty="0">
                <a:effectLst/>
                <a:latin typeface="-apple-system"/>
              </a:rPr>
            </a:br>
            <a:r>
              <a:rPr lang="fr-FR" b="0" i="0" dirty="0">
                <a:effectLst/>
                <a:latin typeface="-apple-system"/>
              </a:rPr>
              <a:t>💡 Conclusion ?</a:t>
            </a:r>
            <a:br>
              <a:rPr lang="fr-FR" b="0" i="0" dirty="0">
                <a:effectLst/>
                <a:latin typeface="-apple-system"/>
              </a:rPr>
            </a:br>
            <a:r>
              <a:rPr lang="fr-FR" b="0" i="0" dirty="0">
                <a:effectLst/>
                <a:latin typeface="-apple-system"/>
              </a:rPr>
              <a:t>Le jeu, c’est du sérieux. Et en ludothérapie, c’est même une forme de soin hautement sophistiquée pour le cerveau.</a:t>
            </a:r>
            <a:br>
              <a:rPr lang="fr-FR" b="0" i="0" dirty="0">
                <a:effectLst/>
                <a:latin typeface="-apple-system"/>
              </a:rPr>
            </a:br>
            <a:r>
              <a:rPr lang="fr-FR" b="0" i="0" dirty="0">
                <a:effectLst/>
                <a:latin typeface="-apple-system"/>
              </a:rPr>
              <a:t>Alors quand un enfant "fait semblant", son cerveau, lui, se reconstruit, se connecte, s’épanouit.</a:t>
            </a:r>
            <a:br>
              <a:rPr lang="fr-FR" b="0" i="0" dirty="0">
                <a:effectLst/>
                <a:latin typeface="-apple-system"/>
              </a:rPr>
            </a:br>
            <a:endParaRPr lang="fr-FR" dirty="0"/>
          </a:p>
        </p:txBody>
      </p:sp>
      <p:sp>
        <p:nvSpPr>
          <p:cNvPr id="4" name="Espace réservé du numéro de diapositive 3"/>
          <p:cNvSpPr>
            <a:spLocks noGrp="1"/>
          </p:cNvSpPr>
          <p:nvPr>
            <p:ph type="sldNum" sz="quarter" idx="5"/>
          </p:nvPr>
        </p:nvSpPr>
        <p:spPr/>
        <p:txBody>
          <a:bodyPr/>
          <a:lstStyle/>
          <a:p>
            <a:fld id="{5A3C93AD-C9F4-4362-A8C0-AF00BF2E2924}" type="slidenum">
              <a:rPr lang="fr-FR" smtClean="0"/>
              <a:t>13</a:t>
            </a:fld>
            <a:endParaRPr lang="fr-FR"/>
          </a:p>
        </p:txBody>
      </p:sp>
    </p:spTree>
    <p:extLst>
      <p:ext uri="{BB962C8B-B14F-4D97-AF65-F5344CB8AC3E}">
        <p14:creationId xmlns:p14="http://schemas.microsoft.com/office/powerpoint/2010/main" val="2837243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F8797-99CD-01A5-25E6-771DFA3EE8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D2A270-18EC-3AF9-A12C-B9BE53869C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FD34E07-CBCC-61E4-8D50-0284FC38998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BBC2435-B838-897A-ED5F-5B8EEC503FD0}"/>
              </a:ext>
            </a:extLst>
          </p:cNvPr>
          <p:cNvSpPr>
            <a:spLocks noGrp="1"/>
          </p:cNvSpPr>
          <p:nvPr>
            <p:ph type="sldNum" sz="quarter" idx="5"/>
          </p:nvPr>
        </p:nvSpPr>
        <p:spPr/>
        <p:txBody>
          <a:bodyPr/>
          <a:lstStyle/>
          <a:p>
            <a:fld id="{5A3C93AD-C9F4-4362-A8C0-AF00BF2E2924}" type="slidenum">
              <a:rPr lang="fr-FR" smtClean="0"/>
              <a:t>14</a:t>
            </a:fld>
            <a:endParaRPr lang="fr-FR"/>
          </a:p>
        </p:txBody>
      </p:sp>
    </p:spTree>
    <p:extLst>
      <p:ext uri="{BB962C8B-B14F-4D97-AF65-F5344CB8AC3E}">
        <p14:creationId xmlns:p14="http://schemas.microsoft.com/office/powerpoint/2010/main" val="1884599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0F79-1C10-34E9-4567-D9634DB276E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95AA1E-8913-12B3-63D4-50B9F47376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ADA2A89-AC72-436D-CAA9-D22F513E2B9E}"/>
              </a:ext>
            </a:extLst>
          </p:cNvPr>
          <p:cNvSpPr>
            <a:spLocks noGrp="1"/>
          </p:cNvSpPr>
          <p:nvPr>
            <p:ph type="body" idx="1"/>
          </p:nvPr>
        </p:nvSpPr>
        <p:spPr/>
        <p:txBody>
          <a:bodyPr/>
          <a:lstStyle/>
          <a:p>
            <a:r>
              <a:rPr lang="fr-FR" dirty="0"/>
              <a:t>Adopté en avril 2025, le nouveau projet de socle commun de connaissances, de compétences et de culture redéfinit les bases de la scolarité obligatoire en France. Il vise à garantir à chaque élève une culture générale partagée, l’égalité des chances et une ouverture sur le monde contemporain. Organisé en sept parties, il met l’accent sur douze éléments de culture commune, les compétences disciplinaires, psychosociales et civiques, ainsi que les apprentissages fondamentaux en français, mathématiques et autres disciplines. Ce socle renforce la cohérence des enseignements, prépare à la citoyenneté et à l’orientation, et s’articule avec les valeurs républicaines.</a:t>
            </a:r>
          </a:p>
          <a:p>
            <a:r>
              <a:rPr lang="fr-FR" dirty="0"/>
              <a:t>Voici une infographie pour y voir plus clair dans la version 2025 du socle commun.</a:t>
            </a:r>
            <a:br>
              <a:rPr lang="fr-FR" dirty="0"/>
            </a:br>
            <a:r>
              <a:rPr lang="fr-FR" dirty="0"/>
              <a:t>Le texte est dense, parfois redondant, mais il permet de mieux cerner les grands objectifs de la scolarité obligatoire et la place de chaque discipline dans la construction d’une culture commune.</a:t>
            </a:r>
            <a:br>
              <a:rPr lang="fr-FR" dirty="0"/>
            </a:br>
            <a:r>
              <a:rPr lang="fr-FR" dirty="0"/>
              <a:t>Une manière de prendre un peu de recul sur ce cadre de référence qui structure, en principe, tout le parcours des élèves, de la maternelle au collège.</a:t>
            </a:r>
          </a:p>
        </p:txBody>
      </p:sp>
      <p:sp>
        <p:nvSpPr>
          <p:cNvPr id="4" name="Espace réservé du numéro de diapositive 3">
            <a:extLst>
              <a:ext uri="{FF2B5EF4-FFF2-40B4-BE49-F238E27FC236}">
                <a16:creationId xmlns:a16="http://schemas.microsoft.com/office/drawing/2014/main" id="{94565782-C2C4-DF26-1015-AAE8DC4C9993}"/>
              </a:ext>
            </a:extLst>
          </p:cNvPr>
          <p:cNvSpPr>
            <a:spLocks noGrp="1"/>
          </p:cNvSpPr>
          <p:nvPr>
            <p:ph type="sldNum" sz="quarter" idx="5"/>
          </p:nvPr>
        </p:nvSpPr>
        <p:spPr/>
        <p:txBody>
          <a:bodyPr/>
          <a:lstStyle/>
          <a:p>
            <a:fld id="{5A3C93AD-C9F4-4362-A8C0-AF00BF2E2924}" type="slidenum">
              <a:rPr lang="fr-FR" smtClean="0"/>
              <a:t>15</a:t>
            </a:fld>
            <a:endParaRPr lang="fr-FR"/>
          </a:p>
        </p:txBody>
      </p:sp>
    </p:spTree>
    <p:extLst>
      <p:ext uri="{BB962C8B-B14F-4D97-AF65-F5344CB8AC3E}">
        <p14:creationId xmlns:p14="http://schemas.microsoft.com/office/powerpoint/2010/main" val="392379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366D9-6912-B80D-BF54-3D4C26E58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BA23C-4A52-717A-285E-26252F588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13E05-55E2-0795-723A-C58C586310C1}"/>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57E6C158-DE0C-9DC6-C09A-F2E7C280B55D}"/>
              </a:ext>
            </a:extLst>
          </p:cNvPr>
          <p:cNvSpPr>
            <a:spLocks noGrp="1"/>
          </p:cNvSpPr>
          <p:nvPr>
            <p:ph type="sldNum" sz="quarter" idx="5"/>
          </p:nvPr>
        </p:nvSpPr>
        <p:spPr/>
        <p:txBody>
          <a:bodyPr/>
          <a:lstStyle/>
          <a:p>
            <a:fld id="{5A3C93AD-C9F4-4362-A8C0-AF00BF2E2924}" type="slidenum">
              <a:rPr lang="fr-FR" smtClean="0"/>
              <a:t>16</a:t>
            </a:fld>
            <a:endParaRPr lang="fr-FR"/>
          </a:p>
        </p:txBody>
      </p:sp>
    </p:spTree>
    <p:extLst>
      <p:ext uri="{BB962C8B-B14F-4D97-AF65-F5344CB8AC3E}">
        <p14:creationId xmlns:p14="http://schemas.microsoft.com/office/powerpoint/2010/main" val="3577766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sz="1800" b="0" i="0" u="none" strike="noStrike" baseline="0" dirty="0">
              <a:solidFill>
                <a:srgbClr val="000000"/>
              </a:solidFill>
              <a:latin typeface="Marianne"/>
            </a:endParaRPr>
          </a:p>
        </p:txBody>
      </p:sp>
      <p:sp>
        <p:nvSpPr>
          <p:cNvPr id="4" name="Espace réservé du numéro de diapositive 3"/>
          <p:cNvSpPr>
            <a:spLocks noGrp="1"/>
          </p:cNvSpPr>
          <p:nvPr>
            <p:ph type="sldNum" sz="quarter" idx="5"/>
          </p:nvPr>
        </p:nvSpPr>
        <p:spPr/>
        <p:txBody>
          <a:bodyPr/>
          <a:lstStyle/>
          <a:p>
            <a:fld id="{5A3C93AD-C9F4-4362-A8C0-AF00BF2E2924}" type="slidenum">
              <a:rPr lang="fr-FR" smtClean="0"/>
              <a:t>17</a:t>
            </a:fld>
            <a:endParaRPr lang="fr-FR"/>
          </a:p>
        </p:txBody>
      </p:sp>
    </p:spTree>
    <p:extLst>
      <p:ext uri="{BB962C8B-B14F-4D97-AF65-F5344CB8AC3E}">
        <p14:creationId xmlns:p14="http://schemas.microsoft.com/office/powerpoint/2010/main" val="440310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A3C93AD-C9F4-4362-A8C0-AF00BF2E2924}" type="slidenum">
              <a:rPr lang="fr-FR" smtClean="0"/>
              <a:t>18</a:t>
            </a:fld>
            <a:endParaRPr lang="fr-FR"/>
          </a:p>
        </p:txBody>
      </p:sp>
    </p:spTree>
    <p:extLst>
      <p:ext uri="{BB962C8B-B14F-4D97-AF65-F5344CB8AC3E}">
        <p14:creationId xmlns:p14="http://schemas.microsoft.com/office/powerpoint/2010/main" val="637795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E04FA-0BF4-82F0-007E-CD69183D5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3DC80-684F-2F1A-FA0D-72AAE9959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D686C-0074-B19F-2B54-EF3C2E4F3DA4}"/>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BA404D14-6837-7934-B74A-D380BEA3E1BB}"/>
              </a:ext>
            </a:extLst>
          </p:cNvPr>
          <p:cNvSpPr>
            <a:spLocks noGrp="1"/>
          </p:cNvSpPr>
          <p:nvPr>
            <p:ph type="sldNum" sz="quarter" idx="5"/>
          </p:nvPr>
        </p:nvSpPr>
        <p:spPr/>
        <p:txBody>
          <a:bodyPr/>
          <a:lstStyle/>
          <a:p>
            <a:fld id="{5A3C93AD-C9F4-4362-A8C0-AF00BF2E2924}" type="slidenum">
              <a:rPr lang="fr-FR" smtClean="0"/>
              <a:t>19</a:t>
            </a:fld>
            <a:endParaRPr lang="fr-FR"/>
          </a:p>
        </p:txBody>
      </p:sp>
    </p:spTree>
    <p:extLst>
      <p:ext uri="{BB962C8B-B14F-4D97-AF65-F5344CB8AC3E}">
        <p14:creationId xmlns:p14="http://schemas.microsoft.com/office/powerpoint/2010/main" val="3821078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3C93AD-C9F4-4362-A8C0-AF00BF2E2924}" type="slidenum">
              <a:rPr lang="fr-FR" smtClean="0"/>
              <a:t>2</a:t>
            </a:fld>
            <a:endParaRPr lang="fr-FR"/>
          </a:p>
        </p:txBody>
      </p:sp>
    </p:spTree>
    <p:extLst>
      <p:ext uri="{BB962C8B-B14F-4D97-AF65-F5344CB8AC3E}">
        <p14:creationId xmlns:p14="http://schemas.microsoft.com/office/powerpoint/2010/main" val="687675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505A0-E9DB-4E3B-28E7-F95F56EE44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52BE6A1-9EDC-DE39-C8C5-8ACF7CAC43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338781F-B072-B3BF-3CFB-26BB923AB21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40622A3-7385-933B-108B-D2BC3530052F}"/>
              </a:ext>
            </a:extLst>
          </p:cNvPr>
          <p:cNvSpPr>
            <a:spLocks noGrp="1"/>
          </p:cNvSpPr>
          <p:nvPr>
            <p:ph type="sldNum" sz="quarter" idx="5"/>
          </p:nvPr>
        </p:nvSpPr>
        <p:spPr/>
        <p:txBody>
          <a:bodyPr/>
          <a:lstStyle/>
          <a:p>
            <a:fld id="{5A3C93AD-C9F4-4362-A8C0-AF00BF2E2924}" type="slidenum">
              <a:rPr lang="fr-FR" smtClean="0"/>
              <a:t>20</a:t>
            </a:fld>
            <a:endParaRPr lang="fr-FR"/>
          </a:p>
        </p:txBody>
      </p:sp>
    </p:spTree>
    <p:extLst>
      <p:ext uri="{BB962C8B-B14F-4D97-AF65-F5344CB8AC3E}">
        <p14:creationId xmlns:p14="http://schemas.microsoft.com/office/powerpoint/2010/main" val="3053326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sz="1800" b="0" i="0" u="none" strike="noStrike" baseline="0" dirty="0">
              <a:solidFill>
                <a:srgbClr val="000000"/>
              </a:solidFill>
              <a:latin typeface="Marianne"/>
            </a:endParaRPr>
          </a:p>
        </p:txBody>
      </p:sp>
      <p:sp>
        <p:nvSpPr>
          <p:cNvPr id="4" name="Espace réservé du numéro de diapositive 3"/>
          <p:cNvSpPr>
            <a:spLocks noGrp="1"/>
          </p:cNvSpPr>
          <p:nvPr>
            <p:ph type="sldNum" sz="quarter" idx="5"/>
          </p:nvPr>
        </p:nvSpPr>
        <p:spPr/>
        <p:txBody>
          <a:bodyPr/>
          <a:lstStyle/>
          <a:p>
            <a:fld id="{5A3C93AD-C9F4-4362-A8C0-AF00BF2E2924}" type="slidenum">
              <a:rPr lang="fr-FR" smtClean="0"/>
              <a:t>21</a:t>
            </a:fld>
            <a:endParaRPr lang="fr-FR"/>
          </a:p>
        </p:txBody>
      </p:sp>
    </p:spTree>
    <p:extLst>
      <p:ext uri="{BB962C8B-B14F-4D97-AF65-F5344CB8AC3E}">
        <p14:creationId xmlns:p14="http://schemas.microsoft.com/office/powerpoint/2010/main" val="3673397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1C651-2931-5ADB-CBB8-7611AFC8B3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686CC21-1BC8-358A-D391-434C82D8B7B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4D0F5E2-80BE-54B4-4856-711AF93F5293}"/>
              </a:ext>
            </a:extLst>
          </p:cNvPr>
          <p:cNvSpPr>
            <a:spLocks noGrp="1"/>
          </p:cNvSpPr>
          <p:nvPr>
            <p:ph type="body" idx="1"/>
          </p:nvPr>
        </p:nvSpPr>
        <p:spPr/>
        <p:txBody>
          <a:bodyPr/>
          <a:lstStyle/>
          <a:p>
            <a:r>
              <a:rPr lang="fr-FR" dirty="0"/>
              <a:t>Réaffirmation de l’importance de ce domaine qui est transversal pour le développement de l’enfant</a:t>
            </a:r>
          </a:p>
          <a:p>
            <a:pPr algn="l"/>
            <a:endParaRPr lang="fr-FR" sz="1800" b="0" i="0" u="none" strike="noStrike" baseline="0" dirty="0">
              <a:solidFill>
                <a:srgbClr val="000000"/>
              </a:solidFill>
              <a:latin typeface="Marianne"/>
            </a:endParaRPr>
          </a:p>
          <a:p>
            <a:r>
              <a:rPr lang="fr-FR" sz="1800" b="0" i="0" u="none" strike="noStrike" baseline="0" dirty="0">
                <a:solidFill>
                  <a:srgbClr val="000000"/>
                </a:solidFill>
                <a:latin typeface="Marianne"/>
              </a:rPr>
              <a:t> Tout comme l’ensemble des domaines du cycle 1, l’enseignement pour le développement et la structuration du langage oral et écrit participe à établir les fondements éducatifs et pédagogiques à partir desquels se développent les apprentissages des élèves tout au long de leur scolarité. L’école maternelle a pour mission de permettre une première scolarisation réussie en développant le plaisir d’apprendre et l’acquisition de nouveaux savoirs et savoir-être. Elle doit créer les conditions d’un accueil dans un environnement serein et rassurant en prenant en compte le développement de chaque enfant, afin que chaque élève soit en capacité de poursuivre en confiance l’acquisition des savoirs fondamentaux dont il profitera au cours préparatoire et tout au long de sa scolarité. L’apprentissage du français, langue de scolarisation, est essentiel à la réussite personnelle et scolaire des élèves. </a:t>
            </a:r>
          </a:p>
          <a:p>
            <a:endParaRPr lang="fr-FR" sz="1800" b="0" i="0" u="none" strike="noStrike" baseline="0" dirty="0">
              <a:solidFill>
                <a:srgbClr val="000000"/>
              </a:solidFill>
              <a:latin typeface="Marianne"/>
            </a:endParaRPr>
          </a:p>
          <a:p>
            <a:r>
              <a:rPr lang="fr-FR" sz="1800" b="0" i="0" u="none" strike="noStrike" baseline="0" dirty="0">
                <a:solidFill>
                  <a:srgbClr val="000000"/>
                </a:solidFill>
                <a:latin typeface="Marianne"/>
              </a:rPr>
              <a:t>Toutes les activités vécues et proposées aux enfant à l’école maternelle permettent de développer et de structurer le langage : la </a:t>
            </a:r>
            <a:r>
              <a:rPr lang="fr-FR" sz="1800" b="0" i="0" u="none" strike="noStrike" baseline="0" dirty="0" err="1">
                <a:solidFill>
                  <a:srgbClr val="000000"/>
                </a:solidFill>
                <a:latin typeface="Marianne"/>
              </a:rPr>
              <a:t>motiricité</a:t>
            </a:r>
            <a:r>
              <a:rPr lang="fr-FR" sz="1800" b="0" i="0" u="none" strike="noStrike" baseline="0" dirty="0">
                <a:solidFill>
                  <a:srgbClr val="000000"/>
                </a:solidFill>
                <a:latin typeface="Marianne"/>
              </a:rPr>
              <a:t>, les activités </a:t>
            </a:r>
            <a:r>
              <a:rPr lang="fr-FR" sz="1800" b="0" i="0" u="none" strike="noStrike" baseline="0" dirty="0" err="1">
                <a:solidFill>
                  <a:srgbClr val="000000"/>
                </a:solidFill>
                <a:latin typeface="Marianne"/>
              </a:rPr>
              <a:t>aritistiques</a:t>
            </a:r>
            <a:r>
              <a:rPr lang="fr-FR" sz="1800" b="0" i="0" u="none" strike="noStrike" baseline="0" dirty="0">
                <a:solidFill>
                  <a:srgbClr val="000000"/>
                </a:solidFill>
                <a:latin typeface="Marianne"/>
              </a:rPr>
              <a:t>, un jeu math, jeu structuré accompagné par le professeur sont des situations propres à comprendre et à produire du </a:t>
            </a:r>
            <a:r>
              <a:rPr lang="fr-FR" sz="1800" b="0" i="0" u="none" strike="noStrike" baseline="0" dirty="0" err="1">
                <a:solidFill>
                  <a:srgbClr val="000000"/>
                </a:solidFill>
                <a:latin typeface="Marianne"/>
              </a:rPr>
              <a:t>langagen</a:t>
            </a:r>
            <a:r>
              <a:rPr lang="fr-FR" sz="1800" b="0" i="0" u="none" strike="noStrike" baseline="0" dirty="0">
                <a:solidFill>
                  <a:srgbClr val="000000"/>
                </a:solidFill>
                <a:latin typeface="Marianne"/>
              </a:rPr>
              <a:t> à l’enrichir, à le structurer et à le réemployer</a:t>
            </a:r>
            <a:endParaRPr lang="fr-FR" dirty="0"/>
          </a:p>
        </p:txBody>
      </p:sp>
      <p:sp>
        <p:nvSpPr>
          <p:cNvPr id="4" name="Espace réservé du numéro de diapositive 3">
            <a:extLst>
              <a:ext uri="{FF2B5EF4-FFF2-40B4-BE49-F238E27FC236}">
                <a16:creationId xmlns:a16="http://schemas.microsoft.com/office/drawing/2014/main" id="{4D85036A-01B2-BE09-1F83-1483CCA06355}"/>
              </a:ext>
            </a:extLst>
          </p:cNvPr>
          <p:cNvSpPr>
            <a:spLocks noGrp="1"/>
          </p:cNvSpPr>
          <p:nvPr>
            <p:ph type="sldNum" sz="quarter" idx="5"/>
          </p:nvPr>
        </p:nvSpPr>
        <p:spPr/>
        <p:txBody>
          <a:bodyPr/>
          <a:lstStyle/>
          <a:p>
            <a:fld id="{5A3C93AD-C9F4-4362-A8C0-AF00BF2E2924}" type="slidenum">
              <a:rPr lang="fr-FR" smtClean="0"/>
              <a:t>22</a:t>
            </a:fld>
            <a:endParaRPr lang="fr-FR"/>
          </a:p>
        </p:txBody>
      </p:sp>
    </p:spTree>
    <p:extLst>
      <p:ext uri="{BB962C8B-B14F-4D97-AF65-F5344CB8AC3E}">
        <p14:creationId xmlns:p14="http://schemas.microsoft.com/office/powerpoint/2010/main" val="3281484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00BE8-A73C-F7CD-C3F8-34164BFFDAF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3B8403-429C-5610-FEDE-F86C144C6A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2414838-E7EA-A2E6-6860-3559A494F98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EF7ABD4-312E-5303-5450-AFFF0395F47D}"/>
              </a:ext>
            </a:extLst>
          </p:cNvPr>
          <p:cNvSpPr>
            <a:spLocks noGrp="1"/>
          </p:cNvSpPr>
          <p:nvPr>
            <p:ph type="sldNum" sz="quarter" idx="5"/>
          </p:nvPr>
        </p:nvSpPr>
        <p:spPr/>
        <p:txBody>
          <a:bodyPr/>
          <a:lstStyle/>
          <a:p>
            <a:fld id="{5A3C93AD-C9F4-4362-A8C0-AF00BF2E2924}" type="slidenum">
              <a:rPr lang="fr-FR" smtClean="0"/>
              <a:t>23</a:t>
            </a:fld>
            <a:endParaRPr lang="fr-FR"/>
          </a:p>
        </p:txBody>
      </p:sp>
    </p:spTree>
    <p:extLst>
      <p:ext uri="{BB962C8B-B14F-4D97-AF65-F5344CB8AC3E}">
        <p14:creationId xmlns:p14="http://schemas.microsoft.com/office/powerpoint/2010/main" val="4246603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5A3C93AD-C9F4-4362-A8C0-AF00BF2E2924}" type="slidenum">
              <a:rPr lang="fr-FR" smtClean="0"/>
              <a:t>24</a:t>
            </a:fld>
            <a:endParaRPr lang="fr-FR"/>
          </a:p>
        </p:txBody>
      </p:sp>
    </p:spTree>
    <p:extLst>
      <p:ext uri="{BB962C8B-B14F-4D97-AF65-F5344CB8AC3E}">
        <p14:creationId xmlns:p14="http://schemas.microsoft.com/office/powerpoint/2010/main" val="2448062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L’enseignement du vocabulaire est prioritaire à l’école maternelle. Une bonne connaissance lexicale permet de mieux </a:t>
            </a:r>
            <a:r>
              <a:rPr lang="fr-FR" dirty="0" err="1"/>
              <a:t>comprrendre</a:t>
            </a:r>
            <a:r>
              <a:rPr lang="fr-FR" dirty="0"/>
              <a:t> et de mieux s’exprimer. Une maitrise suffisante de la langue repose sur l’usage d’au moins 2500 mots en fin de GS</a:t>
            </a:r>
          </a:p>
          <a:p>
            <a:r>
              <a:rPr lang="fr-FR" dirty="0"/>
              <a:t>L’enseignement du vocabulaire doit donc être explicite, progressif et structuré</a:t>
            </a:r>
          </a:p>
        </p:txBody>
      </p:sp>
      <p:sp>
        <p:nvSpPr>
          <p:cNvPr id="4" name="Slide Number Placeholder 3"/>
          <p:cNvSpPr>
            <a:spLocks noGrp="1"/>
          </p:cNvSpPr>
          <p:nvPr>
            <p:ph type="sldNum" sz="quarter" idx="5"/>
          </p:nvPr>
        </p:nvSpPr>
        <p:spPr/>
        <p:txBody>
          <a:bodyPr/>
          <a:lstStyle/>
          <a:p>
            <a:fld id="{5A3C93AD-C9F4-4362-A8C0-AF00BF2E2924}" type="slidenum">
              <a:rPr lang="fr-FR" smtClean="0"/>
              <a:t>25</a:t>
            </a:fld>
            <a:endParaRPr lang="fr-FR"/>
          </a:p>
        </p:txBody>
      </p:sp>
    </p:spTree>
    <p:extLst>
      <p:ext uri="{BB962C8B-B14F-4D97-AF65-F5344CB8AC3E}">
        <p14:creationId xmlns:p14="http://schemas.microsoft.com/office/powerpoint/2010/main" val="2598935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C5E4D-A874-EC48-4F41-2EBDC98D60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FAAEC7A-8B46-8E07-4F79-C83ADAA355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33AEDF1-6CF5-B8A6-9912-D88F4A3F55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baseline="0" dirty="0">
                <a:solidFill>
                  <a:srgbClr val="000000"/>
                </a:solidFill>
                <a:latin typeface="Marianne"/>
              </a:rPr>
              <a:t>Les activités de pratique spontanée sont importantes mais ne suffisent pas même celles encadrés. Pour développer le langage il faut dispenser un enseignement structuré où le PE  favorise quotidiennement par des explications claires, des démonstrations et une pratique guidée, un engagement actif des élèves et une compréhension explicite des objectifs d’apprentissage </a:t>
            </a:r>
            <a:r>
              <a:rPr lang="fr-FR" sz="1200" b="0" i="0" u="none" strike="noStrike" baseline="0" dirty="0" err="1">
                <a:solidFill>
                  <a:srgbClr val="000000"/>
                </a:solidFill>
                <a:latin typeface="Marianne"/>
              </a:rPr>
              <a:t>cf</a:t>
            </a:r>
            <a:r>
              <a:rPr lang="fr-FR" sz="1200" b="0" i="0" u="none" strike="noStrike" baseline="0" dirty="0">
                <a:solidFill>
                  <a:srgbClr val="000000"/>
                </a:solidFill>
                <a:latin typeface="Marianne"/>
              </a:rPr>
              <a:t> : 2021 comprendre le fonctionnement de l’école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baseline="0" dirty="0">
                <a:solidFill>
                  <a:srgbClr val="000000"/>
                </a:solidFill>
                <a:latin typeface="Marianne"/>
              </a:rPr>
              <a:t>l’organisation de l’emploi du temps des élèves, en cohérence avec les rythmes de l’enfant, est un enjeu essentiel qui est pensé et adapté par le professeur dès la petite section. La régularité, la récurrence et la cadence de certaines activités, notamment celles qui permettent le réemploi des mots et des tournures enseignés, sont nécessaires afin d’ancrer, à long terme, des savoir-être et des savoir-faire essentiels à la réussite des élèves. </a:t>
            </a:r>
            <a:endParaRPr lang="fr-FR" sz="1200" dirty="0"/>
          </a:p>
          <a:p>
            <a:endParaRPr lang="fr-FR" dirty="0"/>
          </a:p>
        </p:txBody>
      </p:sp>
      <p:sp>
        <p:nvSpPr>
          <p:cNvPr id="4" name="Espace réservé du numéro de diapositive 3">
            <a:extLst>
              <a:ext uri="{FF2B5EF4-FFF2-40B4-BE49-F238E27FC236}">
                <a16:creationId xmlns:a16="http://schemas.microsoft.com/office/drawing/2014/main" id="{31232421-066D-9864-FEA9-F92C5D799C23}"/>
              </a:ext>
            </a:extLst>
          </p:cNvPr>
          <p:cNvSpPr>
            <a:spLocks noGrp="1"/>
          </p:cNvSpPr>
          <p:nvPr>
            <p:ph type="sldNum" sz="quarter" idx="5"/>
          </p:nvPr>
        </p:nvSpPr>
        <p:spPr/>
        <p:txBody>
          <a:bodyPr/>
          <a:lstStyle/>
          <a:p>
            <a:fld id="{5A3C93AD-C9F4-4362-A8C0-AF00BF2E2924}" type="slidenum">
              <a:rPr lang="fr-FR" smtClean="0"/>
              <a:t>26</a:t>
            </a:fld>
            <a:endParaRPr lang="fr-FR"/>
          </a:p>
        </p:txBody>
      </p:sp>
    </p:spTree>
    <p:extLst>
      <p:ext uri="{BB962C8B-B14F-4D97-AF65-F5344CB8AC3E}">
        <p14:creationId xmlns:p14="http://schemas.microsoft.com/office/powerpoint/2010/main" val="3839590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09BB0-1C0B-409A-F787-EB870DA017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203EEFB-2F0C-C851-D01A-B8775020930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1DCEA13-0027-D1BB-BD73-DD925F615163}"/>
              </a:ext>
            </a:extLst>
          </p:cNvPr>
          <p:cNvSpPr>
            <a:spLocks noGrp="1"/>
          </p:cNvSpPr>
          <p:nvPr>
            <p:ph type="body" idx="1"/>
          </p:nvPr>
        </p:nvSpPr>
        <p:spPr/>
        <p:txBody>
          <a:bodyPr/>
          <a:lstStyle/>
          <a:p>
            <a:r>
              <a:rPr lang="fr-FR" dirty="0"/>
              <a:t>Dans les principes du nouveau programme, </a:t>
            </a:r>
          </a:p>
          <a:p>
            <a:endParaRPr lang="fr-FR" dirty="0"/>
          </a:p>
          <a:p>
            <a:r>
              <a:rPr lang="fr-FR" dirty="0"/>
              <a:t>Il est recommandé de ne pas travailler exclusivement en ateliers mais d’alterner des moments en petits groupes, en demi-groupe, en classe entière pour favoriser aussi des temps d’</a:t>
            </a:r>
            <a:r>
              <a:rPr lang="fr-FR" dirty="0" err="1"/>
              <a:t>impregration</a:t>
            </a:r>
            <a:r>
              <a:rPr lang="fr-FR" dirty="0"/>
              <a:t> et pour varier les </a:t>
            </a:r>
            <a:r>
              <a:rPr lang="fr-FR"/>
              <a:t>approches pédagogiques</a:t>
            </a:r>
            <a:endParaRPr lang="fr-FR" dirty="0"/>
          </a:p>
        </p:txBody>
      </p:sp>
      <p:sp>
        <p:nvSpPr>
          <p:cNvPr id="4" name="Espace réservé du numéro de diapositive 3">
            <a:extLst>
              <a:ext uri="{FF2B5EF4-FFF2-40B4-BE49-F238E27FC236}">
                <a16:creationId xmlns:a16="http://schemas.microsoft.com/office/drawing/2014/main" id="{7D0EEE53-DBC0-C6D5-9EA3-CF006ED3D3F3}"/>
              </a:ext>
            </a:extLst>
          </p:cNvPr>
          <p:cNvSpPr>
            <a:spLocks noGrp="1"/>
          </p:cNvSpPr>
          <p:nvPr>
            <p:ph type="sldNum" sz="quarter" idx="5"/>
          </p:nvPr>
        </p:nvSpPr>
        <p:spPr/>
        <p:txBody>
          <a:bodyPr/>
          <a:lstStyle/>
          <a:p>
            <a:fld id="{5A3C93AD-C9F4-4362-A8C0-AF00BF2E2924}" type="slidenum">
              <a:rPr lang="fr-FR" smtClean="0"/>
              <a:t>27</a:t>
            </a:fld>
            <a:endParaRPr lang="fr-FR"/>
          </a:p>
        </p:txBody>
      </p:sp>
    </p:spTree>
    <p:extLst>
      <p:ext uri="{BB962C8B-B14F-4D97-AF65-F5344CB8AC3E}">
        <p14:creationId xmlns:p14="http://schemas.microsoft.com/office/powerpoint/2010/main" val="1154752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2DEBB-43D9-68AC-6D65-4BD7485957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46B5271-5691-CA69-5035-003BB25B0D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D40E69B-25C5-EB1B-502E-2948D5E0F316}"/>
              </a:ext>
            </a:extLst>
          </p:cNvPr>
          <p:cNvSpPr>
            <a:spLocks noGrp="1"/>
          </p:cNvSpPr>
          <p:nvPr>
            <p:ph type="body" idx="1"/>
          </p:nvPr>
        </p:nvSpPr>
        <p:spPr/>
        <p:txBody>
          <a:bodyPr/>
          <a:lstStyle/>
          <a:p>
            <a:r>
              <a:rPr lang="fr-FR"/>
              <a:t>Acquérir le langage oral</a:t>
            </a:r>
          </a:p>
          <a:p>
            <a:r>
              <a:rPr lang="fr-FR"/>
              <a:t>Passer de l’oral à l’écrit : se préparer à apprendre à lire</a:t>
            </a:r>
          </a:p>
          <a:p>
            <a:r>
              <a:rPr lang="fr-FR"/>
              <a:t>Passer de l’oral à l’écrit ; se préparer à apprendre à </a:t>
            </a:r>
            <a:r>
              <a:rPr lang="fr-FR" err="1"/>
              <a:t>érire</a:t>
            </a:r>
            <a:endParaRPr lang="fr-FR"/>
          </a:p>
        </p:txBody>
      </p:sp>
      <p:sp>
        <p:nvSpPr>
          <p:cNvPr id="4" name="Espace réservé du numéro de diapositive 3">
            <a:extLst>
              <a:ext uri="{FF2B5EF4-FFF2-40B4-BE49-F238E27FC236}">
                <a16:creationId xmlns:a16="http://schemas.microsoft.com/office/drawing/2014/main" id="{69CEF3D4-0068-2672-C57C-D20CF26325C5}"/>
              </a:ext>
            </a:extLst>
          </p:cNvPr>
          <p:cNvSpPr>
            <a:spLocks noGrp="1"/>
          </p:cNvSpPr>
          <p:nvPr>
            <p:ph type="sldNum" sz="quarter" idx="5"/>
          </p:nvPr>
        </p:nvSpPr>
        <p:spPr/>
        <p:txBody>
          <a:bodyPr/>
          <a:lstStyle/>
          <a:p>
            <a:fld id="{5A3C93AD-C9F4-4362-A8C0-AF00BF2E2924}" type="slidenum">
              <a:rPr lang="fr-FR" smtClean="0"/>
              <a:t>28</a:t>
            </a:fld>
            <a:endParaRPr lang="fr-FR"/>
          </a:p>
        </p:txBody>
      </p:sp>
    </p:spTree>
    <p:extLst>
      <p:ext uri="{BB962C8B-B14F-4D97-AF65-F5344CB8AC3E}">
        <p14:creationId xmlns:p14="http://schemas.microsoft.com/office/powerpoint/2010/main" val="2128815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7EBE8-4312-DAAF-AAF9-EC4F173B44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89DCDF-BBD6-69ED-7064-25B870DD69F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E9CD631-2E74-FD40-E870-6E65CF6B2A3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81947C2-ED6D-2FBB-B42B-37DEDDA07A53}"/>
              </a:ext>
            </a:extLst>
          </p:cNvPr>
          <p:cNvSpPr>
            <a:spLocks noGrp="1"/>
          </p:cNvSpPr>
          <p:nvPr>
            <p:ph type="sldNum" sz="quarter" idx="5"/>
          </p:nvPr>
        </p:nvSpPr>
        <p:spPr/>
        <p:txBody>
          <a:bodyPr/>
          <a:lstStyle/>
          <a:p>
            <a:fld id="{5A3C93AD-C9F4-4362-A8C0-AF00BF2E2924}" type="slidenum">
              <a:rPr lang="fr-FR" smtClean="0"/>
              <a:t>30</a:t>
            </a:fld>
            <a:endParaRPr lang="fr-FR"/>
          </a:p>
        </p:txBody>
      </p:sp>
    </p:spTree>
    <p:extLst>
      <p:ext uri="{BB962C8B-B14F-4D97-AF65-F5344CB8AC3E}">
        <p14:creationId xmlns:p14="http://schemas.microsoft.com/office/powerpoint/2010/main" val="2043471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5A3C93AD-C9F4-4362-A8C0-AF00BF2E2924}" type="slidenum">
              <a:rPr lang="fr-FR" smtClean="0"/>
              <a:t>3</a:t>
            </a:fld>
            <a:endParaRPr lang="fr-FR"/>
          </a:p>
        </p:txBody>
      </p:sp>
    </p:spTree>
    <p:extLst>
      <p:ext uri="{BB962C8B-B14F-4D97-AF65-F5344CB8AC3E}">
        <p14:creationId xmlns:p14="http://schemas.microsoft.com/office/powerpoint/2010/main" val="340726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443EB-4F49-9889-E122-0FBA7827AC1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CFD167-0109-9FFA-62A8-2C3C3A5E3EE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59C5A9-664A-ECED-4B71-370A451FC59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04A176E-43B2-8B93-DC69-7328BFA061D6}"/>
              </a:ext>
            </a:extLst>
          </p:cNvPr>
          <p:cNvSpPr>
            <a:spLocks noGrp="1"/>
          </p:cNvSpPr>
          <p:nvPr>
            <p:ph type="sldNum" sz="quarter" idx="5"/>
          </p:nvPr>
        </p:nvSpPr>
        <p:spPr/>
        <p:txBody>
          <a:bodyPr/>
          <a:lstStyle/>
          <a:p>
            <a:fld id="{5A3C93AD-C9F4-4362-A8C0-AF00BF2E2924}" type="slidenum">
              <a:rPr lang="fr-FR" smtClean="0"/>
              <a:t>32</a:t>
            </a:fld>
            <a:endParaRPr lang="fr-FR"/>
          </a:p>
        </p:txBody>
      </p:sp>
    </p:spTree>
    <p:extLst>
      <p:ext uri="{BB962C8B-B14F-4D97-AF65-F5344CB8AC3E}">
        <p14:creationId xmlns:p14="http://schemas.microsoft.com/office/powerpoint/2010/main" val="2935876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D94B3C-58A9-4BD0-8BA0-6561FBBB2D91}" type="slidenum">
              <a:rPr lang="fr-FR" smtClean="0"/>
              <a:t>33</a:t>
            </a:fld>
            <a:endParaRPr lang="fr-FR"/>
          </a:p>
        </p:txBody>
      </p:sp>
    </p:spTree>
    <p:extLst>
      <p:ext uri="{BB962C8B-B14F-4D97-AF65-F5344CB8AC3E}">
        <p14:creationId xmlns:p14="http://schemas.microsoft.com/office/powerpoint/2010/main" val="3873941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A3C93AD-C9F4-4362-A8C0-AF00BF2E2924}" type="slidenum">
              <a:rPr lang="fr-FR" smtClean="0"/>
              <a:t>34</a:t>
            </a:fld>
            <a:endParaRPr lang="fr-FR"/>
          </a:p>
        </p:txBody>
      </p:sp>
    </p:spTree>
    <p:extLst>
      <p:ext uri="{BB962C8B-B14F-4D97-AF65-F5344CB8AC3E}">
        <p14:creationId xmlns:p14="http://schemas.microsoft.com/office/powerpoint/2010/main" val="2722860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34C8A-A25D-1A94-B805-3F6067E4C12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6B041D0-901F-5DD9-3EF1-666E4637025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A957461-29DD-428E-A386-4A3F97DD1F1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57D5CBF-23E0-CE96-E8A3-AD13EDCCA892}"/>
              </a:ext>
            </a:extLst>
          </p:cNvPr>
          <p:cNvSpPr>
            <a:spLocks noGrp="1"/>
          </p:cNvSpPr>
          <p:nvPr>
            <p:ph type="sldNum" sz="quarter" idx="5"/>
          </p:nvPr>
        </p:nvSpPr>
        <p:spPr/>
        <p:txBody>
          <a:bodyPr/>
          <a:lstStyle/>
          <a:p>
            <a:fld id="{5A3C93AD-C9F4-4362-A8C0-AF00BF2E2924}" type="slidenum">
              <a:rPr lang="fr-FR" smtClean="0"/>
              <a:t>35</a:t>
            </a:fld>
            <a:endParaRPr lang="fr-FR"/>
          </a:p>
        </p:txBody>
      </p:sp>
    </p:spTree>
    <p:extLst>
      <p:ext uri="{BB962C8B-B14F-4D97-AF65-F5344CB8AC3E}">
        <p14:creationId xmlns:p14="http://schemas.microsoft.com/office/powerpoint/2010/main" val="3949671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0F686-8BBE-ED06-79F7-515288E4ACF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7D3ED30-BCEF-51EF-DDA8-8190801535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A3E336-E597-C548-4C14-0AB3447588F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77F338F-E4C8-78E7-DAD5-1C1550053035}"/>
              </a:ext>
            </a:extLst>
          </p:cNvPr>
          <p:cNvSpPr>
            <a:spLocks noGrp="1"/>
          </p:cNvSpPr>
          <p:nvPr>
            <p:ph type="sldNum" sz="quarter" idx="5"/>
          </p:nvPr>
        </p:nvSpPr>
        <p:spPr/>
        <p:txBody>
          <a:bodyPr/>
          <a:lstStyle/>
          <a:p>
            <a:fld id="{5A3C93AD-C9F4-4362-A8C0-AF00BF2E2924}" type="slidenum">
              <a:rPr lang="fr-FR" smtClean="0"/>
              <a:t>36</a:t>
            </a:fld>
            <a:endParaRPr lang="fr-FR"/>
          </a:p>
        </p:txBody>
      </p:sp>
    </p:spTree>
    <p:extLst>
      <p:ext uri="{BB962C8B-B14F-4D97-AF65-F5344CB8AC3E}">
        <p14:creationId xmlns:p14="http://schemas.microsoft.com/office/powerpoint/2010/main" val="372042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FE1BD-408B-283D-E453-32BA6847F1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57F4C09-6604-004F-6870-DC10F5064F5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9ACDE6-6C84-1AA4-C2B1-C178C597D06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697944B-950C-46A1-88CD-415A04F2BB2F}"/>
              </a:ext>
            </a:extLst>
          </p:cNvPr>
          <p:cNvSpPr>
            <a:spLocks noGrp="1"/>
          </p:cNvSpPr>
          <p:nvPr>
            <p:ph type="sldNum" sz="quarter" idx="5"/>
          </p:nvPr>
        </p:nvSpPr>
        <p:spPr/>
        <p:txBody>
          <a:bodyPr/>
          <a:lstStyle/>
          <a:p>
            <a:fld id="{5A3C93AD-C9F4-4362-A8C0-AF00BF2E2924}" type="slidenum">
              <a:rPr lang="fr-FR" smtClean="0"/>
              <a:t>37</a:t>
            </a:fld>
            <a:endParaRPr lang="fr-FR"/>
          </a:p>
        </p:txBody>
      </p:sp>
    </p:spTree>
    <p:extLst>
      <p:ext uri="{BB962C8B-B14F-4D97-AF65-F5344CB8AC3E}">
        <p14:creationId xmlns:p14="http://schemas.microsoft.com/office/powerpoint/2010/main" val="177237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B12ED-EEF4-ABAD-159B-EC5288846C6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B2356A-A523-723D-7D44-ADAD38013EF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E72585-70AF-B609-8268-4F05D7C1FCD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3B42D01-BCF7-511E-4576-5EDCDC7AE251}"/>
              </a:ext>
            </a:extLst>
          </p:cNvPr>
          <p:cNvSpPr>
            <a:spLocks noGrp="1"/>
          </p:cNvSpPr>
          <p:nvPr>
            <p:ph type="sldNum" sz="quarter" idx="5"/>
          </p:nvPr>
        </p:nvSpPr>
        <p:spPr/>
        <p:txBody>
          <a:bodyPr/>
          <a:lstStyle/>
          <a:p>
            <a:fld id="{5A3C93AD-C9F4-4362-A8C0-AF00BF2E2924}" type="slidenum">
              <a:rPr lang="fr-FR" smtClean="0"/>
              <a:t>38</a:t>
            </a:fld>
            <a:endParaRPr lang="fr-FR"/>
          </a:p>
        </p:txBody>
      </p:sp>
    </p:spTree>
    <p:extLst>
      <p:ext uri="{BB962C8B-B14F-4D97-AF65-F5344CB8AC3E}">
        <p14:creationId xmlns:p14="http://schemas.microsoft.com/office/powerpoint/2010/main" val="3075150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7FE98-B156-1B80-EBD4-5699EF8DAEC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38014F2-C1AE-D188-F638-548C6F4C67F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49FC1DF-B465-CCF0-B6F7-AB46C005CBB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55F6E26-8BC4-42B6-1A2A-0A381BA5C582}"/>
              </a:ext>
            </a:extLst>
          </p:cNvPr>
          <p:cNvSpPr>
            <a:spLocks noGrp="1"/>
          </p:cNvSpPr>
          <p:nvPr>
            <p:ph type="sldNum" sz="quarter" idx="5"/>
          </p:nvPr>
        </p:nvSpPr>
        <p:spPr/>
        <p:txBody>
          <a:bodyPr/>
          <a:lstStyle/>
          <a:p>
            <a:fld id="{5A3C93AD-C9F4-4362-A8C0-AF00BF2E2924}" type="slidenum">
              <a:rPr lang="fr-FR" smtClean="0"/>
              <a:t>39</a:t>
            </a:fld>
            <a:endParaRPr lang="fr-FR"/>
          </a:p>
        </p:txBody>
      </p:sp>
    </p:spTree>
    <p:extLst>
      <p:ext uri="{BB962C8B-B14F-4D97-AF65-F5344CB8AC3E}">
        <p14:creationId xmlns:p14="http://schemas.microsoft.com/office/powerpoint/2010/main" val="2954716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F2093-2AF3-E11A-56EA-719D37E46F3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FA5ED6-0BD4-06FF-DE5D-11A859E6961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A3B6C9-3E43-9DBE-57D3-B4E1907238A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4B766AE-ECEF-9377-2D3F-E0C328350881}"/>
              </a:ext>
            </a:extLst>
          </p:cNvPr>
          <p:cNvSpPr>
            <a:spLocks noGrp="1"/>
          </p:cNvSpPr>
          <p:nvPr>
            <p:ph type="sldNum" sz="quarter" idx="5"/>
          </p:nvPr>
        </p:nvSpPr>
        <p:spPr/>
        <p:txBody>
          <a:bodyPr/>
          <a:lstStyle/>
          <a:p>
            <a:fld id="{5A3C93AD-C9F4-4362-A8C0-AF00BF2E2924}" type="slidenum">
              <a:rPr lang="fr-FR" smtClean="0"/>
              <a:t>40</a:t>
            </a:fld>
            <a:endParaRPr lang="fr-FR"/>
          </a:p>
        </p:txBody>
      </p:sp>
    </p:spTree>
    <p:extLst>
      <p:ext uri="{BB962C8B-B14F-4D97-AF65-F5344CB8AC3E}">
        <p14:creationId xmlns:p14="http://schemas.microsoft.com/office/powerpoint/2010/main" val="2439453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490596" y="4777194"/>
            <a:ext cx="5945368" cy="3908614"/>
          </a:xfrm>
        </p:spPr>
        <p:txBody>
          <a:bodyPr/>
          <a:lstStyle/>
          <a:p>
            <a:endParaRPr lang="fr-FR" dirty="0"/>
          </a:p>
        </p:txBody>
      </p:sp>
      <p:sp>
        <p:nvSpPr>
          <p:cNvPr id="4" name="Espace réservé du numéro de diapositive 3"/>
          <p:cNvSpPr>
            <a:spLocks noGrp="1"/>
          </p:cNvSpPr>
          <p:nvPr>
            <p:ph type="sldNum" sz="quarter" idx="5"/>
          </p:nvPr>
        </p:nvSpPr>
        <p:spPr/>
        <p:txBody>
          <a:bodyPr/>
          <a:lstStyle/>
          <a:p>
            <a:fld id="{F4554BFA-0C9A-4749-825F-6C81936A0EE9}" type="slidenum">
              <a:rPr lang="fr-FR" smtClean="0"/>
              <a:t>41</a:t>
            </a:fld>
            <a:endParaRPr lang="fr-FR"/>
          </a:p>
        </p:txBody>
      </p:sp>
    </p:spTree>
    <p:extLst>
      <p:ext uri="{BB962C8B-B14F-4D97-AF65-F5344CB8AC3E}">
        <p14:creationId xmlns:p14="http://schemas.microsoft.com/office/powerpoint/2010/main" val="1535138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84C11-0A0D-7F3B-F412-4E5D0CE6B6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085D0-8EF4-2D40-77CD-07FF2AFD4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F9772-2188-10A5-EB71-D47121447338}"/>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3CBCD306-A525-E101-2888-329B6112537A}"/>
              </a:ext>
            </a:extLst>
          </p:cNvPr>
          <p:cNvSpPr>
            <a:spLocks noGrp="1"/>
          </p:cNvSpPr>
          <p:nvPr>
            <p:ph type="sldNum" sz="quarter" idx="5"/>
          </p:nvPr>
        </p:nvSpPr>
        <p:spPr/>
        <p:txBody>
          <a:bodyPr/>
          <a:lstStyle/>
          <a:p>
            <a:fld id="{5A3C93AD-C9F4-4362-A8C0-AF00BF2E2924}" type="slidenum">
              <a:rPr lang="fr-FR" smtClean="0"/>
              <a:t>4</a:t>
            </a:fld>
            <a:endParaRPr lang="fr-FR"/>
          </a:p>
        </p:txBody>
      </p:sp>
    </p:spTree>
    <p:extLst>
      <p:ext uri="{BB962C8B-B14F-4D97-AF65-F5344CB8AC3E}">
        <p14:creationId xmlns:p14="http://schemas.microsoft.com/office/powerpoint/2010/main" val="278615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490596" y="4777194"/>
            <a:ext cx="5945368" cy="3908614"/>
          </a:xfrm>
        </p:spPr>
        <p:txBody>
          <a:bodyPr/>
          <a:lstStyle/>
          <a:p>
            <a:endParaRPr lang="fr-FR" dirty="0"/>
          </a:p>
        </p:txBody>
      </p:sp>
      <p:sp>
        <p:nvSpPr>
          <p:cNvPr id="4" name="Espace réservé du numéro de diapositive 3"/>
          <p:cNvSpPr>
            <a:spLocks noGrp="1"/>
          </p:cNvSpPr>
          <p:nvPr>
            <p:ph type="sldNum" sz="quarter" idx="5"/>
          </p:nvPr>
        </p:nvSpPr>
        <p:spPr/>
        <p:txBody>
          <a:bodyPr/>
          <a:lstStyle/>
          <a:p>
            <a:fld id="{F4554BFA-0C9A-4749-825F-6C81936A0EE9}" type="slidenum">
              <a:rPr lang="fr-FR" smtClean="0"/>
              <a:t>42</a:t>
            </a:fld>
            <a:endParaRPr lang="fr-FR"/>
          </a:p>
        </p:txBody>
      </p:sp>
    </p:spTree>
    <p:extLst>
      <p:ext uri="{BB962C8B-B14F-4D97-AF65-F5344CB8AC3E}">
        <p14:creationId xmlns:p14="http://schemas.microsoft.com/office/powerpoint/2010/main" val="1079426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88AD6-BF42-BD67-A1EE-0C10503C8A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02F2AAE-A552-8CE1-1371-F0E81BD173D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60909A8-606F-E74D-BBAB-B1A5AB2F3B6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CB70AC9-3CEF-12B5-F8ED-BCF6070908C6}"/>
              </a:ext>
            </a:extLst>
          </p:cNvPr>
          <p:cNvSpPr>
            <a:spLocks noGrp="1"/>
          </p:cNvSpPr>
          <p:nvPr>
            <p:ph type="sldNum" sz="quarter" idx="5"/>
          </p:nvPr>
        </p:nvSpPr>
        <p:spPr/>
        <p:txBody>
          <a:bodyPr/>
          <a:lstStyle/>
          <a:p>
            <a:fld id="{5A3C93AD-C9F4-4362-A8C0-AF00BF2E2924}" type="slidenum">
              <a:rPr lang="fr-FR" smtClean="0"/>
              <a:t>43</a:t>
            </a:fld>
            <a:endParaRPr lang="fr-FR"/>
          </a:p>
        </p:txBody>
      </p:sp>
    </p:spTree>
    <p:extLst>
      <p:ext uri="{BB962C8B-B14F-4D97-AF65-F5344CB8AC3E}">
        <p14:creationId xmlns:p14="http://schemas.microsoft.com/office/powerpoint/2010/main" val="1303826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05362-C941-A8BF-3636-F597376125F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63C0CA-F800-AA3C-697C-D77BF1D1CC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F4943F3-E3D6-A2AE-6A49-06415F08787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BFF4BA0-3151-2A97-8628-025700BEB365}"/>
              </a:ext>
            </a:extLst>
          </p:cNvPr>
          <p:cNvSpPr>
            <a:spLocks noGrp="1"/>
          </p:cNvSpPr>
          <p:nvPr>
            <p:ph type="sldNum" sz="quarter" idx="5"/>
          </p:nvPr>
        </p:nvSpPr>
        <p:spPr/>
        <p:txBody>
          <a:bodyPr/>
          <a:lstStyle/>
          <a:p>
            <a:fld id="{5A3C93AD-C9F4-4362-A8C0-AF00BF2E2924}" type="slidenum">
              <a:rPr lang="fr-FR" smtClean="0"/>
              <a:t>44</a:t>
            </a:fld>
            <a:endParaRPr lang="fr-FR"/>
          </a:p>
        </p:txBody>
      </p:sp>
    </p:spTree>
    <p:extLst>
      <p:ext uri="{BB962C8B-B14F-4D97-AF65-F5344CB8AC3E}">
        <p14:creationId xmlns:p14="http://schemas.microsoft.com/office/powerpoint/2010/main" val="3247977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914BD-78FC-FE3E-AD6D-0CE0B2091FC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CD7BD0F-CEE9-77B7-ED73-FBCA3876801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F910B3-BBE8-BBCE-8968-E71F27617B1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1CF58DD-0755-577D-A8E1-882C5D6F59FE}"/>
              </a:ext>
            </a:extLst>
          </p:cNvPr>
          <p:cNvSpPr>
            <a:spLocks noGrp="1"/>
          </p:cNvSpPr>
          <p:nvPr>
            <p:ph type="sldNum" sz="quarter" idx="5"/>
          </p:nvPr>
        </p:nvSpPr>
        <p:spPr/>
        <p:txBody>
          <a:bodyPr/>
          <a:lstStyle/>
          <a:p>
            <a:fld id="{5A3C93AD-C9F4-4362-A8C0-AF00BF2E2924}" type="slidenum">
              <a:rPr lang="fr-FR" smtClean="0"/>
              <a:t>45</a:t>
            </a:fld>
            <a:endParaRPr lang="fr-FR"/>
          </a:p>
        </p:txBody>
      </p:sp>
    </p:spTree>
    <p:extLst>
      <p:ext uri="{BB962C8B-B14F-4D97-AF65-F5344CB8AC3E}">
        <p14:creationId xmlns:p14="http://schemas.microsoft.com/office/powerpoint/2010/main" val="2526494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6EBF2-C0FD-3EFC-387B-020F9AAEE5F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3E13782-5F0B-67FB-2546-DFAEBA9549B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D7B733E-B092-C326-FF97-89D1C9CAC9B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09AD695-5449-C224-CC43-EA0504B88C13}"/>
              </a:ext>
            </a:extLst>
          </p:cNvPr>
          <p:cNvSpPr>
            <a:spLocks noGrp="1"/>
          </p:cNvSpPr>
          <p:nvPr>
            <p:ph type="sldNum" sz="quarter" idx="5"/>
          </p:nvPr>
        </p:nvSpPr>
        <p:spPr/>
        <p:txBody>
          <a:bodyPr/>
          <a:lstStyle/>
          <a:p>
            <a:fld id="{5A3C93AD-C9F4-4362-A8C0-AF00BF2E2924}" type="slidenum">
              <a:rPr lang="fr-FR" smtClean="0"/>
              <a:t>46</a:t>
            </a:fld>
            <a:endParaRPr lang="fr-FR"/>
          </a:p>
        </p:txBody>
      </p:sp>
    </p:spTree>
    <p:extLst>
      <p:ext uri="{BB962C8B-B14F-4D97-AF65-F5344CB8AC3E}">
        <p14:creationId xmlns:p14="http://schemas.microsoft.com/office/powerpoint/2010/main" val="215184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0D57E-887C-0C03-964C-EAF915BBE5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4B92D0F-EDA6-CC1E-E46D-7564E73220E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962DA1-D37C-FC48-17E0-07D5BD17A99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093B22D-809D-D6A6-69B6-2AC671D238C3}"/>
              </a:ext>
            </a:extLst>
          </p:cNvPr>
          <p:cNvSpPr>
            <a:spLocks noGrp="1"/>
          </p:cNvSpPr>
          <p:nvPr>
            <p:ph type="sldNum" sz="quarter" idx="5"/>
          </p:nvPr>
        </p:nvSpPr>
        <p:spPr/>
        <p:txBody>
          <a:bodyPr/>
          <a:lstStyle/>
          <a:p>
            <a:fld id="{5A3C93AD-C9F4-4362-A8C0-AF00BF2E2924}" type="slidenum">
              <a:rPr lang="fr-FR" smtClean="0"/>
              <a:t>47</a:t>
            </a:fld>
            <a:endParaRPr lang="fr-FR"/>
          </a:p>
        </p:txBody>
      </p:sp>
    </p:spTree>
    <p:extLst>
      <p:ext uri="{BB962C8B-B14F-4D97-AF65-F5344CB8AC3E}">
        <p14:creationId xmlns:p14="http://schemas.microsoft.com/office/powerpoint/2010/main" val="1296567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2038F-68D7-0649-704E-29D8F704971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2F24F59-0309-5452-5981-57B36EF2D55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13C0865-E98B-F8F7-1345-A4247F3E524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77B64F8-60C3-FF4A-7336-2E46A877C552}"/>
              </a:ext>
            </a:extLst>
          </p:cNvPr>
          <p:cNvSpPr>
            <a:spLocks noGrp="1"/>
          </p:cNvSpPr>
          <p:nvPr>
            <p:ph type="sldNum" sz="quarter" idx="5"/>
          </p:nvPr>
        </p:nvSpPr>
        <p:spPr/>
        <p:txBody>
          <a:bodyPr/>
          <a:lstStyle/>
          <a:p>
            <a:fld id="{5A3C93AD-C9F4-4362-A8C0-AF00BF2E2924}" type="slidenum">
              <a:rPr lang="fr-FR" smtClean="0"/>
              <a:t>48</a:t>
            </a:fld>
            <a:endParaRPr lang="fr-FR"/>
          </a:p>
        </p:txBody>
      </p:sp>
    </p:spTree>
    <p:extLst>
      <p:ext uri="{BB962C8B-B14F-4D97-AF65-F5344CB8AC3E}">
        <p14:creationId xmlns:p14="http://schemas.microsoft.com/office/powerpoint/2010/main" val="1383356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D0AA2-8631-E39E-A694-997B2C70AF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07C8596-13F4-B2D7-2391-76051D76659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F227AE7-2F21-0080-12EF-79808FFDA86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D3E8958-30B4-3523-75DB-6345F060EA41}"/>
              </a:ext>
            </a:extLst>
          </p:cNvPr>
          <p:cNvSpPr>
            <a:spLocks noGrp="1"/>
          </p:cNvSpPr>
          <p:nvPr>
            <p:ph type="sldNum" sz="quarter" idx="5"/>
          </p:nvPr>
        </p:nvSpPr>
        <p:spPr/>
        <p:txBody>
          <a:bodyPr/>
          <a:lstStyle/>
          <a:p>
            <a:fld id="{5A3C93AD-C9F4-4362-A8C0-AF00BF2E2924}" type="slidenum">
              <a:rPr lang="fr-FR" smtClean="0"/>
              <a:t>49</a:t>
            </a:fld>
            <a:endParaRPr lang="fr-FR"/>
          </a:p>
        </p:txBody>
      </p:sp>
    </p:spTree>
    <p:extLst>
      <p:ext uri="{BB962C8B-B14F-4D97-AF65-F5344CB8AC3E}">
        <p14:creationId xmlns:p14="http://schemas.microsoft.com/office/powerpoint/2010/main" val="36600159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14ADD-4B8B-F402-01BF-6CCDE837CE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C5F90D-0D71-869E-D542-18745962411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8AC90CD-8605-F4C5-C034-AA2F13DC943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80746D0-8DD2-125F-6877-9989E6219C2E}"/>
              </a:ext>
            </a:extLst>
          </p:cNvPr>
          <p:cNvSpPr>
            <a:spLocks noGrp="1"/>
          </p:cNvSpPr>
          <p:nvPr>
            <p:ph type="sldNum" sz="quarter" idx="5"/>
          </p:nvPr>
        </p:nvSpPr>
        <p:spPr/>
        <p:txBody>
          <a:bodyPr/>
          <a:lstStyle/>
          <a:p>
            <a:fld id="{5A3C93AD-C9F4-4362-A8C0-AF00BF2E2924}" type="slidenum">
              <a:rPr lang="fr-FR" smtClean="0"/>
              <a:t>50</a:t>
            </a:fld>
            <a:endParaRPr lang="fr-FR"/>
          </a:p>
        </p:txBody>
      </p:sp>
    </p:spTree>
    <p:extLst>
      <p:ext uri="{BB962C8B-B14F-4D97-AF65-F5344CB8AC3E}">
        <p14:creationId xmlns:p14="http://schemas.microsoft.com/office/powerpoint/2010/main" val="18911692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F665B-4542-74F4-D9FB-B2E7B5CB3DC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2A1901B-D72D-36D2-A8E0-EC2EA06FA3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8217DA-5461-93EC-E510-2C1C892FC4E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C4F1521-9C0F-2AD4-4322-DF43E87ACFBC}"/>
              </a:ext>
            </a:extLst>
          </p:cNvPr>
          <p:cNvSpPr>
            <a:spLocks noGrp="1"/>
          </p:cNvSpPr>
          <p:nvPr>
            <p:ph type="sldNum" sz="quarter" idx="5"/>
          </p:nvPr>
        </p:nvSpPr>
        <p:spPr/>
        <p:txBody>
          <a:bodyPr/>
          <a:lstStyle/>
          <a:p>
            <a:fld id="{5A3C93AD-C9F4-4362-A8C0-AF00BF2E2924}" type="slidenum">
              <a:rPr lang="fr-FR" smtClean="0"/>
              <a:t>51</a:t>
            </a:fld>
            <a:endParaRPr lang="fr-FR"/>
          </a:p>
        </p:txBody>
      </p:sp>
    </p:spTree>
    <p:extLst>
      <p:ext uri="{BB962C8B-B14F-4D97-AF65-F5344CB8AC3E}">
        <p14:creationId xmlns:p14="http://schemas.microsoft.com/office/powerpoint/2010/main" val="4049648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5A3C93AD-C9F4-4362-A8C0-AF00BF2E2924}" type="slidenum">
              <a:rPr lang="fr-FR" smtClean="0"/>
              <a:t>5</a:t>
            </a:fld>
            <a:endParaRPr lang="fr-FR"/>
          </a:p>
        </p:txBody>
      </p:sp>
    </p:spTree>
    <p:extLst>
      <p:ext uri="{BB962C8B-B14F-4D97-AF65-F5344CB8AC3E}">
        <p14:creationId xmlns:p14="http://schemas.microsoft.com/office/powerpoint/2010/main" val="11616115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31B7B-E6F3-1065-EFAF-85E7FCD6AFA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432A269-C1FF-D35F-A299-6DF8FD386C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C379200-0A57-8D0C-807A-55D4B7414F4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674A5D7-9AEF-E6E3-9DA1-42B6C6180C7B}"/>
              </a:ext>
            </a:extLst>
          </p:cNvPr>
          <p:cNvSpPr>
            <a:spLocks noGrp="1"/>
          </p:cNvSpPr>
          <p:nvPr>
            <p:ph type="sldNum" sz="quarter" idx="5"/>
          </p:nvPr>
        </p:nvSpPr>
        <p:spPr/>
        <p:txBody>
          <a:bodyPr/>
          <a:lstStyle/>
          <a:p>
            <a:fld id="{5A3C93AD-C9F4-4362-A8C0-AF00BF2E2924}" type="slidenum">
              <a:rPr lang="fr-FR" smtClean="0"/>
              <a:t>52</a:t>
            </a:fld>
            <a:endParaRPr lang="fr-FR"/>
          </a:p>
        </p:txBody>
      </p:sp>
    </p:spTree>
    <p:extLst>
      <p:ext uri="{BB962C8B-B14F-4D97-AF65-F5344CB8AC3E}">
        <p14:creationId xmlns:p14="http://schemas.microsoft.com/office/powerpoint/2010/main" val="2927136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F0C6F-5AA0-8C96-7788-451800A93A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70BE1B-48EB-6BDB-C049-3403DDA5032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939576A-47ED-2584-E304-6A2294BD203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6330D1A-82CF-F1B8-49ED-15EDF6747C7A}"/>
              </a:ext>
            </a:extLst>
          </p:cNvPr>
          <p:cNvSpPr>
            <a:spLocks noGrp="1"/>
          </p:cNvSpPr>
          <p:nvPr>
            <p:ph type="sldNum" sz="quarter" idx="5"/>
          </p:nvPr>
        </p:nvSpPr>
        <p:spPr/>
        <p:txBody>
          <a:bodyPr/>
          <a:lstStyle/>
          <a:p>
            <a:fld id="{5A3C93AD-C9F4-4362-A8C0-AF00BF2E2924}" type="slidenum">
              <a:rPr lang="fr-FR" smtClean="0"/>
              <a:t>53</a:t>
            </a:fld>
            <a:endParaRPr lang="fr-FR"/>
          </a:p>
        </p:txBody>
      </p:sp>
    </p:spTree>
    <p:extLst>
      <p:ext uri="{BB962C8B-B14F-4D97-AF65-F5344CB8AC3E}">
        <p14:creationId xmlns:p14="http://schemas.microsoft.com/office/powerpoint/2010/main" val="12294242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6C0A3-9B07-FC80-A5A5-7BAE5C3BD0E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45F371-4084-A18A-8034-B94D1FFBD3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600A2D-CFE2-82E0-EED6-E238FDC782A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0FDD333-0B9E-DAD7-53B9-FC5B81E0AABA}"/>
              </a:ext>
            </a:extLst>
          </p:cNvPr>
          <p:cNvSpPr>
            <a:spLocks noGrp="1"/>
          </p:cNvSpPr>
          <p:nvPr>
            <p:ph type="sldNum" sz="quarter" idx="5"/>
          </p:nvPr>
        </p:nvSpPr>
        <p:spPr/>
        <p:txBody>
          <a:bodyPr/>
          <a:lstStyle/>
          <a:p>
            <a:fld id="{5A3C93AD-C9F4-4362-A8C0-AF00BF2E2924}" type="slidenum">
              <a:rPr lang="fr-FR" smtClean="0"/>
              <a:t>54</a:t>
            </a:fld>
            <a:endParaRPr lang="fr-FR"/>
          </a:p>
        </p:txBody>
      </p:sp>
    </p:spTree>
    <p:extLst>
      <p:ext uri="{BB962C8B-B14F-4D97-AF65-F5344CB8AC3E}">
        <p14:creationId xmlns:p14="http://schemas.microsoft.com/office/powerpoint/2010/main" val="6214699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84E45-561C-6D18-378A-CC56F3FEE2E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1D04F12-934B-C896-A809-4195CC418F7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E71D97E-FAB4-D9B0-74A1-844F2E1178A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3F892A3-E3D9-7AE5-0B4C-8B48D8459082}"/>
              </a:ext>
            </a:extLst>
          </p:cNvPr>
          <p:cNvSpPr>
            <a:spLocks noGrp="1"/>
          </p:cNvSpPr>
          <p:nvPr>
            <p:ph type="sldNum" sz="quarter" idx="5"/>
          </p:nvPr>
        </p:nvSpPr>
        <p:spPr/>
        <p:txBody>
          <a:bodyPr/>
          <a:lstStyle/>
          <a:p>
            <a:fld id="{5A3C93AD-C9F4-4362-A8C0-AF00BF2E2924}" type="slidenum">
              <a:rPr lang="fr-FR" smtClean="0"/>
              <a:t>55</a:t>
            </a:fld>
            <a:endParaRPr lang="fr-FR"/>
          </a:p>
        </p:txBody>
      </p:sp>
    </p:spTree>
    <p:extLst>
      <p:ext uri="{BB962C8B-B14F-4D97-AF65-F5344CB8AC3E}">
        <p14:creationId xmlns:p14="http://schemas.microsoft.com/office/powerpoint/2010/main" val="40713968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27D84-1E0C-C52A-95FC-D8A9ECC14E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59DA6B-6854-F637-658F-BC5DDB67CDD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5CC4D83-5E71-455D-563D-EA0C4FC7C8E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CFA704D-1A16-3BE7-995D-3A62A76A4EBC}"/>
              </a:ext>
            </a:extLst>
          </p:cNvPr>
          <p:cNvSpPr>
            <a:spLocks noGrp="1"/>
          </p:cNvSpPr>
          <p:nvPr>
            <p:ph type="sldNum" sz="quarter" idx="5"/>
          </p:nvPr>
        </p:nvSpPr>
        <p:spPr/>
        <p:txBody>
          <a:bodyPr/>
          <a:lstStyle/>
          <a:p>
            <a:fld id="{5A3C93AD-C9F4-4362-A8C0-AF00BF2E2924}" type="slidenum">
              <a:rPr lang="fr-FR" smtClean="0"/>
              <a:t>56</a:t>
            </a:fld>
            <a:endParaRPr lang="fr-FR"/>
          </a:p>
        </p:txBody>
      </p:sp>
    </p:spTree>
    <p:extLst>
      <p:ext uri="{BB962C8B-B14F-4D97-AF65-F5344CB8AC3E}">
        <p14:creationId xmlns:p14="http://schemas.microsoft.com/office/powerpoint/2010/main" val="35121694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9B423-CA38-13B4-952C-FE3ABE4043C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FCA443-2836-15FF-8D14-1A20690981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6BDCD3E-3985-4203-0E61-4C7131EE74A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335CC50-BDCD-6DFA-312C-429766CA74C8}"/>
              </a:ext>
            </a:extLst>
          </p:cNvPr>
          <p:cNvSpPr>
            <a:spLocks noGrp="1"/>
          </p:cNvSpPr>
          <p:nvPr>
            <p:ph type="sldNum" sz="quarter" idx="5"/>
          </p:nvPr>
        </p:nvSpPr>
        <p:spPr/>
        <p:txBody>
          <a:bodyPr/>
          <a:lstStyle/>
          <a:p>
            <a:fld id="{5A3C93AD-C9F4-4362-A8C0-AF00BF2E2924}" type="slidenum">
              <a:rPr lang="fr-FR" smtClean="0"/>
              <a:t>57</a:t>
            </a:fld>
            <a:endParaRPr lang="fr-FR"/>
          </a:p>
        </p:txBody>
      </p:sp>
    </p:spTree>
    <p:extLst>
      <p:ext uri="{BB962C8B-B14F-4D97-AF65-F5344CB8AC3E}">
        <p14:creationId xmlns:p14="http://schemas.microsoft.com/office/powerpoint/2010/main" val="17941998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0B9E5-1499-BEBE-ED03-F1233EF268F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19B1D17-970E-88B4-9C71-52BA0B36A8F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39A9EC-9338-81A9-4AF0-44F599B50DF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C17FB6D-6CBC-2B0D-292E-F9854A1AD854}"/>
              </a:ext>
            </a:extLst>
          </p:cNvPr>
          <p:cNvSpPr>
            <a:spLocks noGrp="1"/>
          </p:cNvSpPr>
          <p:nvPr>
            <p:ph type="sldNum" sz="quarter" idx="5"/>
          </p:nvPr>
        </p:nvSpPr>
        <p:spPr/>
        <p:txBody>
          <a:bodyPr/>
          <a:lstStyle/>
          <a:p>
            <a:fld id="{5A3C93AD-C9F4-4362-A8C0-AF00BF2E2924}" type="slidenum">
              <a:rPr lang="fr-FR" smtClean="0"/>
              <a:t>58</a:t>
            </a:fld>
            <a:endParaRPr lang="fr-FR"/>
          </a:p>
        </p:txBody>
      </p:sp>
    </p:spTree>
    <p:extLst>
      <p:ext uri="{BB962C8B-B14F-4D97-AF65-F5344CB8AC3E}">
        <p14:creationId xmlns:p14="http://schemas.microsoft.com/office/powerpoint/2010/main" val="15871293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A3C93AD-C9F4-4362-A8C0-AF00BF2E2924}" type="slidenum">
              <a:rPr lang="fr-FR" smtClean="0"/>
              <a:t>59</a:t>
            </a:fld>
            <a:endParaRPr lang="fr-FR"/>
          </a:p>
        </p:txBody>
      </p:sp>
    </p:spTree>
    <p:extLst>
      <p:ext uri="{BB962C8B-B14F-4D97-AF65-F5344CB8AC3E}">
        <p14:creationId xmlns:p14="http://schemas.microsoft.com/office/powerpoint/2010/main" val="32062474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A3C93AD-C9F4-4362-A8C0-AF00BF2E2924}" type="slidenum">
              <a:rPr lang="fr-FR" smtClean="0"/>
              <a:t>60</a:t>
            </a:fld>
            <a:endParaRPr lang="fr-FR"/>
          </a:p>
        </p:txBody>
      </p:sp>
    </p:spTree>
    <p:extLst>
      <p:ext uri="{BB962C8B-B14F-4D97-AF65-F5344CB8AC3E}">
        <p14:creationId xmlns:p14="http://schemas.microsoft.com/office/powerpoint/2010/main" val="1480637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46B9D-AEA6-BA12-105C-B2DD5649059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9F52E2-6FAD-991C-B0D6-56D2F40576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D6F021E-BC66-AB5F-21C3-BB96269C853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A33F11C-BFF8-576D-D608-597A4AC43F4D}"/>
              </a:ext>
            </a:extLst>
          </p:cNvPr>
          <p:cNvSpPr>
            <a:spLocks noGrp="1"/>
          </p:cNvSpPr>
          <p:nvPr>
            <p:ph type="sldNum" sz="quarter" idx="5"/>
          </p:nvPr>
        </p:nvSpPr>
        <p:spPr/>
        <p:txBody>
          <a:bodyPr/>
          <a:lstStyle/>
          <a:p>
            <a:fld id="{5A3C93AD-C9F4-4362-A8C0-AF00BF2E2924}" type="slidenum">
              <a:rPr lang="fr-FR" smtClean="0"/>
              <a:t>61</a:t>
            </a:fld>
            <a:endParaRPr lang="fr-FR"/>
          </a:p>
        </p:txBody>
      </p:sp>
    </p:spTree>
    <p:extLst>
      <p:ext uri="{BB962C8B-B14F-4D97-AF65-F5344CB8AC3E}">
        <p14:creationId xmlns:p14="http://schemas.microsoft.com/office/powerpoint/2010/main" val="3667073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CE912-F32C-C144-144A-F2FDB151E9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85F16F-BEDE-6F78-D10C-DD1882E6DA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251799F-7B0D-BA0E-6D6E-49772497BEB9}"/>
              </a:ext>
            </a:extLst>
          </p:cNvPr>
          <p:cNvSpPr>
            <a:spLocks noGrp="1"/>
          </p:cNvSpPr>
          <p:nvPr>
            <p:ph type="body" idx="1"/>
          </p:nvPr>
        </p:nvSpPr>
        <p:spPr/>
        <p:txBody>
          <a:bodyPr/>
          <a:lstStyle/>
          <a:p>
            <a:r>
              <a:rPr lang="fr-FR" sz="1800" b="1">
                <a:latin typeface="Marianne"/>
              </a:rPr>
              <a:t>Bulletin officiel de l'éducation nationale </a:t>
            </a:r>
          </a:p>
        </p:txBody>
      </p:sp>
      <p:sp>
        <p:nvSpPr>
          <p:cNvPr id="4" name="Espace réservé du numéro de diapositive 3">
            <a:extLst>
              <a:ext uri="{FF2B5EF4-FFF2-40B4-BE49-F238E27FC236}">
                <a16:creationId xmlns:a16="http://schemas.microsoft.com/office/drawing/2014/main" id="{F8261C48-98BA-C9DB-5493-25CA47EF35EA}"/>
              </a:ext>
            </a:extLst>
          </p:cNvPr>
          <p:cNvSpPr>
            <a:spLocks noGrp="1"/>
          </p:cNvSpPr>
          <p:nvPr>
            <p:ph type="sldNum" sz="quarter" idx="5"/>
          </p:nvPr>
        </p:nvSpPr>
        <p:spPr/>
        <p:txBody>
          <a:bodyPr/>
          <a:lstStyle/>
          <a:p>
            <a:fld id="{5A3C93AD-C9F4-4362-A8C0-AF00BF2E2924}" type="slidenum">
              <a:rPr lang="fr-FR" smtClean="0"/>
              <a:t>6</a:t>
            </a:fld>
            <a:endParaRPr lang="fr-FR"/>
          </a:p>
        </p:txBody>
      </p:sp>
    </p:spTree>
    <p:extLst>
      <p:ext uri="{BB962C8B-B14F-4D97-AF65-F5344CB8AC3E}">
        <p14:creationId xmlns:p14="http://schemas.microsoft.com/office/powerpoint/2010/main" val="4420830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2E1AE-2103-60E6-8C73-8CAFA4047F5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9F4094C-D45F-D373-BE9A-1609EE926AE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2F1F32D-2DBB-4137-D522-EC8F9A62B08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692EE2D-7440-21B2-137A-1E12FD2FB36A}"/>
              </a:ext>
            </a:extLst>
          </p:cNvPr>
          <p:cNvSpPr>
            <a:spLocks noGrp="1"/>
          </p:cNvSpPr>
          <p:nvPr>
            <p:ph type="sldNum" sz="quarter" idx="5"/>
          </p:nvPr>
        </p:nvSpPr>
        <p:spPr/>
        <p:txBody>
          <a:bodyPr/>
          <a:lstStyle/>
          <a:p>
            <a:fld id="{5A3C93AD-C9F4-4362-A8C0-AF00BF2E2924}" type="slidenum">
              <a:rPr lang="fr-FR" smtClean="0"/>
              <a:t>62</a:t>
            </a:fld>
            <a:endParaRPr lang="fr-FR"/>
          </a:p>
        </p:txBody>
      </p:sp>
    </p:spTree>
    <p:extLst>
      <p:ext uri="{BB962C8B-B14F-4D97-AF65-F5344CB8AC3E}">
        <p14:creationId xmlns:p14="http://schemas.microsoft.com/office/powerpoint/2010/main" val="5605456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445DB-BD9D-32DA-09D6-19D3F92865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1D31627-D85B-2075-05F9-5FFF01F11E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9538633-E437-84F2-AAFE-B0F9032CFDA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E360180-C725-3E7D-54D8-CE18E39BFA0C}"/>
              </a:ext>
            </a:extLst>
          </p:cNvPr>
          <p:cNvSpPr>
            <a:spLocks noGrp="1"/>
          </p:cNvSpPr>
          <p:nvPr>
            <p:ph type="sldNum" sz="quarter" idx="5"/>
          </p:nvPr>
        </p:nvSpPr>
        <p:spPr/>
        <p:txBody>
          <a:bodyPr/>
          <a:lstStyle/>
          <a:p>
            <a:fld id="{5A3C93AD-C9F4-4362-A8C0-AF00BF2E2924}" type="slidenum">
              <a:rPr lang="fr-FR" smtClean="0"/>
              <a:t>63</a:t>
            </a:fld>
            <a:endParaRPr lang="fr-FR"/>
          </a:p>
        </p:txBody>
      </p:sp>
    </p:spTree>
    <p:extLst>
      <p:ext uri="{BB962C8B-B14F-4D97-AF65-F5344CB8AC3E}">
        <p14:creationId xmlns:p14="http://schemas.microsoft.com/office/powerpoint/2010/main" val="20556147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52CC8-08C5-E6AD-231C-8F4FE25560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A24995-DBE1-4847-D359-F8791AB8E8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BE5794C-854A-CF5C-4962-250DBB16CD7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1A28C09-3933-3325-A358-DA1F249467C7}"/>
              </a:ext>
            </a:extLst>
          </p:cNvPr>
          <p:cNvSpPr>
            <a:spLocks noGrp="1"/>
          </p:cNvSpPr>
          <p:nvPr>
            <p:ph type="sldNum" sz="quarter" idx="5"/>
          </p:nvPr>
        </p:nvSpPr>
        <p:spPr/>
        <p:txBody>
          <a:bodyPr/>
          <a:lstStyle/>
          <a:p>
            <a:fld id="{5A3C93AD-C9F4-4362-A8C0-AF00BF2E2924}" type="slidenum">
              <a:rPr lang="fr-FR" smtClean="0"/>
              <a:t>64</a:t>
            </a:fld>
            <a:endParaRPr lang="fr-FR"/>
          </a:p>
        </p:txBody>
      </p:sp>
    </p:spTree>
    <p:extLst>
      <p:ext uri="{BB962C8B-B14F-4D97-AF65-F5344CB8AC3E}">
        <p14:creationId xmlns:p14="http://schemas.microsoft.com/office/powerpoint/2010/main" val="19357533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05414-7FAB-2436-4EA4-41B29274556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1A865D1-AAAD-9925-486D-104AFFA8997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DFD279-4C85-A3F4-F084-FA38C924839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4DA4322-98FF-EA17-19F9-2737EB6ECDB2}"/>
              </a:ext>
            </a:extLst>
          </p:cNvPr>
          <p:cNvSpPr>
            <a:spLocks noGrp="1"/>
          </p:cNvSpPr>
          <p:nvPr>
            <p:ph type="sldNum" sz="quarter" idx="5"/>
          </p:nvPr>
        </p:nvSpPr>
        <p:spPr/>
        <p:txBody>
          <a:bodyPr/>
          <a:lstStyle/>
          <a:p>
            <a:fld id="{5A3C93AD-C9F4-4362-A8C0-AF00BF2E2924}" type="slidenum">
              <a:rPr lang="fr-FR" smtClean="0"/>
              <a:t>65</a:t>
            </a:fld>
            <a:endParaRPr lang="fr-FR"/>
          </a:p>
        </p:txBody>
      </p:sp>
    </p:spTree>
    <p:extLst>
      <p:ext uri="{BB962C8B-B14F-4D97-AF65-F5344CB8AC3E}">
        <p14:creationId xmlns:p14="http://schemas.microsoft.com/office/powerpoint/2010/main" val="10020755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1C311-2A2F-D955-EE7B-D17C7A9B1A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373074-33EE-EDA1-97E2-9F89F497F52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1C7F20C-0A34-55FA-D45A-45ACA5B5718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88570DF-5DEC-E125-02C4-AC4E9A83A7A4}"/>
              </a:ext>
            </a:extLst>
          </p:cNvPr>
          <p:cNvSpPr>
            <a:spLocks noGrp="1"/>
          </p:cNvSpPr>
          <p:nvPr>
            <p:ph type="sldNum" sz="quarter" idx="5"/>
          </p:nvPr>
        </p:nvSpPr>
        <p:spPr/>
        <p:txBody>
          <a:bodyPr/>
          <a:lstStyle/>
          <a:p>
            <a:fld id="{5A3C93AD-C9F4-4362-A8C0-AF00BF2E2924}" type="slidenum">
              <a:rPr lang="fr-FR" smtClean="0"/>
              <a:t>66</a:t>
            </a:fld>
            <a:endParaRPr lang="fr-FR"/>
          </a:p>
        </p:txBody>
      </p:sp>
    </p:spTree>
    <p:extLst>
      <p:ext uri="{BB962C8B-B14F-4D97-AF65-F5344CB8AC3E}">
        <p14:creationId xmlns:p14="http://schemas.microsoft.com/office/powerpoint/2010/main" val="27150818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5037F-F2FE-567B-83D0-F317542C9B5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380248D-67DB-7827-C9E4-9ECD1CE6065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9610E92-1F0B-17BA-7A16-61043D1E45CC}"/>
              </a:ext>
            </a:extLst>
          </p:cNvPr>
          <p:cNvSpPr>
            <a:spLocks noGrp="1"/>
          </p:cNvSpPr>
          <p:nvPr>
            <p:ph type="body" idx="1"/>
          </p:nvPr>
        </p:nvSpPr>
        <p:spPr/>
        <p:txBody>
          <a:bodyPr/>
          <a:lstStyle/>
          <a:p>
            <a:r>
              <a:rPr lang="fr-FR"/>
              <a:t>Acquérir le langage oral</a:t>
            </a:r>
          </a:p>
          <a:p>
            <a:r>
              <a:rPr lang="fr-FR"/>
              <a:t>Passer de l’oral à l’écrit : se préparer à apprendre à lire</a:t>
            </a:r>
          </a:p>
          <a:p>
            <a:r>
              <a:rPr lang="fr-FR"/>
              <a:t>Passer de l’oral à l’écrit ; se préparer à apprendre à </a:t>
            </a:r>
            <a:r>
              <a:rPr lang="fr-FR" err="1"/>
              <a:t>érire</a:t>
            </a:r>
            <a:endParaRPr lang="fr-FR"/>
          </a:p>
        </p:txBody>
      </p:sp>
      <p:sp>
        <p:nvSpPr>
          <p:cNvPr id="4" name="Espace réservé du numéro de diapositive 3">
            <a:extLst>
              <a:ext uri="{FF2B5EF4-FFF2-40B4-BE49-F238E27FC236}">
                <a16:creationId xmlns:a16="http://schemas.microsoft.com/office/drawing/2014/main" id="{6BEF54C2-FCD3-7794-4306-473FC34935DF}"/>
              </a:ext>
            </a:extLst>
          </p:cNvPr>
          <p:cNvSpPr>
            <a:spLocks noGrp="1"/>
          </p:cNvSpPr>
          <p:nvPr>
            <p:ph type="sldNum" sz="quarter" idx="5"/>
          </p:nvPr>
        </p:nvSpPr>
        <p:spPr/>
        <p:txBody>
          <a:bodyPr/>
          <a:lstStyle/>
          <a:p>
            <a:fld id="{5A3C93AD-C9F4-4362-A8C0-AF00BF2E2924}" type="slidenum">
              <a:rPr lang="fr-FR" smtClean="0"/>
              <a:t>67</a:t>
            </a:fld>
            <a:endParaRPr lang="fr-FR"/>
          </a:p>
        </p:txBody>
      </p:sp>
    </p:spTree>
    <p:extLst>
      <p:ext uri="{BB962C8B-B14F-4D97-AF65-F5344CB8AC3E}">
        <p14:creationId xmlns:p14="http://schemas.microsoft.com/office/powerpoint/2010/main" val="34242814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C665A-FA84-E703-21F2-6C1ABF24305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B14404-5D58-86B1-0444-2020EC1D51E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9750D2E-BD7A-A668-29EA-B995012EFB97}"/>
              </a:ext>
            </a:extLst>
          </p:cNvPr>
          <p:cNvSpPr>
            <a:spLocks noGrp="1"/>
          </p:cNvSpPr>
          <p:nvPr>
            <p:ph type="body" idx="1"/>
          </p:nvPr>
        </p:nvSpPr>
        <p:spPr/>
        <p:txBody>
          <a:bodyPr/>
          <a:lstStyle/>
          <a:p>
            <a:r>
              <a:rPr lang="fr-FR"/>
              <a:t>Acquérir le langage oral</a:t>
            </a:r>
          </a:p>
          <a:p>
            <a:r>
              <a:rPr lang="fr-FR"/>
              <a:t>Passer de l’oral à l’écrit : se préparer à apprendre à lire</a:t>
            </a:r>
          </a:p>
          <a:p>
            <a:r>
              <a:rPr lang="fr-FR"/>
              <a:t>Passer de l’oral à l’écrit ; se préparer à apprendre à </a:t>
            </a:r>
            <a:r>
              <a:rPr lang="fr-FR" err="1"/>
              <a:t>érire</a:t>
            </a:r>
            <a:endParaRPr lang="fr-FR"/>
          </a:p>
        </p:txBody>
      </p:sp>
      <p:sp>
        <p:nvSpPr>
          <p:cNvPr id="4" name="Espace réservé du numéro de diapositive 3">
            <a:extLst>
              <a:ext uri="{FF2B5EF4-FFF2-40B4-BE49-F238E27FC236}">
                <a16:creationId xmlns:a16="http://schemas.microsoft.com/office/drawing/2014/main" id="{545F4FC7-F51F-4131-277A-EFB3AE3C09DF}"/>
              </a:ext>
            </a:extLst>
          </p:cNvPr>
          <p:cNvSpPr>
            <a:spLocks noGrp="1"/>
          </p:cNvSpPr>
          <p:nvPr>
            <p:ph type="sldNum" sz="quarter" idx="5"/>
          </p:nvPr>
        </p:nvSpPr>
        <p:spPr/>
        <p:txBody>
          <a:bodyPr/>
          <a:lstStyle/>
          <a:p>
            <a:fld id="{5A3C93AD-C9F4-4362-A8C0-AF00BF2E2924}" type="slidenum">
              <a:rPr lang="fr-FR" smtClean="0"/>
              <a:t>68</a:t>
            </a:fld>
            <a:endParaRPr lang="fr-FR"/>
          </a:p>
        </p:txBody>
      </p:sp>
    </p:spTree>
    <p:extLst>
      <p:ext uri="{BB962C8B-B14F-4D97-AF65-F5344CB8AC3E}">
        <p14:creationId xmlns:p14="http://schemas.microsoft.com/office/powerpoint/2010/main" val="26552788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99DF3-EF10-E3AA-D9BF-CD21B41E46E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7987BF3-833A-D3EA-BE91-D3080020E11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50659A-87CB-6713-A145-E363918200CD}"/>
              </a:ext>
            </a:extLst>
          </p:cNvPr>
          <p:cNvSpPr>
            <a:spLocks noGrp="1"/>
          </p:cNvSpPr>
          <p:nvPr>
            <p:ph type="body" idx="1"/>
          </p:nvPr>
        </p:nvSpPr>
        <p:spPr/>
        <p:txBody>
          <a:bodyPr/>
          <a:lstStyle/>
          <a:p>
            <a:r>
              <a:rPr lang="fr-FR"/>
              <a:t>Acquérir le langage oral</a:t>
            </a:r>
          </a:p>
          <a:p>
            <a:r>
              <a:rPr lang="fr-FR"/>
              <a:t>Passer de l’oral à l’écrit : se préparer à apprendre à lire</a:t>
            </a:r>
          </a:p>
          <a:p>
            <a:r>
              <a:rPr lang="fr-FR"/>
              <a:t>Passer de l’oral à l’écrit ; se préparer à apprendre à </a:t>
            </a:r>
            <a:r>
              <a:rPr lang="fr-FR" err="1"/>
              <a:t>érire</a:t>
            </a:r>
            <a:endParaRPr lang="fr-FR"/>
          </a:p>
        </p:txBody>
      </p:sp>
      <p:sp>
        <p:nvSpPr>
          <p:cNvPr id="4" name="Espace réservé du numéro de diapositive 3">
            <a:extLst>
              <a:ext uri="{FF2B5EF4-FFF2-40B4-BE49-F238E27FC236}">
                <a16:creationId xmlns:a16="http://schemas.microsoft.com/office/drawing/2014/main" id="{80DC71D6-CA27-E3C9-A21D-3FC9EA118658}"/>
              </a:ext>
            </a:extLst>
          </p:cNvPr>
          <p:cNvSpPr>
            <a:spLocks noGrp="1"/>
          </p:cNvSpPr>
          <p:nvPr>
            <p:ph type="sldNum" sz="quarter" idx="5"/>
          </p:nvPr>
        </p:nvSpPr>
        <p:spPr/>
        <p:txBody>
          <a:bodyPr/>
          <a:lstStyle/>
          <a:p>
            <a:fld id="{5A3C93AD-C9F4-4362-A8C0-AF00BF2E2924}" type="slidenum">
              <a:rPr lang="fr-FR" smtClean="0"/>
              <a:t>69</a:t>
            </a:fld>
            <a:endParaRPr lang="fr-FR"/>
          </a:p>
        </p:txBody>
      </p:sp>
    </p:spTree>
    <p:extLst>
      <p:ext uri="{BB962C8B-B14F-4D97-AF65-F5344CB8AC3E}">
        <p14:creationId xmlns:p14="http://schemas.microsoft.com/office/powerpoint/2010/main" val="41399481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A01F2-90A1-8A78-A0A0-38A72688E7F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A21DAAC-EB9A-2691-CFAD-6AE2D9F486E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9A924DB-52E8-5A62-D879-9C48D9C51332}"/>
              </a:ext>
            </a:extLst>
          </p:cNvPr>
          <p:cNvSpPr>
            <a:spLocks noGrp="1"/>
          </p:cNvSpPr>
          <p:nvPr>
            <p:ph type="body" idx="1"/>
          </p:nvPr>
        </p:nvSpPr>
        <p:spPr/>
        <p:txBody>
          <a:bodyPr/>
          <a:lstStyle/>
          <a:p>
            <a:r>
              <a:rPr lang="fr-FR"/>
              <a:t>Acquérir le langage oral</a:t>
            </a:r>
          </a:p>
          <a:p>
            <a:r>
              <a:rPr lang="fr-FR"/>
              <a:t>Passer de l’oral à l’écrit : se préparer à apprendre à lire</a:t>
            </a:r>
          </a:p>
          <a:p>
            <a:r>
              <a:rPr lang="fr-FR"/>
              <a:t>Passer de l’oral à l’écrit ; se préparer à apprendre à </a:t>
            </a:r>
            <a:r>
              <a:rPr lang="fr-FR" err="1"/>
              <a:t>érire</a:t>
            </a:r>
            <a:endParaRPr lang="fr-FR"/>
          </a:p>
        </p:txBody>
      </p:sp>
      <p:sp>
        <p:nvSpPr>
          <p:cNvPr id="4" name="Espace réservé du numéro de diapositive 3">
            <a:extLst>
              <a:ext uri="{FF2B5EF4-FFF2-40B4-BE49-F238E27FC236}">
                <a16:creationId xmlns:a16="http://schemas.microsoft.com/office/drawing/2014/main" id="{97ABBA14-F0B7-51F6-E0A6-B1F50A8DCD02}"/>
              </a:ext>
            </a:extLst>
          </p:cNvPr>
          <p:cNvSpPr>
            <a:spLocks noGrp="1"/>
          </p:cNvSpPr>
          <p:nvPr>
            <p:ph type="sldNum" sz="quarter" idx="5"/>
          </p:nvPr>
        </p:nvSpPr>
        <p:spPr/>
        <p:txBody>
          <a:bodyPr/>
          <a:lstStyle/>
          <a:p>
            <a:fld id="{5A3C93AD-C9F4-4362-A8C0-AF00BF2E2924}" type="slidenum">
              <a:rPr lang="fr-FR" smtClean="0"/>
              <a:t>70</a:t>
            </a:fld>
            <a:endParaRPr lang="fr-FR"/>
          </a:p>
        </p:txBody>
      </p:sp>
    </p:spTree>
    <p:extLst>
      <p:ext uri="{BB962C8B-B14F-4D97-AF65-F5344CB8AC3E}">
        <p14:creationId xmlns:p14="http://schemas.microsoft.com/office/powerpoint/2010/main" val="27281100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C121E-817B-3FE9-EF88-7B9EC8E1FA2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716255-09CE-4E9D-F8FB-E4411DDBC48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EC50F2A-9157-0C2A-FC1F-1C73E773DE8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3FD1739-E6C7-5AE7-5139-6C4744824031}"/>
              </a:ext>
            </a:extLst>
          </p:cNvPr>
          <p:cNvSpPr>
            <a:spLocks noGrp="1"/>
          </p:cNvSpPr>
          <p:nvPr>
            <p:ph type="sldNum" sz="quarter" idx="5"/>
          </p:nvPr>
        </p:nvSpPr>
        <p:spPr/>
        <p:txBody>
          <a:bodyPr/>
          <a:lstStyle/>
          <a:p>
            <a:fld id="{5A3C93AD-C9F4-4362-A8C0-AF00BF2E2924}" type="slidenum">
              <a:rPr lang="fr-FR" smtClean="0"/>
              <a:t>71</a:t>
            </a:fld>
            <a:endParaRPr lang="fr-FR"/>
          </a:p>
        </p:txBody>
      </p:sp>
    </p:spTree>
    <p:extLst>
      <p:ext uri="{BB962C8B-B14F-4D97-AF65-F5344CB8AC3E}">
        <p14:creationId xmlns:p14="http://schemas.microsoft.com/office/powerpoint/2010/main" val="1643437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6C2A0-0F79-0A1A-EB5F-A55341DDE32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2F88D6D-AA31-EAD6-7E3B-EA18AA972EF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8EC756F-5AE9-9116-FFB4-C3E7A9FD413F}"/>
              </a:ext>
            </a:extLst>
          </p:cNvPr>
          <p:cNvSpPr>
            <a:spLocks noGrp="1"/>
          </p:cNvSpPr>
          <p:nvPr>
            <p:ph type="body" idx="1"/>
          </p:nvPr>
        </p:nvSpPr>
        <p:spPr/>
        <p:txBody>
          <a:bodyPr/>
          <a:lstStyle/>
          <a:p>
            <a:pPr>
              <a:buNone/>
            </a:pPr>
            <a:endParaRPr lang="fr-FR" dirty="0"/>
          </a:p>
        </p:txBody>
      </p:sp>
      <p:sp>
        <p:nvSpPr>
          <p:cNvPr id="4" name="Espace réservé du numéro de diapositive 3">
            <a:extLst>
              <a:ext uri="{FF2B5EF4-FFF2-40B4-BE49-F238E27FC236}">
                <a16:creationId xmlns:a16="http://schemas.microsoft.com/office/drawing/2014/main" id="{E7BD644D-D1D4-F2CB-9298-6A8DE9C195C1}"/>
              </a:ext>
            </a:extLst>
          </p:cNvPr>
          <p:cNvSpPr>
            <a:spLocks noGrp="1"/>
          </p:cNvSpPr>
          <p:nvPr>
            <p:ph type="sldNum" sz="quarter" idx="5"/>
          </p:nvPr>
        </p:nvSpPr>
        <p:spPr/>
        <p:txBody>
          <a:bodyPr/>
          <a:lstStyle/>
          <a:p>
            <a:fld id="{5A3C93AD-C9F4-4362-A8C0-AF00BF2E2924}" type="slidenum">
              <a:rPr lang="fr-FR" smtClean="0"/>
              <a:t>7</a:t>
            </a:fld>
            <a:endParaRPr lang="fr-FR"/>
          </a:p>
        </p:txBody>
      </p:sp>
    </p:spTree>
    <p:extLst>
      <p:ext uri="{BB962C8B-B14F-4D97-AF65-F5344CB8AC3E}">
        <p14:creationId xmlns:p14="http://schemas.microsoft.com/office/powerpoint/2010/main" val="842825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C47B5-677D-861E-F506-A7F0AC8204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7DFC9-923D-A753-02D2-98D37A0F6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C2CC9-24A3-6F24-30BF-6410EA84A0BA}"/>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D42B3464-B0D5-849A-5961-3FF7A6CC846A}"/>
              </a:ext>
            </a:extLst>
          </p:cNvPr>
          <p:cNvSpPr>
            <a:spLocks noGrp="1"/>
          </p:cNvSpPr>
          <p:nvPr>
            <p:ph type="sldNum" sz="quarter" idx="5"/>
          </p:nvPr>
        </p:nvSpPr>
        <p:spPr/>
        <p:txBody>
          <a:bodyPr/>
          <a:lstStyle/>
          <a:p>
            <a:fld id="{5A3C93AD-C9F4-4362-A8C0-AF00BF2E2924}" type="slidenum">
              <a:rPr lang="fr-FR" smtClean="0"/>
              <a:t>72</a:t>
            </a:fld>
            <a:endParaRPr lang="fr-FR"/>
          </a:p>
        </p:txBody>
      </p:sp>
    </p:spTree>
    <p:extLst>
      <p:ext uri="{BB962C8B-B14F-4D97-AF65-F5344CB8AC3E}">
        <p14:creationId xmlns:p14="http://schemas.microsoft.com/office/powerpoint/2010/main" val="13229314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fontAlgn="base"/>
            <a:r>
              <a:rPr lang="fr-FR" sz="1200" b="0" i="0" kern="1200" dirty="0">
                <a:solidFill>
                  <a:schemeClr val="tx1"/>
                </a:solidFill>
                <a:effectLst/>
                <a:latin typeface="+mn-lt"/>
                <a:ea typeface="+mn-ea"/>
                <a:cs typeface="+mn-cs"/>
              </a:rPr>
              <a:t>​</a:t>
            </a:r>
          </a:p>
          <a:p>
            <a:endParaRPr lang="fr-FR" dirty="0"/>
          </a:p>
        </p:txBody>
      </p:sp>
      <p:sp>
        <p:nvSpPr>
          <p:cNvPr id="4" name="Espace réservé du numéro de diapositive 3"/>
          <p:cNvSpPr>
            <a:spLocks noGrp="1"/>
          </p:cNvSpPr>
          <p:nvPr>
            <p:ph type="sldNum" sz="quarter" idx="5"/>
          </p:nvPr>
        </p:nvSpPr>
        <p:spPr/>
        <p:txBody>
          <a:bodyPr/>
          <a:lstStyle/>
          <a:p>
            <a:fld id="{5A3C93AD-C9F4-4362-A8C0-AF00BF2E2924}" type="slidenum">
              <a:rPr lang="fr-FR" smtClean="0"/>
              <a:t>73</a:t>
            </a:fld>
            <a:endParaRPr lang="fr-FR"/>
          </a:p>
        </p:txBody>
      </p:sp>
    </p:spTree>
    <p:extLst>
      <p:ext uri="{BB962C8B-B14F-4D97-AF65-F5344CB8AC3E}">
        <p14:creationId xmlns:p14="http://schemas.microsoft.com/office/powerpoint/2010/main" val="29933050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A3C93AD-C9F4-4362-A8C0-AF00BF2E2924}" type="slidenum">
              <a:rPr lang="fr-FR" smtClean="0"/>
              <a:t>74</a:t>
            </a:fld>
            <a:endParaRPr lang="fr-FR"/>
          </a:p>
        </p:txBody>
      </p:sp>
    </p:spTree>
    <p:extLst>
      <p:ext uri="{BB962C8B-B14F-4D97-AF65-F5344CB8AC3E}">
        <p14:creationId xmlns:p14="http://schemas.microsoft.com/office/powerpoint/2010/main" val="32766600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A3C93AD-C9F4-4362-A8C0-AF00BF2E2924}" type="slidenum">
              <a:rPr lang="fr-FR" smtClean="0"/>
              <a:t>75</a:t>
            </a:fld>
            <a:endParaRPr lang="fr-FR"/>
          </a:p>
        </p:txBody>
      </p:sp>
    </p:spTree>
    <p:extLst>
      <p:ext uri="{BB962C8B-B14F-4D97-AF65-F5344CB8AC3E}">
        <p14:creationId xmlns:p14="http://schemas.microsoft.com/office/powerpoint/2010/main" val="4582832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A3C93AD-C9F4-4362-A8C0-AF00BF2E2924}" type="slidenum">
              <a:rPr lang="fr-FR" smtClean="0"/>
              <a:t>76</a:t>
            </a:fld>
            <a:endParaRPr lang="fr-FR"/>
          </a:p>
        </p:txBody>
      </p:sp>
    </p:spTree>
    <p:extLst>
      <p:ext uri="{BB962C8B-B14F-4D97-AF65-F5344CB8AC3E}">
        <p14:creationId xmlns:p14="http://schemas.microsoft.com/office/powerpoint/2010/main" val="2006632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ACFE1-8F3A-661E-AA77-5357BE813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7C806-B8FF-5966-869B-EED9E06188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13BB3-136E-4DB8-618A-ABA2C8D9A71F}"/>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E918485D-3BD7-3A65-9719-F5B2F15C2F5E}"/>
              </a:ext>
            </a:extLst>
          </p:cNvPr>
          <p:cNvSpPr>
            <a:spLocks noGrp="1"/>
          </p:cNvSpPr>
          <p:nvPr>
            <p:ph type="sldNum" sz="quarter" idx="5"/>
          </p:nvPr>
        </p:nvSpPr>
        <p:spPr/>
        <p:txBody>
          <a:bodyPr/>
          <a:lstStyle/>
          <a:p>
            <a:fld id="{5A3C93AD-C9F4-4362-A8C0-AF00BF2E2924}" type="slidenum">
              <a:rPr lang="fr-FR" smtClean="0"/>
              <a:t>8</a:t>
            </a:fld>
            <a:endParaRPr lang="fr-FR"/>
          </a:p>
        </p:txBody>
      </p:sp>
    </p:spTree>
    <p:extLst>
      <p:ext uri="{BB962C8B-B14F-4D97-AF65-F5344CB8AC3E}">
        <p14:creationId xmlns:p14="http://schemas.microsoft.com/office/powerpoint/2010/main" val="3941922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A3C93AD-C9F4-4362-A8C0-AF00BF2E2924}" type="slidenum">
              <a:rPr lang="fr-FR" smtClean="0"/>
              <a:t>9</a:t>
            </a:fld>
            <a:endParaRPr lang="fr-FR"/>
          </a:p>
        </p:txBody>
      </p:sp>
    </p:spTree>
    <p:extLst>
      <p:ext uri="{BB962C8B-B14F-4D97-AF65-F5344CB8AC3E}">
        <p14:creationId xmlns:p14="http://schemas.microsoft.com/office/powerpoint/2010/main" val="758633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365DC6-761F-2285-23B1-A7CD22360B51}"/>
              </a:ext>
            </a:extLst>
          </p:cNvPr>
          <p:cNvSpPr>
            <a:spLocks noGrp="1"/>
          </p:cNvSpPr>
          <p:nvPr>
            <p:ph type="ctrTitle"/>
          </p:nvPr>
        </p:nvSpPr>
        <p:spPr>
          <a:xfrm>
            <a:off x="2286000" y="1683545"/>
            <a:ext cx="13716000" cy="3581400"/>
          </a:xfrm>
        </p:spPr>
        <p:txBody>
          <a:bodyPr anchor="b"/>
          <a:lstStyle>
            <a:lvl1pPr algn="ctr">
              <a:defRPr sz="9000"/>
            </a:lvl1pPr>
          </a:lstStyle>
          <a:p>
            <a:r>
              <a:rPr lang="fr-FR"/>
              <a:t>Modifiez le style du titre</a:t>
            </a:r>
          </a:p>
        </p:txBody>
      </p:sp>
      <p:sp>
        <p:nvSpPr>
          <p:cNvPr id="3" name="Sous-titre 2">
            <a:extLst>
              <a:ext uri="{FF2B5EF4-FFF2-40B4-BE49-F238E27FC236}">
                <a16:creationId xmlns:a16="http://schemas.microsoft.com/office/drawing/2014/main" id="{5F4954E1-BEEB-9A44-7999-BDC53B25D92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D009413-0E3E-BCE2-2849-F9CE75D299EA}"/>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F29BC128-D5DA-3434-717D-B260627D0EB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67677EB-99AA-ED5B-5570-04D543EABA7D}"/>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333900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872DF7-4B29-C483-3EEB-99F8C3FD9A4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7A49478-29FD-E03A-DA3E-94DC54BBBF2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3372CBA-22AA-731C-7220-AFF299ACCC8E}"/>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CC0DD1FA-0929-F01C-CEA1-3E037A2B3F5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399FDDB-C54A-AA92-27A3-90A8C7BE639B}"/>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2724863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312BCD-B203-BB79-F498-BB231D108080}"/>
              </a:ext>
            </a:extLst>
          </p:cNvPr>
          <p:cNvSpPr>
            <a:spLocks noGrp="1"/>
          </p:cNvSpPr>
          <p:nvPr>
            <p:ph type="title"/>
          </p:nvPr>
        </p:nvSpPr>
        <p:spPr>
          <a:xfrm>
            <a:off x="1247775" y="2564608"/>
            <a:ext cx="15773400" cy="4279106"/>
          </a:xfrm>
        </p:spPr>
        <p:txBody>
          <a:bodyPr anchor="b"/>
          <a:lstStyle>
            <a:lvl1pPr>
              <a:defRPr sz="9000"/>
            </a:lvl1pPr>
          </a:lstStyle>
          <a:p>
            <a:r>
              <a:rPr lang="fr-FR"/>
              <a:t>Modifiez le style du titre</a:t>
            </a:r>
          </a:p>
        </p:txBody>
      </p:sp>
      <p:sp>
        <p:nvSpPr>
          <p:cNvPr id="3" name="Espace réservé du texte 2">
            <a:extLst>
              <a:ext uri="{FF2B5EF4-FFF2-40B4-BE49-F238E27FC236}">
                <a16:creationId xmlns:a16="http://schemas.microsoft.com/office/drawing/2014/main" id="{04111582-342F-CDCC-BE54-E61E7B446C86}"/>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F0B0101-5AB6-5C8E-1734-15D699C2C36C}"/>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6C712AF9-848E-942B-B536-204AA3C49C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6435D89-9082-CB03-A106-7269EFCF7815}"/>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2888322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FE428C-9AB1-B950-5A63-D2125744BE3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066C1A6-F507-9420-BAA1-A2E17690C776}"/>
              </a:ext>
            </a:extLst>
          </p:cNvPr>
          <p:cNvSpPr>
            <a:spLocks noGrp="1"/>
          </p:cNvSpPr>
          <p:nvPr>
            <p:ph sz="half" idx="1"/>
          </p:nvPr>
        </p:nvSpPr>
        <p:spPr>
          <a:xfrm>
            <a:off x="1257300" y="2738438"/>
            <a:ext cx="7772400" cy="65270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0CE19FB-765C-1BB2-CD67-B8464FDCAA70}"/>
              </a:ext>
            </a:extLst>
          </p:cNvPr>
          <p:cNvSpPr>
            <a:spLocks noGrp="1"/>
          </p:cNvSpPr>
          <p:nvPr>
            <p:ph sz="half" idx="2"/>
          </p:nvPr>
        </p:nvSpPr>
        <p:spPr>
          <a:xfrm>
            <a:off x="9258300" y="2738438"/>
            <a:ext cx="7772400" cy="65270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BE2DE53-701A-AAA6-9EB9-08B76DC1A00D}"/>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6" name="Espace réservé du pied de page 5">
            <a:extLst>
              <a:ext uri="{FF2B5EF4-FFF2-40B4-BE49-F238E27FC236}">
                <a16:creationId xmlns:a16="http://schemas.microsoft.com/office/drawing/2014/main" id="{F300789B-BE1D-243D-B2A0-733A6C79FD6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47D41F8-CFDA-AE9B-964D-45E5FE5D806C}"/>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2247019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6BCE6-AB71-FB1A-DEF9-3942E488BF03}"/>
              </a:ext>
            </a:extLst>
          </p:cNvPr>
          <p:cNvSpPr>
            <a:spLocks noGrp="1"/>
          </p:cNvSpPr>
          <p:nvPr>
            <p:ph type="title"/>
          </p:nvPr>
        </p:nvSpPr>
        <p:spPr>
          <a:xfrm>
            <a:off x="1259682" y="547688"/>
            <a:ext cx="15773400" cy="1988345"/>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CE03191-4CA3-5A32-24F8-0652D1C12FB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E331320-6066-67FC-7276-2A9FCE9AEC6A}"/>
              </a:ext>
            </a:extLst>
          </p:cNvPr>
          <p:cNvSpPr>
            <a:spLocks noGrp="1"/>
          </p:cNvSpPr>
          <p:nvPr>
            <p:ph sz="half" idx="2"/>
          </p:nvPr>
        </p:nvSpPr>
        <p:spPr>
          <a:xfrm>
            <a:off x="1259683" y="3757613"/>
            <a:ext cx="7736681" cy="55268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8F72E4E-5EFE-A2AC-EB39-88563DA09A7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9D66CED-B868-A5F3-C432-2C9007E6663C}"/>
              </a:ext>
            </a:extLst>
          </p:cNvPr>
          <p:cNvSpPr>
            <a:spLocks noGrp="1"/>
          </p:cNvSpPr>
          <p:nvPr>
            <p:ph sz="quarter" idx="4"/>
          </p:nvPr>
        </p:nvSpPr>
        <p:spPr>
          <a:xfrm>
            <a:off x="9258300" y="3757613"/>
            <a:ext cx="7774782" cy="55268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E8EFBA0-CF33-2428-576E-F41ABA232AEE}"/>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8" name="Espace réservé du pied de page 7">
            <a:extLst>
              <a:ext uri="{FF2B5EF4-FFF2-40B4-BE49-F238E27FC236}">
                <a16:creationId xmlns:a16="http://schemas.microsoft.com/office/drawing/2014/main" id="{AF11EF71-C86B-7EE5-64E7-24DD245E50F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58913E6-8B0D-22A5-AD0D-C9E87DB87C9C}"/>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358621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EF69F9-39D1-F17B-6C61-0979110DF6E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D4D4C84-DC46-9A1E-8258-620ED625BBCE}"/>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4" name="Espace réservé du pied de page 3">
            <a:extLst>
              <a:ext uri="{FF2B5EF4-FFF2-40B4-BE49-F238E27FC236}">
                <a16:creationId xmlns:a16="http://schemas.microsoft.com/office/drawing/2014/main" id="{691D2544-5659-A032-6186-19FE2F9A860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D8EE418-E001-569D-8B30-7B3D7DA6143D}"/>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4143023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5EF3F7C-7C53-6E9E-0B65-534492E9A8A4}"/>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3" name="Espace réservé du pied de page 2">
            <a:extLst>
              <a:ext uri="{FF2B5EF4-FFF2-40B4-BE49-F238E27FC236}">
                <a16:creationId xmlns:a16="http://schemas.microsoft.com/office/drawing/2014/main" id="{A6E6B980-4619-FB9E-7902-2E67DA019CE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DC9EF91-17C0-ECB7-54AD-C9DD1A68C52E}"/>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330630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E30D83-D10C-CB51-693A-96C9418085BE}"/>
              </a:ext>
            </a:extLst>
          </p:cNvPr>
          <p:cNvSpPr>
            <a:spLocks noGrp="1"/>
          </p:cNvSpPr>
          <p:nvPr>
            <p:ph type="title"/>
          </p:nvPr>
        </p:nvSpPr>
        <p:spPr>
          <a:xfrm>
            <a:off x="1259683" y="685800"/>
            <a:ext cx="5898356" cy="2400300"/>
          </a:xfrm>
        </p:spPr>
        <p:txBody>
          <a:bodyPr anchor="b"/>
          <a:lstStyle>
            <a:lvl1pPr>
              <a:defRPr sz="4800"/>
            </a:lvl1pPr>
          </a:lstStyle>
          <a:p>
            <a:r>
              <a:rPr lang="fr-FR"/>
              <a:t>Modifiez le style du titre</a:t>
            </a:r>
          </a:p>
        </p:txBody>
      </p:sp>
      <p:sp>
        <p:nvSpPr>
          <p:cNvPr id="3" name="Espace réservé du contenu 2">
            <a:extLst>
              <a:ext uri="{FF2B5EF4-FFF2-40B4-BE49-F238E27FC236}">
                <a16:creationId xmlns:a16="http://schemas.microsoft.com/office/drawing/2014/main" id="{2F27D190-5E1B-507C-ABA3-EF2265A95BA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4CA50AF-B606-77FE-1BEB-CC9F0DB4142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E8B2EB1-19B7-4A06-AE37-0A03D284758C}"/>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6" name="Espace réservé du pied de page 5">
            <a:extLst>
              <a:ext uri="{FF2B5EF4-FFF2-40B4-BE49-F238E27FC236}">
                <a16:creationId xmlns:a16="http://schemas.microsoft.com/office/drawing/2014/main" id="{57026CEF-84E1-DFBC-5B91-DD25ECB7923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2947813-763F-A0CA-CE4D-5F0327B0164F}"/>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2734487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98EA40-5E9F-3BE0-0317-2178E21B9815}"/>
              </a:ext>
            </a:extLst>
          </p:cNvPr>
          <p:cNvSpPr>
            <a:spLocks noGrp="1"/>
          </p:cNvSpPr>
          <p:nvPr>
            <p:ph type="title"/>
          </p:nvPr>
        </p:nvSpPr>
        <p:spPr>
          <a:xfrm>
            <a:off x="1259683" y="685800"/>
            <a:ext cx="5898356" cy="2400300"/>
          </a:xfrm>
        </p:spPr>
        <p:txBody>
          <a:bodyPr anchor="b"/>
          <a:lstStyle>
            <a:lvl1pPr>
              <a:defRPr sz="4800"/>
            </a:lvl1pPr>
          </a:lstStyle>
          <a:p>
            <a:r>
              <a:rPr lang="fr-FR"/>
              <a:t>Modifiez le style du titre</a:t>
            </a:r>
          </a:p>
        </p:txBody>
      </p:sp>
      <p:sp>
        <p:nvSpPr>
          <p:cNvPr id="3" name="Espace réservé pour une image  2">
            <a:extLst>
              <a:ext uri="{FF2B5EF4-FFF2-40B4-BE49-F238E27FC236}">
                <a16:creationId xmlns:a16="http://schemas.microsoft.com/office/drawing/2014/main" id="{5FFD2190-1DEB-051B-4F57-B5FBE50666B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fr-FR"/>
          </a:p>
        </p:txBody>
      </p:sp>
      <p:sp>
        <p:nvSpPr>
          <p:cNvPr id="4" name="Espace réservé du texte 3">
            <a:extLst>
              <a:ext uri="{FF2B5EF4-FFF2-40B4-BE49-F238E27FC236}">
                <a16:creationId xmlns:a16="http://schemas.microsoft.com/office/drawing/2014/main" id="{64F66C8E-2328-1EFE-AA50-EA28F9FEA9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61F598E-E1E9-5D19-991B-1AB23F765EC4}"/>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6" name="Espace réservé du pied de page 5">
            <a:extLst>
              <a:ext uri="{FF2B5EF4-FFF2-40B4-BE49-F238E27FC236}">
                <a16:creationId xmlns:a16="http://schemas.microsoft.com/office/drawing/2014/main" id="{78C627A6-8A80-3F76-0AED-0A2D7CC7DD6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8D718B4-F303-C27E-B9A0-E7AFD3DD1747}"/>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674240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F91A41-7EE0-6A2F-EC48-8C6E0787BEC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5DE556B-1437-1542-ECF4-1BE1FAA9415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225C61-4BA5-4ED6-DF4E-0F28DA704159}"/>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4572F75D-B75D-637C-74C7-40AD655AB6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3424DCE-50BA-1E55-1F2B-2EC392793A68}"/>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1103115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7D0727D-855F-AA53-A7CE-542718E15294}"/>
              </a:ext>
            </a:extLst>
          </p:cNvPr>
          <p:cNvSpPr>
            <a:spLocks noGrp="1"/>
          </p:cNvSpPr>
          <p:nvPr>
            <p:ph type="title" orient="vert"/>
          </p:nvPr>
        </p:nvSpPr>
        <p:spPr>
          <a:xfrm>
            <a:off x="13087350" y="547688"/>
            <a:ext cx="3943350" cy="8717757"/>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DE20A99-4772-9225-67D4-5655A4EDF3BD}"/>
              </a:ext>
            </a:extLst>
          </p:cNvPr>
          <p:cNvSpPr>
            <a:spLocks noGrp="1"/>
          </p:cNvSpPr>
          <p:nvPr>
            <p:ph type="body" orient="vert" idx="1"/>
          </p:nvPr>
        </p:nvSpPr>
        <p:spPr>
          <a:xfrm>
            <a:off x="1257300" y="547688"/>
            <a:ext cx="11601450" cy="871775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BAEC2B7-5655-E70D-C1F9-647D3E509B15}"/>
              </a:ext>
            </a:extLst>
          </p:cNvPr>
          <p:cNvSpPr>
            <a:spLocks noGrp="1"/>
          </p:cNvSpPr>
          <p:nvPr>
            <p:ph type="dt" sz="half" idx="10"/>
          </p:nvPr>
        </p:nvSpPr>
        <p:spPr/>
        <p:txBody>
          <a:bodyPr/>
          <a:lstStyle/>
          <a:p>
            <a:fld id="{65D37E7E-1B2D-4830-98EE-40276DF481BD}"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BA848287-F078-AC01-200B-B361C8E115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497825-2405-538B-8EAE-2B43D265CC34}"/>
              </a:ext>
            </a:extLst>
          </p:cNvPr>
          <p:cNvSpPr>
            <a:spLocks noGrp="1"/>
          </p:cNvSpPr>
          <p:nvPr>
            <p:ph type="sldNum" sz="quarter" idx="12"/>
          </p:nvPr>
        </p:nvSpPr>
        <p:spPr/>
        <p:txBody>
          <a:bodyPr/>
          <a:lstStyle/>
          <a:p>
            <a:fld id="{15C66386-E715-4146-BD53-E2A138D934CF}" type="slidenum">
              <a:rPr lang="fr-FR" smtClean="0"/>
              <a:t>‹N°›</a:t>
            </a:fld>
            <a:endParaRPr lang="fr-FR"/>
          </a:p>
        </p:txBody>
      </p:sp>
    </p:spTree>
    <p:extLst>
      <p:ext uri="{BB962C8B-B14F-4D97-AF65-F5344CB8AC3E}">
        <p14:creationId xmlns:p14="http://schemas.microsoft.com/office/powerpoint/2010/main" val="1103289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F54E2D2-65C0-6F7D-E1AA-3FB38F9CBD6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85E977E-FDD4-0B3C-5861-28E3E4A7642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AC8F95C-C04C-4F4E-1B50-4BDAE227039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65D37E7E-1B2D-4830-98EE-40276DF481BD}" type="datetimeFigureOut">
              <a:rPr lang="fr-FR" smtClean="0"/>
              <a:t>30/06/2025</a:t>
            </a:fld>
            <a:endParaRPr lang="fr-FR"/>
          </a:p>
        </p:txBody>
      </p:sp>
      <p:sp>
        <p:nvSpPr>
          <p:cNvPr id="5" name="Espace réservé du pied de page 4">
            <a:extLst>
              <a:ext uri="{FF2B5EF4-FFF2-40B4-BE49-F238E27FC236}">
                <a16:creationId xmlns:a16="http://schemas.microsoft.com/office/drawing/2014/main" id="{3B7B3489-13FC-40CA-4F89-0A2A0B838A9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64C35F9-9891-F84A-9E4D-A51565472A3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15C66386-E715-4146-BD53-E2A138D934CF}" type="slidenum">
              <a:rPr lang="fr-FR" smtClean="0"/>
              <a:t>‹N°›</a:t>
            </a:fld>
            <a:endParaRPr lang="fr-FR"/>
          </a:p>
        </p:txBody>
      </p:sp>
    </p:spTree>
    <p:extLst>
      <p:ext uri="{BB962C8B-B14F-4D97-AF65-F5344CB8AC3E}">
        <p14:creationId xmlns:p14="http://schemas.microsoft.com/office/powerpoint/2010/main" val="366873517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pn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1.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4.png"/><Relationship Id="rId7" Type="http://schemas.openxmlformats.org/officeDocument/2006/relationships/diagramColors" Target="../diagrams/colors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customXml" Target="../ink/ink1.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svg"/><Relationship Id="rId9" Type="http://schemas.openxmlformats.org/officeDocument/2006/relationships/image" Target="../media/image490.png"/></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3.jpeg"/><Relationship Id="rId7" Type="http://schemas.openxmlformats.org/officeDocument/2006/relationships/diagramColors" Target="../diagrams/colors4.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57.sv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customXml" Target="../ink/ink6.xml"/><Relationship Id="rId18" Type="http://schemas.openxmlformats.org/officeDocument/2006/relationships/image" Target="../media/image570.png"/><Relationship Id="rId26" Type="http://schemas.openxmlformats.org/officeDocument/2006/relationships/image" Target="../media/image61.png"/><Relationship Id="rId3" Type="http://schemas.openxmlformats.org/officeDocument/2006/relationships/image" Target="../media/image3.png"/><Relationship Id="rId21" Type="http://schemas.openxmlformats.org/officeDocument/2006/relationships/customXml" Target="../ink/ink11.xml"/><Relationship Id="rId7" Type="http://schemas.openxmlformats.org/officeDocument/2006/relationships/customXml" Target="../ink/ink3.xml"/><Relationship Id="rId12" Type="http://schemas.openxmlformats.org/officeDocument/2006/relationships/image" Target="../media/image550.png"/><Relationship Id="rId17" Type="http://schemas.openxmlformats.org/officeDocument/2006/relationships/customXml" Target="../ink/ink9.xml"/><Relationship Id="rId25" Type="http://schemas.openxmlformats.org/officeDocument/2006/relationships/customXml" Target="../ink/ink12.xml"/><Relationship Id="rId2" Type="http://schemas.openxmlformats.org/officeDocument/2006/relationships/image" Target="../media/image59.png"/><Relationship Id="rId16" Type="http://schemas.openxmlformats.org/officeDocument/2006/relationships/customXml" Target="../ink/ink8.xml"/><Relationship Id="rId20" Type="http://schemas.openxmlformats.org/officeDocument/2006/relationships/image" Target="../media/image580.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customXml" Target="../ink/ink5.xml"/><Relationship Id="rId24" Type="http://schemas.openxmlformats.org/officeDocument/2006/relationships/image" Target="../media/image34.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image" Target="../media/image60.png"/><Relationship Id="rId10" Type="http://schemas.openxmlformats.org/officeDocument/2006/relationships/image" Target="../media/image54.png"/><Relationship Id="rId19" Type="http://schemas.openxmlformats.org/officeDocument/2006/relationships/customXml" Target="../ink/ink10.xml"/><Relationship Id="rId4" Type="http://schemas.openxmlformats.org/officeDocument/2006/relationships/image" Target="../media/image4.svg"/><Relationship Id="rId9" Type="http://schemas.openxmlformats.org/officeDocument/2006/relationships/customXml" Target="../ink/ink4.xml"/><Relationship Id="rId14" Type="http://schemas.openxmlformats.org/officeDocument/2006/relationships/image" Target="../media/image560.png"/><Relationship Id="rId22" Type="http://schemas.openxmlformats.org/officeDocument/2006/relationships/image" Target="../media/image590.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gif"/></Relationships>
</file>

<file path=ppt/slides/_rels/slide33.xml.rels><?xml version="1.0" encoding="UTF-8" standalone="yes"?>
<Relationships xmlns="http://schemas.openxmlformats.org/package/2006/relationships"><Relationship Id="rId3" Type="http://schemas.openxmlformats.org/officeDocument/2006/relationships/hyperlink" Target="https://centre-alain-savary.ens-lyon.fr/CAS/education-prioritaire/ressources/cebe-picard-comprendre-gfen.doc/at_download/file"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2.png"/><Relationship Id="rId7"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3.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4.png"/><Relationship Id="rId7"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jpeg"/><Relationship Id="rId5" Type="http://schemas.openxmlformats.org/officeDocument/2006/relationships/image" Target="../media/image88.emf"/><Relationship Id="rId10" Type="http://schemas.openxmlformats.org/officeDocument/2006/relationships/image" Target="../media/image93.png"/><Relationship Id="rId4" Type="http://schemas.openxmlformats.org/officeDocument/2006/relationships/image" Target="../media/image85.png"/><Relationship Id="rId9"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18/10/relationships/comments" Target="../comments/modernComment_147_D4833EB3.xml"/><Relationship Id="rId7"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560.png"/><Relationship Id="rId4" Type="http://schemas.openxmlformats.org/officeDocument/2006/relationships/image" Target="../media/image96.png"/><Relationship Id="rId9" Type="http://schemas.openxmlformats.org/officeDocument/2006/relationships/customXml" Target="../ink/ink13.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02.pn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62.png"/><Relationship Id="rId7"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000.png"/><Relationship Id="rId5" Type="http://schemas.openxmlformats.org/officeDocument/2006/relationships/customXml" Target="../ink/ink14.xml"/><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2.jpe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43.jpeg"/><Relationship Id="rId4" Type="http://schemas.openxmlformats.org/officeDocument/2006/relationships/image" Target="../media/image117.jpe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63.gif"/></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4.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4.png"/></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2.xml.rels><?xml version="1.0" encoding="UTF-8" standalone="yes"?>
<Relationships xmlns="http://schemas.openxmlformats.org/package/2006/relationships"><Relationship Id="rId8" Type="http://schemas.openxmlformats.org/officeDocument/2006/relationships/customXml" Target="../ink/ink17.xml"/><Relationship Id="rId3" Type="http://schemas.openxmlformats.org/officeDocument/2006/relationships/image" Target="../media/image132.png"/><Relationship Id="rId7" Type="http://schemas.openxmlformats.org/officeDocument/2006/relationships/customXml" Target="../ink/ink16.xm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560.png"/><Relationship Id="rId5" Type="http://schemas.openxmlformats.org/officeDocument/2006/relationships/customXml" Target="../ink/ink15.xml"/><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0.png"/></Relationships>
</file>

<file path=ppt/slides/_rels/slide6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27.png"/><Relationship Id="rId4" Type="http://schemas.openxmlformats.org/officeDocument/2006/relationships/image" Target="../media/image135.png"/></Relationships>
</file>

<file path=ppt/slides/_rels/slide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6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68.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48.png"/><Relationship Id="rId4" Type="http://schemas.openxmlformats.org/officeDocument/2006/relationships/image" Target="../media/image147.png"/></Relationships>
</file>

<file path=ppt/slides/_rels/slide69.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5.png"/><Relationship Id="rId18" Type="http://schemas.openxmlformats.org/officeDocument/2006/relationships/image" Target="../media/image160.png"/><Relationship Id="rId3" Type="http://schemas.microsoft.com/office/2018/10/relationships/comments" Target="../comments/modernComment_169_5663F01E.xml"/><Relationship Id="rId21" Type="http://schemas.openxmlformats.org/officeDocument/2006/relationships/image" Target="../media/image163.png"/><Relationship Id="rId7" Type="http://schemas.openxmlformats.org/officeDocument/2006/relationships/image" Target="../media/image151.png"/><Relationship Id="rId12" Type="http://schemas.openxmlformats.org/officeDocument/2006/relationships/image" Target="../media/image154.png"/><Relationship Id="rId17" Type="http://schemas.openxmlformats.org/officeDocument/2006/relationships/image" Target="../media/image159.png"/><Relationship Id="rId2" Type="http://schemas.openxmlformats.org/officeDocument/2006/relationships/notesSlide" Target="../notesSlides/notesSlide67.xml"/><Relationship Id="rId16" Type="http://schemas.openxmlformats.org/officeDocument/2006/relationships/image" Target="../media/image158.png"/><Relationship Id="rId20" Type="http://schemas.openxmlformats.org/officeDocument/2006/relationships/image" Target="../media/image162.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000.png"/><Relationship Id="rId5" Type="http://schemas.openxmlformats.org/officeDocument/2006/relationships/image" Target="../media/image150.png"/><Relationship Id="rId15" Type="http://schemas.openxmlformats.org/officeDocument/2006/relationships/image" Target="../media/image157.jpeg"/><Relationship Id="rId10" Type="http://schemas.openxmlformats.org/officeDocument/2006/relationships/customXml" Target="../ink/ink18.xml"/><Relationship Id="rId19" Type="http://schemas.openxmlformats.org/officeDocument/2006/relationships/image" Target="../media/image161.png"/><Relationship Id="rId4" Type="http://schemas.openxmlformats.org/officeDocument/2006/relationships/image" Target="../media/image149.png"/><Relationship Id="rId9" Type="http://schemas.openxmlformats.org/officeDocument/2006/relationships/image" Target="../media/image153.png"/><Relationship Id="rId14" Type="http://schemas.openxmlformats.org/officeDocument/2006/relationships/image" Target="../media/image15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48.png"/><Relationship Id="rId3" Type="http://schemas.microsoft.com/office/2018/10/relationships/comments" Target="../comments/modernComment_172_29C8088C.xml"/><Relationship Id="rId7" Type="http://schemas.openxmlformats.org/officeDocument/2006/relationships/image" Target="../media/image151.png"/><Relationship Id="rId12" Type="http://schemas.openxmlformats.org/officeDocument/2006/relationships/image" Target="../media/image163.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55.png"/><Relationship Id="rId5" Type="http://schemas.openxmlformats.org/officeDocument/2006/relationships/image" Target="../media/image150.png"/><Relationship Id="rId10" Type="http://schemas.openxmlformats.org/officeDocument/2006/relationships/image" Target="../media/image154.png"/><Relationship Id="rId4" Type="http://schemas.openxmlformats.org/officeDocument/2006/relationships/image" Target="../media/image149.png"/><Relationship Id="rId9" Type="http://schemas.openxmlformats.org/officeDocument/2006/relationships/image" Target="../media/image153.png"/></Relationships>
</file>

<file path=ppt/slides/_rels/slide7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1.png"/><Relationship Id="rId3" Type="http://schemas.openxmlformats.org/officeDocument/2006/relationships/image" Target="../media/image149.png"/><Relationship Id="rId7" Type="http://schemas.openxmlformats.org/officeDocument/2006/relationships/image" Target="../media/image156.png"/><Relationship Id="rId12" Type="http://schemas.openxmlformats.org/officeDocument/2006/relationships/image" Target="../media/image160.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000.png"/><Relationship Id="rId11" Type="http://schemas.openxmlformats.org/officeDocument/2006/relationships/image" Target="../media/image159.png"/><Relationship Id="rId5" Type="http://schemas.openxmlformats.org/officeDocument/2006/relationships/customXml" Target="../ink/ink19.xml"/><Relationship Id="rId15" Type="http://schemas.openxmlformats.org/officeDocument/2006/relationships/image" Target="../media/image148.png"/><Relationship Id="rId10" Type="http://schemas.openxmlformats.org/officeDocument/2006/relationships/image" Target="../media/image158.png"/><Relationship Id="rId4" Type="http://schemas.openxmlformats.org/officeDocument/2006/relationships/image" Target="../media/image151.png"/><Relationship Id="rId9" Type="http://schemas.openxmlformats.org/officeDocument/2006/relationships/image" Target="../media/image157.jpeg"/><Relationship Id="rId14" Type="http://schemas.openxmlformats.org/officeDocument/2006/relationships/image" Target="../media/image162.png"/></Relationships>
</file>

<file path=ppt/slides/_rels/slide7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65.png"/><Relationship Id="rId4" Type="http://schemas.microsoft.com/office/2007/relationships/hdphoto" Target="../media/hdphoto3.wdp"/></Relationships>
</file>

<file path=ppt/slides/_rels/slide7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167.png"/></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67.svg"/></Relationships>
</file>

<file path=ppt/slides/_rels/slide7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72.svg"/></Relationships>
</file>

<file path=ppt/slides/_rels/slide7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7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9357" y="-316595"/>
            <a:ext cx="18966714" cy="10920189"/>
            <a:chOff x="0" y="0"/>
            <a:chExt cx="4995349" cy="2876099"/>
          </a:xfrm>
        </p:grpSpPr>
        <p:sp>
          <p:nvSpPr>
            <p:cNvPr id="3" name="Freeform 3"/>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82863">
            <a:off x="9433337" y="2214631"/>
            <a:ext cx="7742573" cy="6319909"/>
          </a:xfrm>
          <a:custGeom>
            <a:avLst/>
            <a:gdLst/>
            <a:ahLst/>
            <a:cxnLst/>
            <a:rect l="l" t="t" r="r" b="b"/>
            <a:pathLst>
              <a:path w="7742573" h="6319909">
                <a:moveTo>
                  <a:pt x="0" y="0"/>
                </a:moveTo>
                <a:lnTo>
                  <a:pt x="7742573" y="0"/>
                </a:lnTo>
                <a:lnTo>
                  <a:pt x="7742573" y="6319909"/>
                </a:lnTo>
                <a:lnTo>
                  <a:pt x="0" y="63199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grpSp>
        <p:nvGrpSpPr>
          <p:cNvPr id="6" name="Group 6"/>
          <p:cNvGrpSpPr/>
          <p:nvPr/>
        </p:nvGrpSpPr>
        <p:grpSpPr>
          <a:xfrm>
            <a:off x="1293098" y="6996460"/>
            <a:ext cx="4261005" cy="921448"/>
            <a:chOff x="0" y="0"/>
            <a:chExt cx="1122240" cy="242686"/>
          </a:xfrm>
        </p:grpSpPr>
        <p:sp>
          <p:nvSpPr>
            <p:cNvPr id="7" name="Freeform 7"/>
            <p:cNvSpPr/>
            <p:nvPr/>
          </p:nvSpPr>
          <p:spPr>
            <a:xfrm>
              <a:off x="0" y="0"/>
              <a:ext cx="1122240" cy="242686"/>
            </a:xfrm>
            <a:custGeom>
              <a:avLst/>
              <a:gdLst/>
              <a:ahLst/>
              <a:cxnLst/>
              <a:rect l="l" t="t" r="r" b="b"/>
              <a:pathLst>
                <a:path w="1122240" h="242686">
                  <a:moveTo>
                    <a:pt x="27254" y="0"/>
                  </a:moveTo>
                  <a:lnTo>
                    <a:pt x="1094986" y="0"/>
                  </a:lnTo>
                  <a:cubicBezTo>
                    <a:pt x="1102214" y="0"/>
                    <a:pt x="1109146" y="2871"/>
                    <a:pt x="1114257" y="7982"/>
                  </a:cubicBezTo>
                  <a:cubicBezTo>
                    <a:pt x="1119368" y="13094"/>
                    <a:pt x="1122240" y="20026"/>
                    <a:pt x="1122240" y="27254"/>
                  </a:cubicBezTo>
                  <a:lnTo>
                    <a:pt x="1122240" y="215432"/>
                  </a:lnTo>
                  <a:cubicBezTo>
                    <a:pt x="1122240" y="230484"/>
                    <a:pt x="1110038" y="242686"/>
                    <a:pt x="1094986" y="242686"/>
                  </a:cubicBezTo>
                  <a:lnTo>
                    <a:pt x="27254" y="242686"/>
                  </a:lnTo>
                  <a:cubicBezTo>
                    <a:pt x="12202" y="242686"/>
                    <a:pt x="0" y="230484"/>
                    <a:pt x="0" y="215432"/>
                  </a:cubicBezTo>
                  <a:lnTo>
                    <a:pt x="0" y="27254"/>
                  </a:lnTo>
                  <a:cubicBezTo>
                    <a:pt x="0" y="12202"/>
                    <a:pt x="12202" y="0"/>
                    <a:pt x="27254" y="0"/>
                  </a:cubicBezTo>
                  <a:close/>
                </a:path>
              </a:pathLst>
            </a:custGeom>
            <a:solidFill>
              <a:srgbClr val="000000">
                <a:alpha val="0"/>
              </a:srgbClr>
            </a:solidFill>
            <a:ln w="38100" cap="sq">
              <a:solidFill>
                <a:srgbClr val="7969C4"/>
              </a:solidFill>
              <a:prstDash val="solid"/>
              <a:miter/>
            </a:ln>
          </p:spPr>
          <p:txBody>
            <a:bodyPr/>
            <a:lstStyle/>
            <a:p>
              <a:endParaRPr lang="fr-FR"/>
            </a:p>
          </p:txBody>
        </p:sp>
        <p:sp>
          <p:nvSpPr>
            <p:cNvPr id="8" name="TextBox 8"/>
            <p:cNvSpPr txBox="1"/>
            <p:nvPr/>
          </p:nvSpPr>
          <p:spPr>
            <a:xfrm>
              <a:off x="0" y="-38100"/>
              <a:ext cx="1122240" cy="280786"/>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674386" y="2772171"/>
            <a:ext cx="8642257" cy="3669538"/>
          </a:xfrm>
          <a:prstGeom prst="rect">
            <a:avLst/>
          </a:prstGeom>
        </p:spPr>
        <p:txBody>
          <a:bodyPr lIns="0" tIns="0" rIns="0" bIns="0" rtlCol="0" anchor="t">
            <a:spAutoFit/>
          </a:bodyPr>
          <a:lstStyle/>
          <a:p>
            <a:pPr algn="l">
              <a:lnSpc>
                <a:spcPts val="9476"/>
              </a:lnSpc>
            </a:pPr>
            <a:r>
              <a:rPr lang="en-US" sz="9200" b="1">
                <a:solidFill>
                  <a:srgbClr val="004AAD"/>
                </a:solidFill>
                <a:latin typeface="Cocomat Pro Bold"/>
                <a:ea typeface="Cocomat Pro Bold"/>
                <a:cs typeface="Cocomat Pro Bold"/>
                <a:sym typeface="Cocomat Pro Bold"/>
              </a:rPr>
              <a:t>PROGRAMME 2025</a:t>
            </a:r>
          </a:p>
          <a:p>
            <a:pPr algn="l">
              <a:lnSpc>
                <a:spcPts val="9476"/>
              </a:lnSpc>
            </a:pPr>
            <a:r>
              <a:rPr lang="en-US" sz="9200" b="1">
                <a:solidFill>
                  <a:srgbClr val="004AAD"/>
                </a:solidFill>
                <a:latin typeface="Cocomat Pro Bold"/>
                <a:ea typeface="Cocomat Pro Bold"/>
                <a:cs typeface="Cocomat Pro Bold"/>
                <a:sym typeface="Cocomat Pro Bold"/>
              </a:rPr>
              <a:t>CYCLE 1</a:t>
            </a:r>
          </a:p>
        </p:txBody>
      </p:sp>
      <p:sp>
        <p:nvSpPr>
          <p:cNvPr id="10" name="TextBox 10"/>
          <p:cNvSpPr txBox="1"/>
          <p:nvPr/>
        </p:nvSpPr>
        <p:spPr>
          <a:xfrm>
            <a:off x="796557" y="962707"/>
            <a:ext cx="3196212" cy="474489"/>
          </a:xfrm>
          <a:prstGeom prst="rect">
            <a:avLst/>
          </a:prstGeom>
        </p:spPr>
        <p:txBody>
          <a:bodyPr lIns="0" tIns="0" rIns="0" bIns="0" rtlCol="0" anchor="t">
            <a:spAutoFit/>
          </a:bodyPr>
          <a:lstStyle/>
          <a:p>
            <a:pPr algn="l">
              <a:lnSpc>
                <a:spcPts val="3707"/>
              </a:lnSpc>
            </a:pPr>
            <a:r>
              <a:rPr lang="en-US" sz="3550" b="1">
                <a:solidFill>
                  <a:srgbClr val="7969C4"/>
                </a:solidFill>
                <a:latin typeface="Cocomat Pro Bold"/>
                <a:ea typeface="Cocomat Pro Bold"/>
                <a:cs typeface="Cocomat Pro Bold"/>
                <a:sym typeface="Cocomat Pro Bold"/>
              </a:rPr>
              <a:t>JUIN 2025</a:t>
            </a:r>
          </a:p>
        </p:txBody>
      </p:sp>
      <p:sp>
        <p:nvSpPr>
          <p:cNvPr id="11" name="TextBox 11"/>
          <p:cNvSpPr txBox="1"/>
          <p:nvPr/>
        </p:nvSpPr>
        <p:spPr>
          <a:xfrm>
            <a:off x="1752600" y="7142378"/>
            <a:ext cx="3839603" cy="684784"/>
          </a:xfrm>
          <a:prstGeom prst="rect">
            <a:avLst/>
          </a:prstGeom>
        </p:spPr>
        <p:txBody>
          <a:bodyPr lIns="0" tIns="0" rIns="0" bIns="0" rtlCol="0" anchor="t">
            <a:spAutoFit/>
          </a:bodyPr>
          <a:lstStyle/>
          <a:p>
            <a:pPr algn="l">
              <a:lnSpc>
                <a:spcPts val="2678"/>
              </a:lnSpc>
            </a:pPr>
            <a:r>
              <a:rPr lang="en-US" sz="2600">
                <a:solidFill>
                  <a:srgbClr val="7969C4"/>
                </a:solidFill>
                <a:latin typeface="Cocomat Pro"/>
                <a:ea typeface="Cocomat Pro"/>
                <a:cs typeface="Cocomat Pro"/>
                <a:sym typeface="Cocomat Pro"/>
              </a:rPr>
              <a:t>Cathy NAJM</a:t>
            </a:r>
          </a:p>
          <a:p>
            <a:pPr algn="l">
              <a:lnSpc>
                <a:spcPts val="2678"/>
              </a:lnSpc>
            </a:pPr>
            <a:r>
              <a:rPr lang="en-US" sz="2600">
                <a:solidFill>
                  <a:srgbClr val="7969C4"/>
                </a:solidFill>
                <a:latin typeface="Cocomat Pro"/>
                <a:ea typeface="Cocomat Pro"/>
                <a:cs typeface="Cocomat Pro"/>
                <a:sym typeface="Cocomat Pro"/>
              </a:rPr>
              <a:t>Mauricette BODIN</a:t>
            </a:r>
          </a:p>
        </p:txBody>
      </p:sp>
      <p:sp>
        <p:nvSpPr>
          <p:cNvPr id="12" name="TextBox 12"/>
          <p:cNvSpPr txBox="1"/>
          <p:nvPr/>
        </p:nvSpPr>
        <p:spPr>
          <a:xfrm>
            <a:off x="8814530" y="863185"/>
            <a:ext cx="8980186" cy="508293"/>
          </a:xfrm>
          <a:prstGeom prst="rect">
            <a:avLst/>
          </a:prstGeom>
        </p:spPr>
        <p:txBody>
          <a:bodyPr lIns="0" tIns="0" rIns="0" bIns="0" rtlCol="0" anchor="t">
            <a:spAutoFit/>
          </a:bodyPr>
          <a:lstStyle/>
          <a:p>
            <a:pPr algn="r">
              <a:lnSpc>
                <a:spcPts val="3800"/>
              </a:lnSpc>
            </a:pPr>
            <a:r>
              <a:rPr lang="en-US" sz="3690">
                <a:solidFill>
                  <a:srgbClr val="7969C4"/>
                </a:solidFill>
                <a:latin typeface="Cocomat Pro"/>
                <a:ea typeface="Cocomat Pro"/>
                <a:cs typeface="Cocomat Pro"/>
                <a:sym typeface="Cocomat Pro"/>
              </a:rPr>
              <a:t>DDEC 44/ISFEC ATLANTIQUE</a:t>
            </a:r>
          </a:p>
        </p:txBody>
      </p:sp>
      <p:grpSp>
        <p:nvGrpSpPr>
          <p:cNvPr id="13" name="Group 2">
            <a:extLst>
              <a:ext uri="{FF2B5EF4-FFF2-40B4-BE49-F238E27FC236}">
                <a16:creationId xmlns:a16="http://schemas.microsoft.com/office/drawing/2014/main" id="{83CE0D18-E7CF-AEBB-15F2-980F1175B579}"/>
              </a:ext>
            </a:extLst>
          </p:cNvPr>
          <p:cNvGrpSpPr/>
          <p:nvPr/>
        </p:nvGrpSpPr>
        <p:grpSpPr>
          <a:xfrm>
            <a:off x="-10654690" y="-12272588"/>
            <a:ext cx="28942692" cy="22332078"/>
            <a:chOff x="0" y="-38100"/>
            <a:chExt cx="8108377" cy="6377154"/>
          </a:xfrm>
        </p:grpSpPr>
        <p:sp>
          <p:nvSpPr>
            <p:cNvPr id="14" name="Freeform 3">
              <a:extLst>
                <a:ext uri="{FF2B5EF4-FFF2-40B4-BE49-F238E27FC236}">
                  <a16:creationId xmlns:a16="http://schemas.microsoft.com/office/drawing/2014/main" id="{10230617-E238-DCDD-27D9-19731A5EBDA0}"/>
                </a:ext>
              </a:extLst>
            </p:cNvPr>
            <p:cNvSpPr/>
            <p:nvPr/>
          </p:nvSpPr>
          <p:spPr>
            <a:xfrm>
              <a:off x="3027637" y="3462955"/>
              <a:ext cx="5080740"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15" name="TextBox 4">
              <a:extLst>
                <a:ext uri="{FF2B5EF4-FFF2-40B4-BE49-F238E27FC236}">
                  <a16:creationId xmlns:a16="http://schemas.microsoft.com/office/drawing/2014/main" id="{25D5DF02-784A-6B9B-6F2A-628209DCB9E0}"/>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17" name="ZoneTexte 16">
            <a:extLst>
              <a:ext uri="{FF2B5EF4-FFF2-40B4-BE49-F238E27FC236}">
                <a16:creationId xmlns:a16="http://schemas.microsoft.com/office/drawing/2014/main" id="{7DCA794E-33B2-458A-068C-0F97BADCF89C}"/>
              </a:ext>
            </a:extLst>
          </p:cNvPr>
          <p:cNvSpPr txBox="1"/>
          <p:nvPr/>
        </p:nvSpPr>
        <p:spPr>
          <a:xfrm>
            <a:off x="457200" y="8915522"/>
            <a:ext cx="17571721" cy="769441"/>
          </a:xfrm>
          <a:prstGeom prst="rect">
            <a:avLst/>
          </a:prstGeom>
          <a:solidFill>
            <a:schemeClr val="accent5">
              <a:lumMod val="20000"/>
              <a:lumOff val="80000"/>
            </a:schemeClr>
          </a:solidFill>
        </p:spPr>
        <p:txBody>
          <a:bodyPr wrap="square">
            <a:spAutoFit/>
          </a:bodyPr>
          <a:lstStyle/>
          <a:p>
            <a:r>
              <a:rPr lang="fr-FR" sz="4400" b="1">
                <a:solidFill>
                  <a:schemeClr val="accent5"/>
                </a:solidFill>
                <a:latin typeface="Century Gothic" panose="020B0502020202020204" pitchFamily="34" charset="0"/>
              </a:rPr>
              <a:t>Le développement  et la structuration du langage oral et écrit</a:t>
            </a:r>
            <a:endParaRPr lang="fr-FR" sz="4400">
              <a:solidFill>
                <a:schemeClr val="accent5"/>
              </a:solidFill>
            </a:endParaRPr>
          </a:p>
        </p:txBody>
      </p:sp>
      <p:sp>
        <p:nvSpPr>
          <p:cNvPr id="18" name="Freeform 6">
            <a:extLst>
              <a:ext uri="{FF2B5EF4-FFF2-40B4-BE49-F238E27FC236}">
                <a16:creationId xmlns:a16="http://schemas.microsoft.com/office/drawing/2014/main" id="{16428487-1C6C-9736-2036-42C535F03301}"/>
              </a:ext>
            </a:extLst>
          </p:cNvPr>
          <p:cNvSpPr/>
          <p:nvPr/>
        </p:nvSpPr>
        <p:spPr>
          <a:xfrm rot="21403401">
            <a:off x="4708934" y="-307672"/>
            <a:ext cx="3364548" cy="3056062"/>
          </a:xfrm>
          <a:custGeom>
            <a:avLst/>
            <a:gdLst/>
            <a:ahLst/>
            <a:cxnLst/>
            <a:rect l="l" t="t" r="r" b="b"/>
            <a:pathLst>
              <a:path w="3364548" h="3056062">
                <a:moveTo>
                  <a:pt x="0" y="0"/>
                </a:moveTo>
                <a:lnTo>
                  <a:pt x="3364548" y="0"/>
                </a:lnTo>
                <a:lnTo>
                  <a:pt x="3364548" y="3056063"/>
                </a:lnTo>
                <a:lnTo>
                  <a:pt x="0" y="30560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A0AA8-8515-9C42-5EC7-CE47B676658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3BD1F2E-AEFC-C5A3-BC0B-1F4EB6FDD352}"/>
              </a:ext>
            </a:extLst>
          </p:cNvPr>
          <p:cNvGrpSpPr/>
          <p:nvPr/>
        </p:nvGrpSpPr>
        <p:grpSpPr>
          <a:xfrm>
            <a:off x="221156" y="-334413"/>
            <a:ext cx="20174988" cy="10464212"/>
            <a:chOff x="-656731" y="-38100"/>
            <a:chExt cx="5652080" cy="3007974"/>
          </a:xfrm>
        </p:grpSpPr>
        <p:sp>
          <p:nvSpPr>
            <p:cNvPr id="3" name="Freeform 3">
              <a:extLst>
                <a:ext uri="{FF2B5EF4-FFF2-40B4-BE49-F238E27FC236}">
                  <a16:creationId xmlns:a16="http://schemas.microsoft.com/office/drawing/2014/main" id="{09B6008B-A510-97CD-B10F-ECF1202F1020}"/>
                </a:ext>
              </a:extLst>
            </p:cNvPr>
            <p:cNvSpPr/>
            <p:nvPr/>
          </p:nvSpPr>
          <p:spPr>
            <a:xfrm>
              <a:off x="-656731" y="9377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3A88FEDA-C9A5-2446-6240-CD7E648BEBC1}"/>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8" name="ZoneTexte 7">
            <a:extLst>
              <a:ext uri="{FF2B5EF4-FFF2-40B4-BE49-F238E27FC236}">
                <a16:creationId xmlns:a16="http://schemas.microsoft.com/office/drawing/2014/main" id="{3FD572F1-DBE2-DACC-6A77-4DB27AC204F2}"/>
              </a:ext>
            </a:extLst>
          </p:cNvPr>
          <p:cNvSpPr txBox="1"/>
          <p:nvPr/>
        </p:nvSpPr>
        <p:spPr>
          <a:xfrm>
            <a:off x="644979" y="2342355"/>
            <a:ext cx="16991239" cy="7294305"/>
          </a:xfrm>
          <a:prstGeom prst="rect">
            <a:avLst/>
          </a:prstGeom>
          <a:noFill/>
        </p:spPr>
        <p:txBody>
          <a:bodyPr wrap="square" lIns="91440" tIns="45720" rIns="91440" bIns="45720" anchor="t">
            <a:spAutoFit/>
          </a:bodyPr>
          <a:lstStyle/>
          <a:p>
            <a:r>
              <a:rPr lang="fr-FR" sz="3600">
                <a:latin typeface="Century Gothic"/>
              </a:rPr>
              <a:t>Les programmes de 2021 perdurent pour les autres domaines d’apprentissage</a:t>
            </a:r>
            <a:r>
              <a:rPr lang="fr-FR" sz="3600">
                <a:effectLst/>
                <a:latin typeface="Century Gothic"/>
              </a:rPr>
              <a:t> :</a:t>
            </a:r>
            <a:endParaRPr lang="fr-FR" sz="3600">
              <a:latin typeface="Century Gothic"/>
            </a:endParaRPr>
          </a:p>
          <a:p>
            <a:endParaRPr lang="fr-FR"/>
          </a:p>
          <a:p>
            <a:pPr>
              <a:lnSpc>
                <a:spcPct val="200000"/>
              </a:lnSpc>
            </a:pPr>
            <a:r>
              <a:rPr lang="fr-FR" sz="3600">
                <a:latin typeface="Century Gothic"/>
              </a:rPr>
              <a:t>  </a:t>
            </a:r>
            <a:r>
              <a:rPr lang="fr-FR" sz="3600">
                <a:solidFill>
                  <a:srgbClr val="0070C0"/>
                </a:solidFill>
                <a:latin typeface="Century Gothic"/>
              </a:rPr>
              <a:t>-domaine 2</a:t>
            </a:r>
            <a:r>
              <a:rPr lang="fr-FR" sz="3600">
                <a:solidFill>
                  <a:srgbClr val="000000"/>
                </a:solidFill>
                <a:latin typeface="Century Gothic"/>
              </a:rPr>
              <a:t> : </a:t>
            </a:r>
            <a:r>
              <a:rPr lang="fr-FR" sz="3200" b="1">
                <a:solidFill>
                  <a:srgbClr val="0070C0"/>
                </a:solidFill>
                <a:latin typeface="Century Gothic"/>
              </a:rPr>
              <a:t>agir, s’exprimer, comprendre à travers l’activité physique,</a:t>
            </a:r>
            <a:endParaRPr lang="fr-FR"/>
          </a:p>
          <a:p>
            <a:pPr>
              <a:lnSpc>
                <a:spcPct val="200000"/>
              </a:lnSpc>
            </a:pPr>
            <a:r>
              <a:rPr lang="fr-FR" sz="3600" b="1">
                <a:solidFill>
                  <a:srgbClr val="0070C0"/>
                </a:solidFill>
                <a:latin typeface="Century Gothic"/>
              </a:rPr>
              <a:t>   </a:t>
            </a:r>
            <a:r>
              <a:rPr lang="fr-FR" sz="3600">
                <a:solidFill>
                  <a:srgbClr val="0070C0"/>
                </a:solidFill>
                <a:latin typeface="Century Gothic"/>
              </a:rPr>
              <a:t>-domaine 3</a:t>
            </a:r>
            <a:r>
              <a:rPr lang="fr-FR" sz="3600" b="1">
                <a:solidFill>
                  <a:srgbClr val="0070C0"/>
                </a:solidFill>
                <a:latin typeface="Century Gothic"/>
              </a:rPr>
              <a:t> : </a:t>
            </a:r>
            <a:r>
              <a:rPr lang="fr-FR" sz="3200" b="1">
                <a:solidFill>
                  <a:srgbClr val="0070C0"/>
                </a:solidFill>
                <a:latin typeface="Century Gothic"/>
              </a:rPr>
              <a:t>agir, s’exprimer, comprendre à travers les activités artistiques,</a:t>
            </a:r>
            <a:endParaRPr lang="fr-FR"/>
          </a:p>
          <a:p>
            <a:pPr>
              <a:lnSpc>
                <a:spcPct val="200000"/>
              </a:lnSpc>
            </a:pPr>
            <a:r>
              <a:rPr lang="fr-FR" sz="3600" b="1">
                <a:solidFill>
                  <a:srgbClr val="0070C0"/>
                </a:solidFill>
                <a:latin typeface="Century Gothic"/>
              </a:rPr>
              <a:t>   </a:t>
            </a:r>
            <a:r>
              <a:rPr lang="fr-FR" sz="3600">
                <a:solidFill>
                  <a:srgbClr val="0070C0"/>
                </a:solidFill>
                <a:latin typeface="Century Gothic"/>
              </a:rPr>
              <a:t>-domaine 5</a:t>
            </a:r>
            <a:r>
              <a:rPr lang="fr-FR" sz="3600" b="1">
                <a:solidFill>
                  <a:srgbClr val="0070C0"/>
                </a:solidFill>
                <a:latin typeface="Century Gothic"/>
              </a:rPr>
              <a:t> : </a:t>
            </a:r>
            <a:r>
              <a:rPr lang="fr-FR" sz="3200" b="1">
                <a:solidFill>
                  <a:srgbClr val="0070C0"/>
                </a:solidFill>
                <a:latin typeface="Century Gothic"/>
              </a:rPr>
              <a:t>explorer le monde</a:t>
            </a:r>
            <a:endParaRPr lang="fr-FR"/>
          </a:p>
          <a:p>
            <a:endParaRPr lang="fr-FR"/>
          </a:p>
          <a:p>
            <a:r>
              <a:rPr lang="fr-FR" sz="3600" b="1">
                <a:solidFill>
                  <a:schemeClr val="accent6"/>
                </a:solidFill>
                <a:effectLst/>
                <a:latin typeface="Century Gothic"/>
              </a:rPr>
              <a:t>Les objectifs visés, les éléments de progressivité</a:t>
            </a:r>
          </a:p>
          <a:p>
            <a:r>
              <a:rPr lang="fr-FR" sz="3600" b="1">
                <a:solidFill>
                  <a:schemeClr val="accent6"/>
                </a:solidFill>
                <a:effectLst/>
                <a:latin typeface="Century Gothic"/>
              </a:rPr>
              <a:t> </a:t>
            </a:r>
            <a:r>
              <a:rPr lang="fr-FR" sz="3600" b="1">
                <a:solidFill>
                  <a:schemeClr val="accent6"/>
                </a:solidFill>
                <a:latin typeface="Century Gothic"/>
              </a:rPr>
              <a:t>et les </a:t>
            </a:r>
            <a:r>
              <a:rPr lang="fr-FR" sz="3600" b="1">
                <a:solidFill>
                  <a:schemeClr val="accent6"/>
                </a:solidFill>
                <a:effectLst/>
                <a:latin typeface="Century Gothic"/>
              </a:rPr>
              <a:t>attendus demeurent pour ces 3 domaines.</a:t>
            </a:r>
          </a:p>
          <a:p>
            <a:endParaRPr lang="fr-FR" sz="3600" b="1">
              <a:solidFill>
                <a:schemeClr val="accent6"/>
              </a:solidFill>
              <a:latin typeface="Century Gothic" panose="020B0502020202020204" pitchFamily="34" charset="0"/>
            </a:endParaRPr>
          </a:p>
          <a:p>
            <a:endParaRPr lang="fr-FR" sz="3600">
              <a:solidFill>
                <a:schemeClr val="accent6"/>
              </a:solidFill>
              <a:latin typeface="Century Gothic" panose="020B0502020202020204" pitchFamily="34" charset="0"/>
            </a:endParaRPr>
          </a:p>
        </p:txBody>
      </p:sp>
      <p:pic>
        <p:nvPicPr>
          <p:cNvPr id="11" name="Image 10">
            <a:extLst>
              <a:ext uri="{FF2B5EF4-FFF2-40B4-BE49-F238E27FC236}">
                <a16:creationId xmlns:a16="http://schemas.microsoft.com/office/drawing/2014/main" id="{24A7570B-8DEB-44EA-3DBC-225C20CE9D35}"/>
              </a:ext>
            </a:extLst>
          </p:cNvPr>
          <p:cNvPicPr>
            <a:picLocks noChangeAspect="1"/>
          </p:cNvPicPr>
          <p:nvPr/>
        </p:nvPicPr>
        <p:blipFill>
          <a:blip r:embed="rId3"/>
          <a:stretch>
            <a:fillRect/>
          </a:stretch>
        </p:blipFill>
        <p:spPr>
          <a:xfrm rot="244135">
            <a:off x="12005740" y="6300452"/>
            <a:ext cx="4800600" cy="3146805"/>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3CFEF089-C7C9-FB10-4425-888DF01976F1}"/>
              </a:ext>
            </a:extLst>
          </p:cNvPr>
          <p:cNvSpPr txBox="1"/>
          <p:nvPr/>
        </p:nvSpPr>
        <p:spPr>
          <a:xfrm>
            <a:off x="629550" y="843110"/>
            <a:ext cx="17178766"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Continuité </a:t>
            </a:r>
            <a:endParaRPr lang="fr-FR" sz="6000">
              <a:solidFill>
                <a:schemeClr val="accent5"/>
              </a:solidFill>
              <a:latin typeface="Century Gothic"/>
            </a:endParaRPr>
          </a:p>
        </p:txBody>
      </p:sp>
      <p:pic>
        <p:nvPicPr>
          <p:cNvPr id="1027" name="Picture 3" descr="Images de Changement – Téléchargement gratuit sur Freepik">
            <a:extLst>
              <a:ext uri="{FF2B5EF4-FFF2-40B4-BE49-F238E27FC236}">
                <a16:creationId xmlns:a16="http://schemas.microsoft.com/office/drawing/2014/main" id="{58898E2A-AF63-3E95-63B9-8EA64CC505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81" t="16243" r="10000" b="12865"/>
          <a:stretch/>
        </p:blipFill>
        <p:spPr bwMode="auto">
          <a:xfrm>
            <a:off x="14407998" y="444632"/>
            <a:ext cx="3167288" cy="284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125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97BE6-249E-4CB6-9EC5-9E4A6AFA7DA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E0E6AAA-5A1D-57DC-3996-F3287D87D4BD}"/>
              </a:ext>
            </a:extLst>
          </p:cNvPr>
          <p:cNvGrpSpPr/>
          <p:nvPr/>
        </p:nvGrpSpPr>
        <p:grpSpPr>
          <a:xfrm>
            <a:off x="188658" y="-177212"/>
            <a:ext cx="20174988" cy="10464212"/>
            <a:chOff x="-656731" y="-38100"/>
            <a:chExt cx="5652080" cy="3007974"/>
          </a:xfrm>
        </p:grpSpPr>
        <p:sp>
          <p:nvSpPr>
            <p:cNvPr id="3" name="Freeform 3">
              <a:extLst>
                <a:ext uri="{FF2B5EF4-FFF2-40B4-BE49-F238E27FC236}">
                  <a16:creationId xmlns:a16="http://schemas.microsoft.com/office/drawing/2014/main" id="{08241A80-10F9-6FB4-DCD3-F01508787723}"/>
                </a:ext>
              </a:extLst>
            </p:cNvPr>
            <p:cNvSpPr/>
            <p:nvPr/>
          </p:nvSpPr>
          <p:spPr>
            <a:xfrm>
              <a:off x="-656731" y="9377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A3998FC7-9B8A-00B3-94DA-B96A855FF512}"/>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49F84FC7-25BD-475B-02D3-AFFDF65D44C3}"/>
              </a:ext>
            </a:extLst>
          </p:cNvPr>
          <p:cNvSpPr txBox="1"/>
          <p:nvPr/>
        </p:nvSpPr>
        <p:spPr>
          <a:xfrm>
            <a:off x="629549" y="843110"/>
            <a:ext cx="1713379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Continuité  </a:t>
            </a:r>
            <a:endParaRPr lang="fr-FR" sz="6000">
              <a:solidFill>
                <a:schemeClr val="accent5"/>
              </a:solidFill>
            </a:endParaRPr>
          </a:p>
        </p:txBody>
      </p:sp>
      <p:pic>
        <p:nvPicPr>
          <p:cNvPr id="5" name="Image 4" descr="Une image contenant texte, logo, Police, symbole&#10;&#10;Le contenu généré par l’IA peut être incorrect.">
            <a:extLst>
              <a:ext uri="{FF2B5EF4-FFF2-40B4-BE49-F238E27FC236}">
                <a16:creationId xmlns:a16="http://schemas.microsoft.com/office/drawing/2014/main" id="{ADB3CEF6-5C61-E907-955C-2F7A23BAE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451" y="193461"/>
            <a:ext cx="6811889" cy="4324069"/>
          </a:xfrm>
          <a:prstGeom prst="rect">
            <a:avLst/>
          </a:prstGeom>
        </p:spPr>
      </p:pic>
      <p:pic>
        <p:nvPicPr>
          <p:cNvPr id="11" name="Image 10">
            <a:extLst>
              <a:ext uri="{FF2B5EF4-FFF2-40B4-BE49-F238E27FC236}">
                <a16:creationId xmlns:a16="http://schemas.microsoft.com/office/drawing/2014/main" id="{D06BDE2A-7B71-54F1-EDCA-D0EC57251BFB}"/>
              </a:ext>
            </a:extLst>
          </p:cNvPr>
          <p:cNvPicPr>
            <a:picLocks noChangeAspect="1"/>
          </p:cNvPicPr>
          <p:nvPr/>
        </p:nvPicPr>
        <p:blipFill>
          <a:blip r:embed="rId4"/>
          <a:stretch>
            <a:fillRect/>
          </a:stretch>
        </p:blipFill>
        <p:spPr>
          <a:xfrm rot="554274">
            <a:off x="12803699" y="646482"/>
            <a:ext cx="4800600" cy="3146805"/>
          </a:xfrm>
          <a:prstGeom prst="rect">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536DDE7A-E457-64CD-AFF2-7F4653D033A1}"/>
              </a:ext>
            </a:extLst>
          </p:cNvPr>
          <p:cNvSpPr txBox="1"/>
          <p:nvPr/>
        </p:nvSpPr>
        <p:spPr>
          <a:xfrm rot="1027599">
            <a:off x="7166412" y="1239165"/>
            <a:ext cx="2249983" cy="461665"/>
          </a:xfrm>
          <a:prstGeom prst="rect">
            <a:avLst/>
          </a:prstGeom>
          <a:solidFill>
            <a:schemeClr val="bg1"/>
          </a:solidFill>
        </p:spPr>
        <p:txBody>
          <a:bodyPr wrap="square" rtlCol="0">
            <a:spAutoFit/>
          </a:bodyPr>
          <a:lstStyle/>
          <a:p>
            <a:r>
              <a:rPr lang="fr-FR" sz="2400" b="1">
                <a:solidFill>
                  <a:srgbClr val="0070C0"/>
                </a:solidFill>
                <a:latin typeface="Century Gothic" panose="020B0502020202020204" pitchFamily="34" charset="0"/>
              </a:rPr>
              <a:t>PHILOSOPHIE</a:t>
            </a:r>
          </a:p>
        </p:txBody>
      </p:sp>
      <p:sp>
        <p:nvSpPr>
          <p:cNvPr id="20" name="ZoneTexte 19">
            <a:extLst>
              <a:ext uri="{FF2B5EF4-FFF2-40B4-BE49-F238E27FC236}">
                <a16:creationId xmlns:a16="http://schemas.microsoft.com/office/drawing/2014/main" id="{E80A3549-2725-4CD5-AC37-823BE9B182BB}"/>
              </a:ext>
            </a:extLst>
          </p:cNvPr>
          <p:cNvSpPr txBox="1"/>
          <p:nvPr/>
        </p:nvSpPr>
        <p:spPr>
          <a:xfrm>
            <a:off x="1098151" y="5986012"/>
            <a:ext cx="3507698" cy="3416320"/>
          </a:xfrm>
          <a:prstGeom prst="rect">
            <a:avLst/>
          </a:prstGeom>
          <a:solidFill>
            <a:srgbClr val="452E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fr-FR" sz="3600" b="1">
                <a:solidFill>
                  <a:schemeClr val="bg1"/>
                </a:solidFill>
                <a:latin typeface="Century Gothic" panose="020B0502020202020204" pitchFamily="34" charset="0"/>
              </a:rPr>
              <a:t>Une école qui accueille</a:t>
            </a:r>
            <a:r>
              <a:rPr lang="fr-FR" sz="3600" b="1">
                <a:latin typeface="Century Gothic" panose="020B0502020202020204" pitchFamily="34" charset="0"/>
              </a:rPr>
              <a:t> les </a:t>
            </a:r>
            <a:r>
              <a:rPr lang="fr-FR" sz="3600" b="1">
                <a:solidFill>
                  <a:srgbClr val="FF0066"/>
                </a:solidFill>
                <a:latin typeface="Century Gothic" panose="020B0502020202020204" pitchFamily="34" charset="0"/>
              </a:rPr>
              <a:t>enfants</a:t>
            </a:r>
            <a:r>
              <a:rPr lang="fr-FR" sz="3600" b="1">
                <a:solidFill>
                  <a:srgbClr val="B39CEC"/>
                </a:solidFill>
                <a:latin typeface="Century Gothic" panose="020B0502020202020204" pitchFamily="34" charset="0"/>
              </a:rPr>
              <a:t> </a:t>
            </a:r>
            <a:r>
              <a:rPr lang="fr-FR" sz="3600" b="1">
                <a:latin typeface="Century Gothic" panose="020B0502020202020204" pitchFamily="34" charset="0"/>
              </a:rPr>
              <a:t>et leurs </a:t>
            </a:r>
            <a:r>
              <a:rPr lang="fr-FR" sz="3600" b="1">
                <a:solidFill>
                  <a:schemeClr val="accent2">
                    <a:lumMod val="60000"/>
                    <a:lumOff val="40000"/>
                  </a:schemeClr>
                </a:solidFill>
                <a:latin typeface="Century Gothic" panose="020B0502020202020204" pitchFamily="34" charset="0"/>
              </a:rPr>
              <a:t>parents </a:t>
            </a:r>
            <a:r>
              <a:rPr lang="fr-FR" sz="3600" b="1">
                <a:solidFill>
                  <a:schemeClr val="bg1"/>
                </a:solidFill>
                <a:latin typeface="Century Gothic" panose="020B0502020202020204" pitchFamily="34" charset="0"/>
              </a:rPr>
              <a:t>dans un respect mutuel</a:t>
            </a:r>
          </a:p>
        </p:txBody>
      </p:sp>
      <p:sp>
        <p:nvSpPr>
          <p:cNvPr id="21" name="ZoneTexte 20">
            <a:extLst>
              <a:ext uri="{FF2B5EF4-FFF2-40B4-BE49-F238E27FC236}">
                <a16:creationId xmlns:a16="http://schemas.microsoft.com/office/drawing/2014/main" id="{F70EC50D-B035-6E83-344D-A8FE8C28634B}"/>
              </a:ext>
            </a:extLst>
          </p:cNvPr>
          <p:cNvSpPr txBox="1"/>
          <p:nvPr/>
        </p:nvSpPr>
        <p:spPr>
          <a:xfrm>
            <a:off x="5520078" y="6837915"/>
            <a:ext cx="3455957" cy="2862322"/>
          </a:xfrm>
          <a:prstGeom prst="rect">
            <a:avLst/>
          </a:prstGeom>
          <a:solidFill>
            <a:schemeClr val="accent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fr-FR" sz="3600" b="1">
                <a:latin typeface="Century Gothic" panose="020B0502020202020204" pitchFamily="34" charset="0"/>
              </a:rPr>
              <a:t>Une école qui accompagne les </a:t>
            </a:r>
            <a:r>
              <a:rPr lang="fr-FR" sz="3600" b="1">
                <a:solidFill>
                  <a:srgbClr val="FF66FF"/>
                </a:solidFill>
                <a:latin typeface="Century Gothic" panose="020B0502020202020204" pitchFamily="34" charset="0"/>
              </a:rPr>
              <a:t>transitions</a:t>
            </a:r>
            <a:r>
              <a:rPr lang="fr-FR" sz="3600" b="1">
                <a:latin typeface="Century Gothic" panose="020B0502020202020204" pitchFamily="34" charset="0"/>
              </a:rPr>
              <a:t> vécues par l’enfant</a:t>
            </a:r>
            <a:endParaRPr lang="fr-FR" sz="3600" b="1">
              <a:solidFill>
                <a:schemeClr val="accent2">
                  <a:lumMod val="60000"/>
                  <a:lumOff val="40000"/>
                </a:schemeClr>
              </a:solidFill>
              <a:latin typeface="Century Gothic" panose="020B0502020202020204" pitchFamily="34" charset="0"/>
            </a:endParaRPr>
          </a:p>
        </p:txBody>
      </p:sp>
      <p:sp>
        <p:nvSpPr>
          <p:cNvPr id="22" name="ZoneTexte 21">
            <a:extLst>
              <a:ext uri="{FF2B5EF4-FFF2-40B4-BE49-F238E27FC236}">
                <a16:creationId xmlns:a16="http://schemas.microsoft.com/office/drawing/2014/main" id="{1435AF6D-4FD3-DCC4-4B07-5A8AC2F581FE}"/>
              </a:ext>
            </a:extLst>
          </p:cNvPr>
          <p:cNvSpPr txBox="1"/>
          <p:nvPr/>
        </p:nvSpPr>
        <p:spPr>
          <a:xfrm>
            <a:off x="9469408" y="6817009"/>
            <a:ext cx="3868167" cy="2862322"/>
          </a:xfrm>
          <a:prstGeom prst="rect">
            <a:avLst/>
          </a:prstGeom>
          <a:solidFill>
            <a:srgbClr val="452E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fr-FR" sz="3600" b="1">
                <a:solidFill>
                  <a:schemeClr val="bg1"/>
                </a:solidFill>
                <a:latin typeface="Century Gothic" panose="020B0502020202020204" pitchFamily="34" charset="0"/>
              </a:rPr>
              <a:t>Une école tient compte du </a:t>
            </a:r>
            <a:r>
              <a:rPr lang="fr-FR" sz="3600" b="1">
                <a:solidFill>
                  <a:srgbClr val="FFC000"/>
                </a:solidFill>
                <a:latin typeface="Century Gothic" panose="020B0502020202020204" pitchFamily="34" charset="0"/>
              </a:rPr>
              <a:t>développement</a:t>
            </a:r>
            <a:r>
              <a:rPr lang="fr-FR" sz="3600" b="1">
                <a:latin typeface="Century Gothic" panose="020B0502020202020204" pitchFamily="34" charset="0"/>
              </a:rPr>
              <a:t> </a:t>
            </a:r>
            <a:r>
              <a:rPr lang="fr-FR" sz="3600" b="1">
                <a:solidFill>
                  <a:schemeClr val="bg1"/>
                </a:solidFill>
                <a:latin typeface="Century Gothic" panose="020B0502020202020204" pitchFamily="34" charset="0"/>
              </a:rPr>
              <a:t>de l’enfant</a:t>
            </a:r>
          </a:p>
          <a:p>
            <a:pPr algn="ctr"/>
            <a:endParaRPr lang="fr-FR" sz="3600" b="1">
              <a:solidFill>
                <a:schemeClr val="accent2">
                  <a:lumMod val="60000"/>
                  <a:lumOff val="40000"/>
                </a:schemeClr>
              </a:solidFill>
              <a:latin typeface="Century Gothic" panose="020B0502020202020204" pitchFamily="34" charset="0"/>
            </a:endParaRPr>
          </a:p>
        </p:txBody>
      </p:sp>
      <p:sp>
        <p:nvSpPr>
          <p:cNvPr id="23" name="ZoneTexte 22">
            <a:extLst>
              <a:ext uri="{FF2B5EF4-FFF2-40B4-BE49-F238E27FC236}">
                <a16:creationId xmlns:a16="http://schemas.microsoft.com/office/drawing/2014/main" id="{2FBCC086-3A18-4290-6360-25868630A732}"/>
              </a:ext>
            </a:extLst>
          </p:cNvPr>
          <p:cNvSpPr txBox="1"/>
          <p:nvPr/>
        </p:nvSpPr>
        <p:spPr>
          <a:xfrm>
            <a:off x="13870205" y="5748847"/>
            <a:ext cx="3529361" cy="2862322"/>
          </a:xfrm>
          <a:prstGeom prst="rect">
            <a:avLst/>
          </a:prstGeom>
          <a:solidFill>
            <a:srgbClr val="73BED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fr-FR" sz="3600" b="1">
                <a:latin typeface="Century Gothic" panose="020B0502020202020204" pitchFamily="34" charset="0"/>
              </a:rPr>
              <a:t>Une école qui pratique une </a:t>
            </a:r>
            <a:r>
              <a:rPr lang="fr-FR" sz="3600" b="1">
                <a:solidFill>
                  <a:srgbClr val="00FF00"/>
                </a:solidFill>
                <a:latin typeface="Century Gothic" panose="020B0502020202020204" pitchFamily="34" charset="0"/>
              </a:rPr>
              <a:t>évaluation positive</a:t>
            </a:r>
          </a:p>
          <a:p>
            <a:pPr algn="ctr"/>
            <a:endParaRPr lang="fr-FR" sz="3600" b="1">
              <a:solidFill>
                <a:srgbClr val="00FF00"/>
              </a:solidFill>
              <a:latin typeface="Century Gothic" panose="020B0502020202020204" pitchFamily="34" charset="0"/>
            </a:endParaRPr>
          </a:p>
        </p:txBody>
      </p:sp>
      <p:sp>
        <p:nvSpPr>
          <p:cNvPr id="24" name="Organigramme : Terminateur 23">
            <a:extLst>
              <a:ext uri="{FF2B5EF4-FFF2-40B4-BE49-F238E27FC236}">
                <a16:creationId xmlns:a16="http://schemas.microsoft.com/office/drawing/2014/main" id="{7853C29D-5809-0A4D-A903-DD87003C8D71}"/>
              </a:ext>
            </a:extLst>
          </p:cNvPr>
          <p:cNvSpPr/>
          <p:nvPr/>
        </p:nvSpPr>
        <p:spPr>
          <a:xfrm>
            <a:off x="5331830" y="4621651"/>
            <a:ext cx="7966072" cy="1274094"/>
          </a:xfrm>
          <a:prstGeom prst="flowChartTerminator">
            <a:avLst/>
          </a:prstGeom>
          <a:solidFill>
            <a:srgbClr val="99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400" b="1">
                <a:latin typeface="Century Gothic" panose="020B0502020202020204" pitchFamily="34" charset="0"/>
              </a:rPr>
              <a:t>Une école qui s’adapte aux enfants</a:t>
            </a:r>
          </a:p>
        </p:txBody>
      </p:sp>
      <p:sp>
        <p:nvSpPr>
          <p:cNvPr id="26" name="Flèche : pentagone 25">
            <a:extLst>
              <a:ext uri="{FF2B5EF4-FFF2-40B4-BE49-F238E27FC236}">
                <a16:creationId xmlns:a16="http://schemas.microsoft.com/office/drawing/2014/main" id="{22A6F78A-66CC-A600-CD4F-1587799B2E18}"/>
              </a:ext>
            </a:extLst>
          </p:cNvPr>
          <p:cNvSpPr/>
          <p:nvPr/>
        </p:nvSpPr>
        <p:spPr>
          <a:xfrm rot="8565215">
            <a:off x="4732489" y="5707468"/>
            <a:ext cx="742950" cy="718333"/>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 pentagone 26">
            <a:extLst>
              <a:ext uri="{FF2B5EF4-FFF2-40B4-BE49-F238E27FC236}">
                <a16:creationId xmlns:a16="http://schemas.microsoft.com/office/drawing/2014/main" id="{31FFB966-7EA8-5E52-2C2A-E78267A3A66F}"/>
              </a:ext>
            </a:extLst>
          </p:cNvPr>
          <p:cNvSpPr/>
          <p:nvPr/>
        </p:nvSpPr>
        <p:spPr>
          <a:xfrm rot="5691758">
            <a:off x="6913314" y="6041283"/>
            <a:ext cx="742950" cy="718333"/>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 pentagone 27">
            <a:extLst>
              <a:ext uri="{FF2B5EF4-FFF2-40B4-BE49-F238E27FC236}">
                <a16:creationId xmlns:a16="http://schemas.microsoft.com/office/drawing/2014/main" id="{93BD0C73-FD11-9FCE-C03E-D432BE8849A0}"/>
              </a:ext>
            </a:extLst>
          </p:cNvPr>
          <p:cNvSpPr/>
          <p:nvPr/>
        </p:nvSpPr>
        <p:spPr>
          <a:xfrm rot="5400000">
            <a:off x="10755751" y="6020253"/>
            <a:ext cx="742950" cy="718333"/>
          </a:xfrm>
          <a:prstGeom prst="homePlat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 pentagone 28">
            <a:extLst>
              <a:ext uri="{FF2B5EF4-FFF2-40B4-BE49-F238E27FC236}">
                <a16:creationId xmlns:a16="http://schemas.microsoft.com/office/drawing/2014/main" id="{9C473DE4-2737-67E0-9C53-F78B2F20ED9E}"/>
              </a:ext>
            </a:extLst>
          </p:cNvPr>
          <p:cNvSpPr/>
          <p:nvPr/>
        </p:nvSpPr>
        <p:spPr>
          <a:xfrm rot="2546101">
            <a:off x="13130269" y="5626309"/>
            <a:ext cx="742950" cy="718333"/>
          </a:xfrm>
          <a:prstGeom prst="homePlat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83855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0D530-0E4F-CB7E-D9DD-97CF7779BD2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5D94007-2AEB-2D1A-FCC9-3F49444454C3}"/>
              </a:ext>
            </a:extLst>
          </p:cNvPr>
          <p:cNvGrpSpPr/>
          <p:nvPr/>
        </p:nvGrpSpPr>
        <p:grpSpPr>
          <a:xfrm>
            <a:off x="221156" y="-334413"/>
            <a:ext cx="20174988" cy="10464212"/>
            <a:chOff x="-656731" y="-38100"/>
            <a:chExt cx="5652080" cy="3007974"/>
          </a:xfrm>
        </p:grpSpPr>
        <p:sp>
          <p:nvSpPr>
            <p:cNvPr id="3" name="Freeform 3">
              <a:extLst>
                <a:ext uri="{FF2B5EF4-FFF2-40B4-BE49-F238E27FC236}">
                  <a16:creationId xmlns:a16="http://schemas.microsoft.com/office/drawing/2014/main" id="{07406F82-3334-66BD-EE4F-C1262A32CF7A}"/>
                </a:ext>
              </a:extLst>
            </p:cNvPr>
            <p:cNvSpPr/>
            <p:nvPr/>
          </p:nvSpPr>
          <p:spPr>
            <a:xfrm>
              <a:off x="-656731" y="9377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96AAEA4F-3D2F-9CEF-0347-84EDE50DE004}"/>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8" name="ZoneTexte 7">
            <a:extLst>
              <a:ext uri="{FF2B5EF4-FFF2-40B4-BE49-F238E27FC236}">
                <a16:creationId xmlns:a16="http://schemas.microsoft.com/office/drawing/2014/main" id="{E9683A86-2615-F780-C04B-DAC0F82579F4}"/>
              </a:ext>
            </a:extLst>
          </p:cNvPr>
          <p:cNvSpPr txBox="1"/>
          <p:nvPr/>
        </p:nvSpPr>
        <p:spPr>
          <a:xfrm>
            <a:off x="644979" y="2342355"/>
            <a:ext cx="16991239" cy="1200329"/>
          </a:xfrm>
          <a:prstGeom prst="rect">
            <a:avLst/>
          </a:prstGeom>
          <a:noFill/>
        </p:spPr>
        <p:txBody>
          <a:bodyPr wrap="square" lIns="91440" tIns="45720" rIns="91440" bIns="45720" anchor="t">
            <a:spAutoFit/>
          </a:bodyPr>
          <a:lstStyle/>
          <a:p>
            <a:endParaRPr lang="fr-FR" sz="3600" b="1">
              <a:solidFill>
                <a:schemeClr val="accent6"/>
              </a:solidFill>
              <a:latin typeface="Century Gothic" panose="020B0502020202020204" pitchFamily="34" charset="0"/>
            </a:endParaRPr>
          </a:p>
          <a:p>
            <a:endParaRPr lang="fr-FR" sz="3600">
              <a:solidFill>
                <a:schemeClr val="accent6"/>
              </a:solidFill>
              <a:latin typeface="Century Gothic" panose="020B0502020202020204" pitchFamily="34" charset="0"/>
            </a:endParaRPr>
          </a:p>
        </p:txBody>
      </p:sp>
      <p:sp>
        <p:nvSpPr>
          <p:cNvPr id="7" name="ZoneTexte 6">
            <a:extLst>
              <a:ext uri="{FF2B5EF4-FFF2-40B4-BE49-F238E27FC236}">
                <a16:creationId xmlns:a16="http://schemas.microsoft.com/office/drawing/2014/main" id="{B72DF3A9-49C2-FE4E-4FD0-3709DD181BE6}"/>
              </a:ext>
            </a:extLst>
          </p:cNvPr>
          <p:cNvSpPr txBox="1"/>
          <p:nvPr/>
        </p:nvSpPr>
        <p:spPr>
          <a:xfrm>
            <a:off x="629549" y="843110"/>
            <a:ext cx="1713379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Continuité </a:t>
            </a:r>
            <a:endParaRPr lang="fr-FR" sz="6000">
              <a:solidFill>
                <a:schemeClr val="accent5"/>
              </a:solidFill>
              <a:latin typeface="Century Gothic"/>
            </a:endParaRPr>
          </a:p>
        </p:txBody>
      </p:sp>
      <p:pic>
        <p:nvPicPr>
          <p:cNvPr id="5" name="Image 4" descr="Une image contenant texte, logo, Police, symbole&#10;&#10;Le contenu généré par l’IA peut être incorrect.">
            <a:extLst>
              <a:ext uri="{FF2B5EF4-FFF2-40B4-BE49-F238E27FC236}">
                <a16:creationId xmlns:a16="http://schemas.microsoft.com/office/drawing/2014/main" id="{9B7FA5E3-2900-C304-62F5-11E510C6F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156" y="5461992"/>
            <a:ext cx="6811889" cy="4324069"/>
          </a:xfrm>
          <a:prstGeom prst="rect">
            <a:avLst/>
          </a:prstGeom>
        </p:spPr>
      </p:pic>
      <p:pic>
        <p:nvPicPr>
          <p:cNvPr id="11" name="Image 10">
            <a:extLst>
              <a:ext uri="{FF2B5EF4-FFF2-40B4-BE49-F238E27FC236}">
                <a16:creationId xmlns:a16="http://schemas.microsoft.com/office/drawing/2014/main" id="{CF756518-562E-BB92-90D2-0A74BC11504E}"/>
              </a:ext>
            </a:extLst>
          </p:cNvPr>
          <p:cNvPicPr>
            <a:picLocks noChangeAspect="1"/>
          </p:cNvPicPr>
          <p:nvPr/>
        </p:nvPicPr>
        <p:blipFill>
          <a:blip r:embed="rId4"/>
          <a:stretch>
            <a:fillRect/>
          </a:stretch>
        </p:blipFill>
        <p:spPr>
          <a:xfrm rot="554274">
            <a:off x="12730025" y="533415"/>
            <a:ext cx="4800600" cy="3146805"/>
          </a:xfrm>
          <a:prstGeom prst="rect">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EFD8874A-E109-41FE-86C9-4B28741466F1}"/>
              </a:ext>
            </a:extLst>
          </p:cNvPr>
          <p:cNvSpPr txBox="1"/>
          <p:nvPr/>
        </p:nvSpPr>
        <p:spPr>
          <a:xfrm rot="1027599">
            <a:off x="1800311" y="6457285"/>
            <a:ext cx="2249983" cy="461665"/>
          </a:xfrm>
          <a:prstGeom prst="rect">
            <a:avLst/>
          </a:prstGeom>
          <a:solidFill>
            <a:schemeClr val="bg1"/>
          </a:solidFill>
        </p:spPr>
        <p:txBody>
          <a:bodyPr wrap="square" rtlCol="0">
            <a:spAutoFit/>
          </a:bodyPr>
          <a:lstStyle/>
          <a:p>
            <a:r>
              <a:rPr lang="fr-FR" sz="2400" b="1">
                <a:solidFill>
                  <a:srgbClr val="0070C0"/>
                </a:solidFill>
                <a:latin typeface="Century Gothic" panose="020B0502020202020204" pitchFamily="34" charset="0"/>
              </a:rPr>
              <a:t>PHILOSOPHIE</a:t>
            </a:r>
          </a:p>
        </p:txBody>
      </p:sp>
      <p:graphicFrame>
        <p:nvGraphicFramePr>
          <p:cNvPr id="12" name="Diagramme 11">
            <a:extLst>
              <a:ext uri="{FF2B5EF4-FFF2-40B4-BE49-F238E27FC236}">
                <a16:creationId xmlns:a16="http://schemas.microsoft.com/office/drawing/2014/main" id="{868F45C5-ECB7-5F48-2886-52F60D865676}"/>
              </a:ext>
            </a:extLst>
          </p:cNvPr>
          <p:cNvGraphicFramePr/>
          <p:nvPr/>
        </p:nvGraphicFramePr>
        <p:xfrm>
          <a:off x="4068383" y="1719706"/>
          <a:ext cx="12192000" cy="812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Explosion : 8 points 15">
            <a:extLst>
              <a:ext uri="{FF2B5EF4-FFF2-40B4-BE49-F238E27FC236}">
                <a16:creationId xmlns:a16="http://schemas.microsoft.com/office/drawing/2014/main" id="{C8E8251C-6034-3BFE-A0DC-9D82324BFB85}"/>
              </a:ext>
            </a:extLst>
          </p:cNvPr>
          <p:cNvSpPr/>
          <p:nvPr/>
        </p:nvSpPr>
        <p:spPr>
          <a:xfrm>
            <a:off x="13839361" y="5000906"/>
            <a:ext cx="3166870" cy="1716949"/>
          </a:xfrm>
          <a:prstGeom prst="irregularSeal1">
            <a:avLst/>
          </a:prstGeom>
          <a:solidFill>
            <a:srgbClr val="452E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latin typeface="Century Gothic" panose="020B0502020202020204" pitchFamily="34" charset="0"/>
              </a:rPr>
              <a:t>Découverte </a:t>
            </a:r>
          </a:p>
          <a:p>
            <a:pPr algn="ctr"/>
            <a:r>
              <a:rPr lang="fr-FR" b="1">
                <a:latin typeface="Century Gothic" panose="020B0502020202020204" pitchFamily="34" charset="0"/>
              </a:rPr>
              <a:t>entrainement</a:t>
            </a:r>
          </a:p>
        </p:txBody>
      </p:sp>
      <p:sp>
        <p:nvSpPr>
          <p:cNvPr id="17" name="Explosion : 8 points 16">
            <a:extLst>
              <a:ext uri="{FF2B5EF4-FFF2-40B4-BE49-F238E27FC236}">
                <a16:creationId xmlns:a16="http://schemas.microsoft.com/office/drawing/2014/main" id="{40F9C802-FD95-D846-5335-AAF659FDCF0F}"/>
              </a:ext>
            </a:extLst>
          </p:cNvPr>
          <p:cNvSpPr/>
          <p:nvPr/>
        </p:nvSpPr>
        <p:spPr>
          <a:xfrm>
            <a:off x="11093923" y="8108690"/>
            <a:ext cx="1948722" cy="1716949"/>
          </a:xfrm>
          <a:prstGeom prst="irregularSeal1">
            <a:avLst/>
          </a:prstGeom>
          <a:solidFill>
            <a:srgbClr val="452E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latin typeface="Century Gothic" panose="020B0502020202020204" pitchFamily="34" charset="0"/>
              </a:rPr>
              <a:t>Entrai-</a:t>
            </a:r>
          </a:p>
          <a:p>
            <a:pPr algn="ctr"/>
            <a:r>
              <a:rPr lang="fr-FR" b="1" err="1">
                <a:latin typeface="Century Gothic" panose="020B0502020202020204" pitchFamily="34" charset="0"/>
              </a:rPr>
              <a:t>nement</a:t>
            </a:r>
            <a:endParaRPr lang="fr-FR" b="1">
              <a:latin typeface="Century Gothic" panose="020B0502020202020204" pitchFamily="34" charset="0"/>
            </a:endParaRPr>
          </a:p>
        </p:txBody>
      </p:sp>
      <p:sp>
        <p:nvSpPr>
          <p:cNvPr id="18" name="Explosion : 8 points 17">
            <a:extLst>
              <a:ext uri="{FF2B5EF4-FFF2-40B4-BE49-F238E27FC236}">
                <a16:creationId xmlns:a16="http://schemas.microsoft.com/office/drawing/2014/main" id="{40882FF5-3AD0-3592-C9DC-EEF1706A1B86}"/>
              </a:ext>
            </a:extLst>
          </p:cNvPr>
          <p:cNvSpPr/>
          <p:nvPr/>
        </p:nvSpPr>
        <p:spPr>
          <a:xfrm>
            <a:off x="4197246" y="4419279"/>
            <a:ext cx="1948722" cy="1716949"/>
          </a:xfrm>
          <a:prstGeom prst="irregularSeal1">
            <a:avLst/>
          </a:prstGeom>
          <a:solidFill>
            <a:srgbClr val="452E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latin typeface="Century Gothic" panose="020B0502020202020204" pitchFamily="34" charset="0"/>
              </a:rPr>
              <a:t>automatisation</a:t>
            </a:r>
          </a:p>
        </p:txBody>
      </p:sp>
      <p:sp>
        <p:nvSpPr>
          <p:cNvPr id="19" name="Explosion : 8 points 18">
            <a:extLst>
              <a:ext uri="{FF2B5EF4-FFF2-40B4-BE49-F238E27FC236}">
                <a16:creationId xmlns:a16="http://schemas.microsoft.com/office/drawing/2014/main" id="{DA62EF34-D32D-B5C9-E00A-54645494B2EC}"/>
              </a:ext>
            </a:extLst>
          </p:cNvPr>
          <p:cNvSpPr/>
          <p:nvPr/>
        </p:nvSpPr>
        <p:spPr>
          <a:xfrm>
            <a:off x="6625652" y="843111"/>
            <a:ext cx="3381835" cy="2311452"/>
          </a:xfrm>
          <a:prstGeom prst="irregularSeal1">
            <a:avLst/>
          </a:prstGeom>
          <a:solidFill>
            <a:srgbClr val="452E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latin typeface="Century Gothic" panose="020B0502020202020204" pitchFamily="34" charset="0"/>
              </a:rPr>
              <a:t>Découverte</a:t>
            </a:r>
          </a:p>
          <a:p>
            <a:pPr algn="ctr"/>
            <a:r>
              <a:rPr lang="fr-FR" b="1">
                <a:latin typeface="Century Gothic" panose="020B0502020202020204" pitchFamily="34" charset="0"/>
              </a:rPr>
              <a:t>structuration </a:t>
            </a:r>
          </a:p>
          <a:p>
            <a:pPr algn="ctr"/>
            <a:r>
              <a:rPr lang="fr-FR" b="1">
                <a:latin typeface="Century Gothic" panose="020B0502020202020204" pitchFamily="34" charset="0"/>
              </a:rPr>
              <a:t>Entrainement</a:t>
            </a:r>
          </a:p>
          <a:p>
            <a:pPr algn="ctr"/>
            <a:r>
              <a:rPr lang="fr-FR" b="1">
                <a:latin typeface="Century Gothic" panose="020B0502020202020204" pitchFamily="34" charset="0"/>
              </a:rPr>
              <a:t>automatisation</a:t>
            </a:r>
          </a:p>
        </p:txBody>
      </p:sp>
    </p:spTree>
    <p:extLst>
      <p:ext uri="{BB962C8B-B14F-4D97-AF65-F5344CB8AC3E}">
        <p14:creationId xmlns:p14="http://schemas.microsoft.com/office/powerpoint/2010/main" val="2376580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D8467-DAB7-B903-DE3C-427E7D658AB9}"/>
            </a:ext>
          </a:extLst>
        </p:cNvPr>
        <p:cNvGrpSpPr/>
        <p:nvPr/>
      </p:nvGrpSpPr>
      <p:grpSpPr>
        <a:xfrm>
          <a:off x="0" y="0"/>
          <a:ext cx="0" cy="0"/>
          <a:chOff x="0" y="0"/>
          <a:chExt cx="0" cy="0"/>
        </a:xfrm>
      </p:grpSpPr>
      <p:sp>
        <p:nvSpPr>
          <p:cNvPr id="7" name="Freeform 3">
            <a:extLst>
              <a:ext uri="{FF2B5EF4-FFF2-40B4-BE49-F238E27FC236}">
                <a16:creationId xmlns:a16="http://schemas.microsoft.com/office/drawing/2014/main" id="{28D2E589-ADE8-693B-4129-4C8CDA880988}"/>
              </a:ext>
            </a:extLst>
          </p:cNvPr>
          <p:cNvSpPr/>
          <p:nvPr/>
        </p:nvSpPr>
        <p:spPr>
          <a:xfrm>
            <a:off x="285750" y="224336"/>
            <a:ext cx="18002250" cy="9838328"/>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pic>
        <p:nvPicPr>
          <p:cNvPr id="9" name="Image 8">
            <a:extLst>
              <a:ext uri="{FF2B5EF4-FFF2-40B4-BE49-F238E27FC236}">
                <a16:creationId xmlns:a16="http://schemas.microsoft.com/office/drawing/2014/main" id="{8D795F90-ABFB-8970-D62F-25C10224523F}"/>
              </a:ext>
            </a:extLst>
          </p:cNvPr>
          <p:cNvPicPr>
            <a:picLocks noChangeAspect="1"/>
          </p:cNvPicPr>
          <p:nvPr/>
        </p:nvPicPr>
        <p:blipFill>
          <a:blip r:embed="rId3"/>
          <a:stretch>
            <a:fillRect/>
          </a:stretch>
        </p:blipFill>
        <p:spPr>
          <a:xfrm>
            <a:off x="1169168" y="740560"/>
            <a:ext cx="7467600" cy="8805880"/>
          </a:xfrm>
          <a:prstGeom prst="rect">
            <a:avLst/>
          </a:prstGeom>
        </p:spPr>
      </p:pic>
      <p:sp>
        <p:nvSpPr>
          <p:cNvPr id="10" name="Organigramme : Connecteur 9">
            <a:extLst>
              <a:ext uri="{FF2B5EF4-FFF2-40B4-BE49-F238E27FC236}">
                <a16:creationId xmlns:a16="http://schemas.microsoft.com/office/drawing/2014/main" id="{1AD9EC92-8B1B-7388-CC31-76E0BC8BB6F3}"/>
              </a:ext>
            </a:extLst>
          </p:cNvPr>
          <p:cNvSpPr/>
          <p:nvPr/>
        </p:nvSpPr>
        <p:spPr>
          <a:xfrm>
            <a:off x="9932794" y="1889174"/>
            <a:ext cx="7186037" cy="6511875"/>
          </a:xfrm>
          <a:prstGeom prst="flowChartConnector">
            <a:avLst/>
          </a:prstGeom>
          <a:solidFill>
            <a:srgbClr val="080D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400" b="1">
                <a:latin typeface="Century Gothic" panose="020B0502020202020204" pitchFamily="34" charset="0"/>
              </a:rPr>
              <a:t>Importance</a:t>
            </a:r>
          </a:p>
          <a:p>
            <a:pPr algn="ctr"/>
            <a:r>
              <a:rPr lang="fr-FR" sz="4400" b="1">
                <a:latin typeface="Century Gothic" panose="020B0502020202020204" pitchFamily="34" charset="0"/>
              </a:rPr>
              <a:t> du jeu </a:t>
            </a:r>
          </a:p>
          <a:p>
            <a:pPr algn="ctr"/>
            <a:r>
              <a:rPr lang="fr-FR" sz="4400" b="1">
                <a:latin typeface="Century Gothic" panose="020B0502020202020204" pitchFamily="34" charset="0"/>
              </a:rPr>
              <a:t>dans le développement </a:t>
            </a:r>
          </a:p>
          <a:p>
            <a:pPr algn="ctr"/>
            <a:r>
              <a:rPr lang="fr-FR" sz="4400" b="1">
                <a:latin typeface="Century Gothic" panose="020B0502020202020204" pitchFamily="34" charset="0"/>
              </a:rPr>
              <a:t>de l’enfant</a:t>
            </a:r>
          </a:p>
        </p:txBody>
      </p:sp>
    </p:spTree>
    <p:extLst>
      <p:ext uri="{BB962C8B-B14F-4D97-AF65-F5344CB8AC3E}">
        <p14:creationId xmlns:p14="http://schemas.microsoft.com/office/powerpoint/2010/main" val="218022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4114D-FCE0-67F1-16F2-E73B75A5CDD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7EFC69A-A5FF-33F4-815C-4284B2600D4F}"/>
              </a:ext>
            </a:extLst>
          </p:cNvPr>
          <p:cNvGrpSpPr/>
          <p:nvPr/>
        </p:nvGrpSpPr>
        <p:grpSpPr>
          <a:xfrm>
            <a:off x="-280856" y="-800100"/>
            <a:ext cx="18492656" cy="11087100"/>
            <a:chOff x="0" y="-38100"/>
            <a:chExt cx="4995349" cy="3022736"/>
          </a:xfrm>
        </p:grpSpPr>
        <p:sp>
          <p:nvSpPr>
            <p:cNvPr id="3" name="Freeform 3">
              <a:extLst>
                <a:ext uri="{FF2B5EF4-FFF2-40B4-BE49-F238E27FC236}">
                  <a16:creationId xmlns:a16="http://schemas.microsoft.com/office/drawing/2014/main" id="{5A47CCD6-E471-CF59-5CEE-77D1E3BEBAD4}"/>
                </a:ext>
              </a:extLst>
            </p:cNvPr>
            <p:cNvSpPr/>
            <p:nvPr/>
          </p:nvSpPr>
          <p:spPr>
            <a:xfrm>
              <a:off x="135120" y="189625"/>
              <a:ext cx="4860229" cy="2795011"/>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C7305BFE-CD03-F1C0-000A-E703C6C7EB74}"/>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pic>
        <p:nvPicPr>
          <p:cNvPr id="12" name="Image 11">
            <a:extLst>
              <a:ext uri="{FF2B5EF4-FFF2-40B4-BE49-F238E27FC236}">
                <a16:creationId xmlns:a16="http://schemas.microsoft.com/office/drawing/2014/main" id="{5F376070-E060-A87C-BBEB-72BC7D92AD22}"/>
              </a:ext>
            </a:extLst>
          </p:cNvPr>
          <p:cNvPicPr>
            <a:picLocks noChangeAspect="1"/>
          </p:cNvPicPr>
          <p:nvPr/>
        </p:nvPicPr>
        <p:blipFill>
          <a:blip r:embed="rId3"/>
          <a:stretch>
            <a:fillRect/>
          </a:stretch>
        </p:blipFill>
        <p:spPr>
          <a:xfrm>
            <a:off x="742871" y="830140"/>
            <a:ext cx="7306847" cy="8900306"/>
          </a:xfrm>
          <a:prstGeom prst="rect">
            <a:avLst/>
          </a:prstGeom>
        </p:spPr>
      </p:pic>
      <p:pic>
        <p:nvPicPr>
          <p:cNvPr id="14" name="Image 13">
            <a:extLst>
              <a:ext uri="{FF2B5EF4-FFF2-40B4-BE49-F238E27FC236}">
                <a16:creationId xmlns:a16="http://schemas.microsoft.com/office/drawing/2014/main" id="{F8781E18-9CEF-5516-3498-80F39BD64DE9}"/>
              </a:ext>
            </a:extLst>
          </p:cNvPr>
          <p:cNvPicPr>
            <a:picLocks noChangeAspect="1"/>
          </p:cNvPicPr>
          <p:nvPr/>
        </p:nvPicPr>
        <p:blipFill>
          <a:blip r:embed="rId4"/>
          <a:srcRect t="2940" r="667" b="3865"/>
          <a:stretch>
            <a:fillRect/>
          </a:stretch>
        </p:blipFill>
        <p:spPr>
          <a:xfrm>
            <a:off x="8049718" y="643121"/>
            <a:ext cx="6700603" cy="8545849"/>
          </a:xfrm>
          <a:prstGeom prst="rect">
            <a:avLst/>
          </a:prstGeom>
        </p:spPr>
      </p:pic>
      <p:sp>
        <p:nvSpPr>
          <p:cNvPr id="15" name="Organigramme : Connecteur 14">
            <a:extLst>
              <a:ext uri="{FF2B5EF4-FFF2-40B4-BE49-F238E27FC236}">
                <a16:creationId xmlns:a16="http://schemas.microsoft.com/office/drawing/2014/main" id="{EFB26F2D-6EE9-D31A-FA5A-A378100060C6}"/>
              </a:ext>
            </a:extLst>
          </p:cNvPr>
          <p:cNvSpPr/>
          <p:nvPr/>
        </p:nvSpPr>
        <p:spPr>
          <a:xfrm>
            <a:off x="14693171" y="2142152"/>
            <a:ext cx="5867400" cy="5562600"/>
          </a:xfrm>
          <a:prstGeom prst="flowChartConnector">
            <a:avLst/>
          </a:prstGeom>
          <a:solidFill>
            <a:srgbClr val="080D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3200" b="1">
                <a:latin typeface="Century Gothic" panose="020B0502020202020204" pitchFamily="34" charset="0"/>
              </a:rPr>
              <a:t>Importance</a:t>
            </a:r>
          </a:p>
          <a:p>
            <a:r>
              <a:rPr lang="fr-FR" sz="3200" b="1">
                <a:latin typeface="Century Gothic" panose="020B0502020202020204" pitchFamily="34" charset="0"/>
              </a:rPr>
              <a:t> du jeu libre </a:t>
            </a:r>
          </a:p>
          <a:p>
            <a:r>
              <a:rPr lang="fr-FR" sz="3200" b="1">
                <a:latin typeface="Century Gothic" panose="020B0502020202020204" pitchFamily="34" charset="0"/>
              </a:rPr>
              <a:t>dans les</a:t>
            </a:r>
          </a:p>
          <a:p>
            <a:r>
              <a:rPr lang="fr-FR" sz="3200" b="1">
                <a:latin typeface="Century Gothic" panose="020B0502020202020204" pitchFamily="34" charset="0"/>
              </a:rPr>
              <a:t> apprentis-</a:t>
            </a:r>
          </a:p>
          <a:p>
            <a:r>
              <a:rPr lang="fr-FR" sz="3200" b="1">
                <a:latin typeface="Century Gothic" panose="020B0502020202020204" pitchFamily="34" charset="0"/>
              </a:rPr>
              <a:t>sages</a:t>
            </a:r>
          </a:p>
        </p:txBody>
      </p:sp>
    </p:spTree>
    <p:extLst>
      <p:ext uri="{BB962C8B-B14F-4D97-AF65-F5344CB8AC3E}">
        <p14:creationId xmlns:p14="http://schemas.microsoft.com/office/powerpoint/2010/main" val="1547291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0D167-4E7E-ADA2-2E40-EA80B1A67704}"/>
            </a:ext>
          </a:extLst>
        </p:cNvPr>
        <p:cNvGrpSpPr/>
        <p:nvPr/>
      </p:nvGrpSpPr>
      <p:grpSpPr>
        <a:xfrm>
          <a:off x="0" y="0"/>
          <a:ext cx="0" cy="0"/>
          <a:chOff x="0" y="0"/>
          <a:chExt cx="0" cy="0"/>
        </a:xfrm>
      </p:grpSpPr>
      <p:sp>
        <p:nvSpPr>
          <p:cNvPr id="13" name="ZoneTexte 12">
            <a:extLst>
              <a:ext uri="{FF2B5EF4-FFF2-40B4-BE49-F238E27FC236}">
                <a16:creationId xmlns:a16="http://schemas.microsoft.com/office/drawing/2014/main" id="{A65BF86B-1E5C-0986-163B-ECE3B38C4912}"/>
              </a:ext>
            </a:extLst>
          </p:cNvPr>
          <p:cNvSpPr txBox="1"/>
          <p:nvPr/>
        </p:nvSpPr>
        <p:spPr>
          <a:xfrm>
            <a:off x="564035" y="1006396"/>
            <a:ext cx="173048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Changement :</a:t>
            </a:r>
            <a:endParaRPr lang="fr-FR" sz="6000">
              <a:solidFill>
                <a:schemeClr val="accent5"/>
              </a:solidFill>
              <a:latin typeface="Century Gothic"/>
            </a:endParaRPr>
          </a:p>
        </p:txBody>
      </p:sp>
      <p:grpSp>
        <p:nvGrpSpPr>
          <p:cNvPr id="2" name="Group 2">
            <a:extLst>
              <a:ext uri="{FF2B5EF4-FFF2-40B4-BE49-F238E27FC236}">
                <a16:creationId xmlns:a16="http://schemas.microsoft.com/office/drawing/2014/main" id="{A50F0EA6-0D05-E854-5EB1-2D8383B2D708}"/>
              </a:ext>
            </a:extLst>
          </p:cNvPr>
          <p:cNvGrpSpPr/>
          <p:nvPr/>
        </p:nvGrpSpPr>
        <p:grpSpPr>
          <a:xfrm>
            <a:off x="-3231742" y="-3333437"/>
            <a:ext cx="21310192" cy="13445017"/>
            <a:chOff x="0" y="-38100"/>
            <a:chExt cx="5945504" cy="3703213"/>
          </a:xfrm>
        </p:grpSpPr>
        <p:sp>
          <p:nvSpPr>
            <p:cNvPr id="3" name="Freeform 3">
              <a:extLst>
                <a:ext uri="{FF2B5EF4-FFF2-40B4-BE49-F238E27FC236}">
                  <a16:creationId xmlns:a16="http://schemas.microsoft.com/office/drawing/2014/main" id="{0C94FF36-F480-76DA-2A42-DAAEEF79C1C3}"/>
                </a:ext>
              </a:extLst>
            </p:cNvPr>
            <p:cNvSpPr/>
            <p:nvPr/>
          </p:nvSpPr>
          <p:spPr>
            <a:xfrm>
              <a:off x="950155" y="938184"/>
              <a:ext cx="4995349" cy="272692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C0DEE607-AE8D-7022-C597-51F9C0D54ABB}"/>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a:extLst>
              <a:ext uri="{FF2B5EF4-FFF2-40B4-BE49-F238E27FC236}">
                <a16:creationId xmlns:a16="http://schemas.microsoft.com/office/drawing/2014/main" id="{8B16F41B-B8D6-F43C-3819-49D134F5761B}"/>
              </a:ext>
            </a:extLst>
          </p:cNvPr>
          <p:cNvSpPr txBox="1"/>
          <p:nvPr/>
        </p:nvSpPr>
        <p:spPr>
          <a:xfrm>
            <a:off x="563977" y="2274606"/>
            <a:ext cx="5416794" cy="3154710"/>
          </a:xfrm>
          <a:prstGeom prst="rect">
            <a:avLst/>
          </a:prstGeom>
        </p:spPr>
        <p:txBody>
          <a:bodyPr lIns="0" tIns="0" rIns="0" bIns="0" rtlCol="0" anchor="t">
            <a:spAutoFit/>
          </a:bodyPr>
          <a:lstStyle/>
          <a:p>
            <a:pPr algn="l">
              <a:lnSpc>
                <a:spcPts val="8240"/>
              </a:lnSpc>
            </a:pPr>
            <a:r>
              <a:rPr lang="en-US" sz="8000" b="1">
                <a:solidFill>
                  <a:srgbClr val="004AAD"/>
                </a:solidFill>
                <a:latin typeface="Cocomat Pro Bold"/>
                <a:ea typeface="Cocomat Pro Bold"/>
                <a:cs typeface="Cocomat Pro Bold"/>
                <a:sym typeface="Cocomat Pro Bold"/>
              </a:rPr>
              <a:t>Nouveau</a:t>
            </a:r>
          </a:p>
          <a:p>
            <a:pPr algn="l">
              <a:lnSpc>
                <a:spcPts val="8240"/>
              </a:lnSpc>
            </a:pPr>
            <a:r>
              <a:rPr lang="en-US" sz="8000" b="1">
                <a:solidFill>
                  <a:srgbClr val="004AAD"/>
                </a:solidFill>
                <a:latin typeface="Cocomat Pro Bold"/>
                <a:ea typeface="Cocomat Pro Bold"/>
                <a:cs typeface="Cocomat Pro Bold"/>
                <a:sym typeface="Cocomat Pro Bold"/>
              </a:rPr>
              <a:t>Socle </a:t>
            </a:r>
            <a:r>
              <a:rPr lang="en-US" sz="8000" b="1" err="1">
                <a:solidFill>
                  <a:srgbClr val="004AAD"/>
                </a:solidFill>
                <a:latin typeface="Cocomat Pro Bold"/>
                <a:ea typeface="Cocomat Pro Bold"/>
                <a:cs typeface="Cocomat Pro Bold"/>
                <a:sym typeface="Cocomat Pro Bold"/>
              </a:rPr>
              <a:t>commun</a:t>
            </a:r>
            <a:endParaRPr lang="en-US" sz="8000" b="1">
              <a:solidFill>
                <a:srgbClr val="004AAD"/>
              </a:solidFill>
              <a:latin typeface="Cocomat Pro Bold"/>
              <a:ea typeface="Cocomat Pro Bold"/>
              <a:cs typeface="Cocomat Pro Bold"/>
              <a:sym typeface="Cocomat Pro Bold"/>
            </a:endParaRPr>
          </a:p>
        </p:txBody>
      </p:sp>
      <p:sp>
        <p:nvSpPr>
          <p:cNvPr id="6" name="Freeform 6">
            <a:extLst>
              <a:ext uri="{FF2B5EF4-FFF2-40B4-BE49-F238E27FC236}">
                <a16:creationId xmlns:a16="http://schemas.microsoft.com/office/drawing/2014/main" id="{F4A9038C-A10D-B529-4BF6-350B1997657E}"/>
              </a:ext>
            </a:extLst>
          </p:cNvPr>
          <p:cNvSpPr/>
          <p:nvPr/>
        </p:nvSpPr>
        <p:spPr>
          <a:xfrm rot="-153715">
            <a:off x="910266" y="5839211"/>
            <a:ext cx="4389711" cy="3322642"/>
          </a:xfrm>
          <a:custGeom>
            <a:avLst/>
            <a:gdLst/>
            <a:ahLst/>
            <a:cxnLst/>
            <a:rect l="l" t="t" r="r" b="b"/>
            <a:pathLst>
              <a:path w="4389711" h="3322642">
                <a:moveTo>
                  <a:pt x="0" y="0"/>
                </a:moveTo>
                <a:lnTo>
                  <a:pt x="4389711" y="0"/>
                </a:lnTo>
                <a:lnTo>
                  <a:pt x="4389711" y="3322641"/>
                </a:lnTo>
                <a:lnTo>
                  <a:pt x="0" y="3322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pic>
        <p:nvPicPr>
          <p:cNvPr id="9" name="Image 8">
            <a:extLst>
              <a:ext uri="{FF2B5EF4-FFF2-40B4-BE49-F238E27FC236}">
                <a16:creationId xmlns:a16="http://schemas.microsoft.com/office/drawing/2014/main" id="{E138DB98-4915-70F4-775D-5B8670548FD1}"/>
              </a:ext>
            </a:extLst>
          </p:cNvPr>
          <p:cNvPicPr>
            <a:picLocks noChangeAspect="1"/>
          </p:cNvPicPr>
          <p:nvPr/>
        </p:nvPicPr>
        <p:blipFill>
          <a:blip r:embed="rId5"/>
          <a:stretch>
            <a:fillRect/>
          </a:stretch>
        </p:blipFill>
        <p:spPr>
          <a:xfrm rot="363787">
            <a:off x="10754425" y="1254453"/>
            <a:ext cx="5705475" cy="8096250"/>
          </a:xfrm>
          <a:prstGeom prst="rect">
            <a:avLst/>
          </a:prstGeom>
          <a:ln>
            <a:noFill/>
          </a:ln>
          <a:effectLst>
            <a:outerShdw blurRad="292100" dist="139700" dir="2700000" algn="tl" rotWithShape="0">
              <a:srgbClr val="333333">
                <a:alpha val="65000"/>
              </a:srgbClr>
            </a:outerShdw>
          </a:effectLst>
        </p:spPr>
      </p:pic>
      <p:sp>
        <p:nvSpPr>
          <p:cNvPr id="10" name="Organigramme : Connecteur 9">
            <a:extLst>
              <a:ext uri="{FF2B5EF4-FFF2-40B4-BE49-F238E27FC236}">
                <a16:creationId xmlns:a16="http://schemas.microsoft.com/office/drawing/2014/main" id="{30C32DF6-DB41-0EFE-C836-C99C709C03F4}"/>
              </a:ext>
            </a:extLst>
          </p:cNvPr>
          <p:cNvSpPr/>
          <p:nvPr/>
        </p:nvSpPr>
        <p:spPr>
          <a:xfrm>
            <a:off x="8641748" y="5536550"/>
            <a:ext cx="2743200" cy="2501827"/>
          </a:xfrm>
          <a:prstGeom prst="flowChartConnector">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Applicable en maternelle</a:t>
            </a:r>
          </a:p>
          <a:p>
            <a:pPr algn="ctr"/>
            <a:r>
              <a:rPr lang="fr-FR" sz="2400" b="1" dirty="0">
                <a:latin typeface="Century Gothic" panose="020B0502020202020204" pitchFamily="34" charset="0"/>
              </a:rPr>
              <a:t>Rentrée 2026</a:t>
            </a:r>
          </a:p>
        </p:txBody>
      </p:sp>
      <p:pic>
        <p:nvPicPr>
          <p:cNvPr id="12" name="Image 11">
            <a:extLst>
              <a:ext uri="{FF2B5EF4-FFF2-40B4-BE49-F238E27FC236}">
                <a16:creationId xmlns:a16="http://schemas.microsoft.com/office/drawing/2014/main" id="{16FA59FC-729A-ABAF-C7C6-B8C73BC2A06B}"/>
              </a:ext>
            </a:extLst>
          </p:cNvPr>
          <p:cNvPicPr>
            <a:picLocks noChangeAspect="1"/>
          </p:cNvPicPr>
          <p:nvPr/>
        </p:nvPicPr>
        <p:blipFill>
          <a:blip r:embed="rId6"/>
          <a:stretch>
            <a:fillRect/>
          </a:stretch>
        </p:blipFill>
        <p:spPr>
          <a:xfrm rot="431690">
            <a:off x="11010320" y="7994119"/>
            <a:ext cx="4864230" cy="1311282"/>
          </a:xfrm>
          <a:prstGeom prst="rect">
            <a:avLst/>
          </a:prstGeom>
        </p:spPr>
      </p:pic>
    </p:spTree>
    <p:extLst>
      <p:ext uri="{BB962C8B-B14F-4D97-AF65-F5344CB8AC3E}">
        <p14:creationId xmlns:p14="http://schemas.microsoft.com/office/powerpoint/2010/main" val="1809322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8089A-568E-240B-2C88-EC66F1783DC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1C4481A-DAD9-7B13-70C3-537AD5776410}"/>
              </a:ext>
            </a:extLst>
          </p:cNvPr>
          <p:cNvGrpSpPr/>
          <p:nvPr/>
        </p:nvGrpSpPr>
        <p:grpSpPr>
          <a:xfrm>
            <a:off x="258760" y="258801"/>
            <a:ext cx="17800640" cy="9853389"/>
            <a:chOff x="0" y="0"/>
            <a:chExt cx="4995349" cy="2876099"/>
          </a:xfrm>
        </p:grpSpPr>
        <p:sp>
          <p:nvSpPr>
            <p:cNvPr id="3" name="Freeform 3">
              <a:extLst>
                <a:ext uri="{FF2B5EF4-FFF2-40B4-BE49-F238E27FC236}">
                  <a16:creationId xmlns:a16="http://schemas.microsoft.com/office/drawing/2014/main" id="{7BD9BDEE-7A4E-CC84-7FD5-1CE4713356D2}"/>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6034430E-4D1D-F189-6620-9E51D806DCC2}"/>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1C4DC150-73E4-058D-E77C-3AEE75BF5C38}"/>
              </a:ext>
            </a:extLst>
          </p:cNvPr>
          <p:cNvGrpSpPr/>
          <p:nvPr/>
        </p:nvGrpSpPr>
        <p:grpSpPr>
          <a:xfrm>
            <a:off x="817999" y="8479880"/>
            <a:ext cx="4261005" cy="921448"/>
            <a:chOff x="0" y="0"/>
            <a:chExt cx="1122240" cy="242686"/>
          </a:xfrm>
        </p:grpSpPr>
        <p:sp>
          <p:nvSpPr>
            <p:cNvPr id="7" name="Freeform 7">
              <a:extLst>
                <a:ext uri="{FF2B5EF4-FFF2-40B4-BE49-F238E27FC236}">
                  <a16:creationId xmlns:a16="http://schemas.microsoft.com/office/drawing/2014/main" id="{BE73625F-052D-FDC6-0E24-9CE3ACDEAB5B}"/>
                </a:ext>
              </a:extLst>
            </p:cNvPr>
            <p:cNvSpPr/>
            <p:nvPr/>
          </p:nvSpPr>
          <p:spPr>
            <a:xfrm>
              <a:off x="0" y="0"/>
              <a:ext cx="1122240" cy="242686"/>
            </a:xfrm>
            <a:custGeom>
              <a:avLst/>
              <a:gdLst/>
              <a:ahLst/>
              <a:cxnLst/>
              <a:rect l="l" t="t" r="r" b="b"/>
              <a:pathLst>
                <a:path w="1122240" h="242686">
                  <a:moveTo>
                    <a:pt x="27254" y="0"/>
                  </a:moveTo>
                  <a:lnTo>
                    <a:pt x="1094986" y="0"/>
                  </a:lnTo>
                  <a:cubicBezTo>
                    <a:pt x="1102214" y="0"/>
                    <a:pt x="1109146" y="2871"/>
                    <a:pt x="1114257" y="7982"/>
                  </a:cubicBezTo>
                  <a:cubicBezTo>
                    <a:pt x="1119368" y="13094"/>
                    <a:pt x="1122240" y="20026"/>
                    <a:pt x="1122240" y="27254"/>
                  </a:cubicBezTo>
                  <a:lnTo>
                    <a:pt x="1122240" y="215432"/>
                  </a:lnTo>
                  <a:cubicBezTo>
                    <a:pt x="1122240" y="230484"/>
                    <a:pt x="1110038" y="242686"/>
                    <a:pt x="1094986" y="242686"/>
                  </a:cubicBezTo>
                  <a:lnTo>
                    <a:pt x="27254" y="242686"/>
                  </a:lnTo>
                  <a:cubicBezTo>
                    <a:pt x="12202" y="242686"/>
                    <a:pt x="0" y="230484"/>
                    <a:pt x="0" y="215432"/>
                  </a:cubicBezTo>
                  <a:lnTo>
                    <a:pt x="0" y="27254"/>
                  </a:lnTo>
                  <a:cubicBezTo>
                    <a:pt x="0" y="12202"/>
                    <a:pt x="12202" y="0"/>
                    <a:pt x="27254" y="0"/>
                  </a:cubicBezTo>
                  <a:close/>
                </a:path>
              </a:pathLst>
            </a:custGeom>
            <a:solidFill>
              <a:srgbClr val="000000">
                <a:alpha val="0"/>
              </a:srgbClr>
            </a:solidFill>
            <a:ln w="38100" cap="sq">
              <a:solidFill>
                <a:srgbClr val="7969C4"/>
              </a:solidFill>
              <a:prstDash val="solid"/>
              <a:miter/>
            </a:ln>
          </p:spPr>
          <p:txBody>
            <a:bodyPr/>
            <a:lstStyle/>
            <a:p>
              <a:endParaRPr lang="fr-FR"/>
            </a:p>
          </p:txBody>
        </p:sp>
        <p:sp>
          <p:nvSpPr>
            <p:cNvPr id="8" name="TextBox 8">
              <a:extLst>
                <a:ext uri="{FF2B5EF4-FFF2-40B4-BE49-F238E27FC236}">
                  <a16:creationId xmlns:a16="http://schemas.microsoft.com/office/drawing/2014/main" id="{B2C410A6-7E3D-505B-E107-F4D8EF7C289B}"/>
                </a:ext>
              </a:extLst>
            </p:cNvPr>
            <p:cNvSpPr txBox="1"/>
            <p:nvPr/>
          </p:nvSpPr>
          <p:spPr>
            <a:xfrm>
              <a:off x="0" y="-38100"/>
              <a:ext cx="1122240" cy="280786"/>
            </a:xfrm>
            <a:prstGeom prst="rect">
              <a:avLst/>
            </a:prstGeom>
          </p:spPr>
          <p:txBody>
            <a:bodyPr lIns="50800" tIns="50800" rIns="50800" bIns="50800" rtlCol="0" anchor="ctr"/>
            <a:lstStyle/>
            <a:p>
              <a:pPr algn="ctr">
                <a:lnSpc>
                  <a:spcPts val="2659"/>
                </a:lnSpc>
              </a:pPr>
              <a:endParaRPr/>
            </a:p>
          </p:txBody>
        </p:sp>
      </p:grpSp>
      <p:sp>
        <p:nvSpPr>
          <p:cNvPr id="10" name="TextBox 10">
            <a:extLst>
              <a:ext uri="{FF2B5EF4-FFF2-40B4-BE49-F238E27FC236}">
                <a16:creationId xmlns:a16="http://schemas.microsoft.com/office/drawing/2014/main" id="{2E5A8601-77F5-9F3F-7495-3F36898A109E}"/>
              </a:ext>
            </a:extLst>
          </p:cNvPr>
          <p:cNvSpPr txBox="1"/>
          <p:nvPr/>
        </p:nvSpPr>
        <p:spPr>
          <a:xfrm>
            <a:off x="796557" y="962707"/>
            <a:ext cx="3196212" cy="474489"/>
          </a:xfrm>
          <a:prstGeom prst="rect">
            <a:avLst/>
          </a:prstGeom>
        </p:spPr>
        <p:txBody>
          <a:bodyPr lIns="0" tIns="0" rIns="0" bIns="0" rtlCol="0" anchor="t">
            <a:spAutoFit/>
          </a:bodyPr>
          <a:lstStyle/>
          <a:p>
            <a:pPr algn="l">
              <a:lnSpc>
                <a:spcPts val="3707"/>
              </a:lnSpc>
            </a:pPr>
            <a:r>
              <a:rPr lang="en-US" sz="3599" b="1">
                <a:solidFill>
                  <a:srgbClr val="7969C4"/>
                </a:solidFill>
                <a:latin typeface="Cocomat Pro Bold"/>
                <a:ea typeface="Cocomat Pro Bold"/>
                <a:cs typeface="Cocomat Pro Bold"/>
                <a:sym typeface="Cocomat Pro Bold"/>
              </a:rPr>
              <a:t>JUIN 2025</a:t>
            </a:r>
          </a:p>
        </p:txBody>
      </p:sp>
      <p:sp>
        <p:nvSpPr>
          <p:cNvPr id="11" name="TextBox 11">
            <a:extLst>
              <a:ext uri="{FF2B5EF4-FFF2-40B4-BE49-F238E27FC236}">
                <a16:creationId xmlns:a16="http://schemas.microsoft.com/office/drawing/2014/main" id="{13650ED6-98BA-4CCA-F500-1E3CC57BB259}"/>
              </a:ext>
            </a:extLst>
          </p:cNvPr>
          <p:cNvSpPr txBox="1"/>
          <p:nvPr/>
        </p:nvSpPr>
        <p:spPr>
          <a:xfrm>
            <a:off x="1155912" y="8698354"/>
            <a:ext cx="3839603" cy="684784"/>
          </a:xfrm>
          <a:prstGeom prst="rect">
            <a:avLst/>
          </a:prstGeom>
        </p:spPr>
        <p:txBody>
          <a:bodyPr lIns="0" tIns="0" rIns="0" bIns="0" rtlCol="0" anchor="t">
            <a:spAutoFit/>
          </a:bodyPr>
          <a:lstStyle/>
          <a:p>
            <a:pPr algn="l">
              <a:lnSpc>
                <a:spcPts val="2678"/>
              </a:lnSpc>
            </a:pPr>
            <a:r>
              <a:rPr lang="en-US" sz="2600">
                <a:solidFill>
                  <a:srgbClr val="7969C4"/>
                </a:solidFill>
                <a:latin typeface="Cocomat Pro"/>
                <a:ea typeface="Cocomat Pro"/>
                <a:cs typeface="Cocomat Pro"/>
                <a:sym typeface="Cocomat Pro"/>
              </a:rPr>
              <a:t>Cathy NAJM</a:t>
            </a:r>
          </a:p>
          <a:p>
            <a:pPr algn="l">
              <a:lnSpc>
                <a:spcPts val="2678"/>
              </a:lnSpc>
            </a:pPr>
            <a:r>
              <a:rPr lang="en-US" sz="2600">
                <a:solidFill>
                  <a:srgbClr val="7969C4"/>
                </a:solidFill>
                <a:latin typeface="Cocomat Pro"/>
                <a:ea typeface="Cocomat Pro"/>
                <a:cs typeface="Cocomat Pro"/>
                <a:sym typeface="Cocomat Pro"/>
              </a:rPr>
              <a:t>Mauricette BODIN</a:t>
            </a:r>
          </a:p>
        </p:txBody>
      </p:sp>
      <p:sp>
        <p:nvSpPr>
          <p:cNvPr id="12" name="TextBox 12">
            <a:extLst>
              <a:ext uri="{FF2B5EF4-FFF2-40B4-BE49-F238E27FC236}">
                <a16:creationId xmlns:a16="http://schemas.microsoft.com/office/drawing/2014/main" id="{D6930B2B-CCBB-1AEE-13ED-75CD79FBB4BA}"/>
              </a:ext>
            </a:extLst>
          </p:cNvPr>
          <p:cNvSpPr txBox="1"/>
          <p:nvPr/>
        </p:nvSpPr>
        <p:spPr>
          <a:xfrm>
            <a:off x="8814530" y="863185"/>
            <a:ext cx="8980186" cy="508293"/>
          </a:xfrm>
          <a:prstGeom prst="rect">
            <a:avLst/>
          </a:prstGeom>
        </p:spPr>
        <p:txBody>
          <a:bodyPr lIns="0" tIns="0" rIns="0" bIns="0" rtlCol="0" anchor="t">
            <a:spAutoFit/>
          </a:bodyPr>
          <a:lstStyle/>
          <a:p>
            <a:pPr algn="r">
              <a:lnSpc>
                <a:spcPts val="3800"/>
              </a:lnSpc>
            </a:pPr>
            <a:r>
              <a:rPr lang="en-US" sz="3690">
                <a:solidFill>
                  <a:srgbClr val="7969C4"/>
                </a:solidFill>
                <a:latin typeface="Cocomat Pro"/>
                <a:ea typeface="Cocomat Pro"/>
                <a:cs typeface="Cocomat Pro"/>
                <a:sym typeface="Cocomat Pro"/>
              </a:rPr>
              <a:t>DDEC 44/ISFEC ATLANTIQUE</a:t>
            </a:r>
          </a:p>
        </p:txBody>
      </p:sp>
      <p:pic>
        <p:nvPicPr>
          <p:cNvPr id="5122" name="Picture 2" descr="Presentation Effet de texte et design de logos Mot">
            <a:extLst>
              <a:ext uri="{FF2B5EF4-FFF2-40B4-BE49-F238E27FC236}">
                <a16:creationId xmlns:a16="http://schemas.microsoft.com/office/drawing/2014/main" id="{AF3FFE47-FD0E-073C-4644-32421297974B}"/>
              </a:ext>
            </a:extLst>
          </p:cNvPr>
          <p:cNvPicPr>
            <a:picLocks noChangeAspect="1" noChangeArrowheads="1"/>
          </p:cNvPicPr>
          <p:nvPr/>
        </p:nvPicPr>
        <p:blipFill rotWithShape="1">
          <a:blip r:embed="rId3">
            <a:clrChange>
              <a:clrFrom>
                <a:srgbClr val="EDEDED"/>
              </a:clrFrom>
              <a:clrTo>
                <a:srgbClr val="EDEDED">
                  <a:alpha val="0"/>
                </a:srgbClr>
              </a:clrTo>
            </a:clrChange>
            <a:extLst>
              <a:ext uri="{28A0092B-C50C-407E-A947-70E740481C1C}">
                <a14:useLocalDpi xmlns:a14="http://schemas.microsoft.com/office/drawing/2010/main" val="0"/>
              </a:ext>
            </a:extLst>
          </a:blip>
          <a:srcRect l="2001" t="14286" r="1999" b="21429"/>
          <a:stretch/>
        </p:blipFill>
        <p:spPr bwMode="auto">
          <a:xfrm rot="460497">
            <a:off x="8977563" y="1327442"/>
            <a:ext cx="8828736" cy="16553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résentation D'affaires : Haut-parleur Avec Le Conseil Et Les Spectateurs  Vides Illustration de Vecteur - Illustration du homme, information:  137307483">
            <a:extLst>
              <a:ext uri="{FF2B5EF4-FFF2-40B4-BE49-F238E27FC236}">
                <a16:creationId xmlns:a16="http://schemas.microsoft.com/office/drawing/2014/main" id="{FF0AE843-8409-262F-F968-4FC4435583A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233" t="2947" r="9106" b="10022"/>
          <a:stretch/>
        </p:blipFill>
        <p:spPr bwMode="auto">
          <a:xfrm>
            <a:off x="9130553" y="2938794"/>
            <a:ext cx="8509309" cy="684779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D9CBA95B-2CFB-5EE7-1265-A59F18BF4706}"/>
              </a:ext>
            </a:extLst>
          </p:cNvPr>
          <p:cNvSpPr txBox="1"/>
          <p:nvPr/>
        </p:nvSpPr>
        <p:spPr>
          <a:xfrm>
            <a:off x="13208996" y="3315636"/>
            <a:ext cx="3555004" cy="2062103"/>
          </a:xfrm>
          <a:prstGeom prst="rect">
            <a:avLst/>
          </a:prstGeom>
          <a:noFill/>
        </p:spPr>
        <p:txBody>
          <a:bodyPr wrap="square" lIns="91440" tIns="45720" rIns="91440" bIns="45720" rtlCol="0" anchor="t">
            <a:spAutoFit/>
          </a:bodyPr>
          <a:lstStyle/>
          <a:p>
            <a:pPr algn="ctr"/>
            <a:r>
              <a:rPr lang="fr-FR" sz="3200" b="1">
                <a:solidFill>
                  <a:schemeClr val="accent5"/>
                </a:solidFill>
                <a:latin typeface="Century Gothic"/>
              </a:rPr>
              <a:t> Développement et  structuration du langage oral et écrit</a:t>
            </a:r>
          </a:p>
        </p:txBody>
      </p:sp>
      <p:pic>
        <p:nvPicPr>
          <p:cNvPr id="13" name="Image 12" descr="Une image contenant clipart, dessin humoristique, dessin, illustration&#10;&#10;Le contenu généré par l’IA peut être incorrect.">
            <a:extLst>
              <a:ext uri="{FF2B5EF4-FFF2-40B4-BE49-F238E27FC236}">
                <a16:creationId xmlns:a16="http://schemas.microsoft.com/office/drawing/2014/main" id="{E3EFAA52-7ADB-9734-F592-45499CDBC453}"/>
              </a:ext>
            </a:extLst>
          </p:cNvPr>
          <p:cNvPicPr>
            <a:picLocks noChangeAspect="1"/>
          </p:cNvPicPr>
          <p:nvPr/>
        </p:nvPicPr>
        <p:blipFill>
          <a:blip r:embed="rId5"/>
          <a:stretch>
            <a:fillRect/>
          </a:stretch>
        </p:blipFill>
        <p:spPr>
          <a:xfrm>
            <a:off x="4387624" y="840241"/>
            <a:ext cx="4434567" cy="4295775"/>
          </a:xfrm>
          <a:prstGeom prst="rect">
            <a:avLst/>
          </a:prstGeom>
        </p:spPr>
      </p:pic>
      <p:pic>
        <p:nvPicPr>
          <p:cNvPr id="14" name="Image 13" descr="Une image contenant Police, texte, capture d’écran, Graphique&#10;&#10;Le contenu généré par l’IA peut être incorrect.">
            <a:extLst>
              <a:ext uri="{FF2B5EF4-FFF2-40B4-BE49-F238E27FC236}">
                <a16:creationId xmlns:a16="http://schemas.microsoft.com/office/drawing/2014/main" id="{A33AE960-CBAA-75E6-2B20-54EB9F155383}"/>
              </a:ext>
            </a:extLst>
          </p:cNvPr>
          <p:cNvPicPr>
            <a:picLocks noChangeAspect="1"/>
          </p:cNvPicPr>
          <p:nvPr/>
        </p:nvPicPr>
        <p:blipFill>
          <a:blip r:embed="rId6"/>
          <a:stretch>
            <a:fillRect/>
          </a:stretch>
        </p:blipFill>
        <p:spPr>
          <a:xfrm>
            <a:off x="670150" y="4648881"/>
            <a:ext cx="7966983" cy="3422196"/>
          </a:xfrm>
          <a:prstGeom prst="rect">
            <a:avLst/>
          </a:prstGeom>
        </p:spPr>
      </p:pic>
    </p:spTree>
    <p:extLst>
      <p:ext uri="{BB962C8B-B14F-4D97-AF65-F5344CB8AC3E}">
        <p14:creationId xmlns:p14="http://schemas.microsoft.com/office/powerpoint/2010/main" val="2237090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2E103-8343-3AA6-A25F-74ED662CA1B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F32EF79-7842-BD96-8A12-43A16ED70111}"/>
              </a:ext>
            </a:extLst>
          </p:cNvPr>
          <p:cNvGrpSpPr/>
          <p:nvPr/>
        </p:nvGrpSpPr>
        <p:grpSpPr>
          <a:xfrm>
            <a:off x="309282" y="-342901"/>
            <a:ext cx="20174988" cy="10280516"/>
            <a:chOff x="-656731" y="-38100"/>
            <a:chExt cx="5652080" cy="3007974"/>
          </a:xfrm>
        </p:grpSpPr>
        <p:sp>
          <p:nvSpPr>
            <p:cNvPr id="3" name="Freeform 3">
              <a:extLst>
                <a:ext uri="{FF2B5EF4-FFF2-40B4-BE49-F238E27FC236}">
                  <a16:creationId xmlns:a16="http://schemas.microsoft.com/office/drawing/2014/main" id="{E1376AFB-A17D-70D9-3E62-CDF9DCE791E0}"/>
                </a:ext>
              </a:extLst>
            </p:cNvPr>
            <p:cNvSpPr/>
            <p:nvPr/>
          </p:nvSpPr>
          <p:spPr>
            <a:xfrm>
              <a:off x="-656731" y="9377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6B0E8581-236B-E0A6-3EEE-61E0CF4B92FD}"/>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DA9F9F87-1F02-E08F-0101-4F1012629754}"/>
              </a:ext>
            </a:extLst>
          </p:cNvPr>
          <p:cNvSpPr txBox="1"/>
          <p:nvPr/>
        </p:nvSpPr>
        <p:spPr>
          <a:xfrm>
            <a:off x="674350" y="699861"/>
            <a:ext cx="17132819"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Organisation de ce domaine  </a:t>
            </a:r>
            <a:endParaRPr lang="fr-FR" sz="6000">
              <a:solidFill>
                <a:schemeClr val="accent5"/>
              </a:solidFill>
            </a:endParaRPr>
          </a:p>
        </p:txBody>
      </p:sp>
      <p:sp>
        <p:nvSpPr>
          <p:cNvPr id="5" name="ZoneTexte 4">
            <a:extLst>
              <a:ext uri="{FF2B5EF4-FFF2-40B4-BE49-F238E27FC236}">
                <a16:creationId xmlns:a16="http://schemas.microsoft.com/office/drawing/2014/main" id="{267A3F02-31D6-0D6B-BB53-4D7A98B4803B}"/>
              </a:ext>
            </a:extLst>
          </p:cNvPr>
          <p:cNvSpPr txBox="1"/>
          <p:nvPr/>
        </p:nvSpPr>
        <p:spPr>
          <a:xfrm rot="490132">
            <a:off x="12967148" y="591490"/>
            <a:ext cx="3555004" cy="2062103"/>
          </a:xfrm>
          <a:prstGeom prst="rect">
            <a:avLst/>
          </a:prstGeom>
          <a:noFill/>
        </p:spPr>
        <p:txBody>
          <a:bodyPr wrap="square" lIns="91440" tIns="45720" rIns="91440" bIns="45720" rtlCol="0" anchor="t">
            <a:spAutoFit/>
          </a:bodyPr>
          <a:lstStyle/>
          <a:p>
            <a:pPr algn="ctr"/>
            <a:r>
              <a:rPr lang="fr-FR" sz="3200" b="1">
                <a:solidFill>
                  <a:schemeClr val="accent5"/>
                </a:solidFill>
                <a:latin typeface="Century Gothic"/>
              </a:rPr>
              <a:t> Développement et  structuration du langage oral et écrit</a:t>
            </a:r>
          </a:p>
        </p:txBody>
      </p:sp>
      <p:graphicFrame>
        <p:nvGraphicFramePr>
          <p:cNvPr id="6" name="Diagramme 5">
            <a:extLst>
              <a:ext uri="{FF2B5EF4-FFF2-40B4-BE49-F238E27FC236}">
                <a16:creationId xmlns:a16="http://schemas.microsoft.com/office/drawing/2014/main" id="{E5B54469-65AA-F78E-0A02-2163BF8C4288}"/>
              </a:ext>
            </a:extLst>
          </p:cNvPr>
          <p:cNvGraphicFramePr/>
          <p:nvPr>
            <p:extLst>
              <p:ext uri="{D42A27DB-BD31-4B8C-83A1-F6EECF244321}">
                <p14:modId xmlns:p14="http://schemas.microsoft.com/office/powerpoint/2010/main" val="41101726"/>
              </p:ext>
            </p:extLst>
          </p:nvPr>
        </p:nvGraphicFramePr>
        <p:xfrm>
          <a:off x="968187" y="2051185"/>
          <a:ext cx="16838981"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9489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07E5D-447C-0B4A-4F46-ECDC57522B4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2B412CD-6D03-D9F0-735E-542CD6D8ECA8}"/>
              </a:ext>
            </a:extLst>
          </p:cNvPr>
          <p:cNvGrpSpPr/>
          <p:nvPr/>
        </p:nvGrpSpPr>
        <p:grpSpPr>
          <a:xfrm>
            <a:off x="304800" y="-184016"/>
            <a:ext cx="20174988" cy="10280516"/>
            <a:chOff x="-656731" y="-38100"/>
            <a:chExt cx="5652080" cy="3007974"/>
          </a:xfrm>
        </p:grpSpPr>
        <p:sp>
          <p:nvSpPr>
            <p:cNvPr id="3" name="Freeform 3">
              <a:extLst>
                <a:ext uri="{FF2B5EF4-FFF2-40B4-BE49-F238E27FC236}">
                  <a16:creationId xmlns:a16="http://schemas.microsoft.com/office/drawing/2014/main" id="{1A47B592-5F52-A94D-F57E-D7D2D2DE7C2C}"/>
                </a:ext>
              </a:extLst>
            </p:cNvPr>
            <p:cNvSpPr/>
            <p:nvPr/>
          </p:nvSpPr>
          <p:spPr>
            <a:xfrm>
              <a:off x="-656731" y="9377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B1E1D014-32C0-3BA0-A7D9-38AC43B61741}"/>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EEE677E7-DDF6-0D25-17D3-8734CD5940B2}"/>
              </a:ext>
            </a:extLst>
          </p:cNvPr>
          <p:cNvSpPr txBox="1"/>
          <p:nvPr/>
        </p:nvSpPr>
        <p:spPr>
          <a:xfrm>
            <a:off x="678335" y="1006396"/>
            <a:ext cx="17179359"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Sommaire du domaine     </a:t>
            </a:r>
            <a:endParaRPr lang="fr-FR" sz="6000">
              <a:solidFill>
                <a:schemeClr val="accent5"/>
              </a:solidFill>
              <a:latin typeface="Century Gothic"/>
            </a:endParaRPr>
          </a:p>
        </p:txBody>
      </p:sp>
      <p:pic>
        <p:nvPicPr>
          <p:cNvPr id="6" name="Image 5">
            <a:extLst>
              <a:ext uri="{FF2B5EF4-FFF2-40B4-BE49-F238E27FC236}">
                <a16:creationId xmlns:a16="http://schemas.microsoft.com/office/drawing/2014/main" id="{8796A0EB-1A61-8D2F-2D93-2F91C3734C43}"/>
              </a:ext>
            </a:extLst>
          </p:cNvPr>
          <p:cNvPicPr>
            <a:picLocks noChangeAspect="1"/>
          </p:cNvPicPr>
          <p:nvPr/>
        </p:nvPicPr>
        <p:blipFill>
          <a:blip r:embed="rId3"/>
          <a:stretch>
            <a:fillRect/>
          </a:stretch>
        </p:blipFill>
        <p:spPr>
          <a:xfrm rot="21105203">
            <a:off x="1311898" y="2374827"/>
            <a:ext cx="6149555" cy="7048404"/>
          </a:xfrm>
          <a:prstGeom prst="rect">
            <a:avLst/>
          </a:prstGeom>
        </p:spPr>
      </p:pic>
      <p:graphicFrame>
        <p:nvGraphicFramePr>
          <p:cNvPr id="8" name="Diagramme 7">
            <a:extLst>
              <a:ext uri="{FF2B5EF4-FFF2-40B4-BE49-F238E27FC236}">
                <a16:creationId xmlns:a16="http://schemas.microsoft.com/office/drawing/2014/main" id="{E483818C-AC7F-D6B4-F31D-6C629C8B9B52}"/>
              </a:ext>
            </a:extLst>
          </p:cNvPr>
          <p:cNvGraphicFramePr/>
          <p:nvPr>
            <p:extLst>
              <p:ext uri="{D42A27DB-BD31-4B8C-83A1-F6EECF244321}">
                <p14:modId xmlns:p14="http://schemas.microsoft.com/office/powerpoint/2010/main" val="1510274921"/>
              </p:ext>
            </p:extLst>
          </p:nvPr>
        </p:nvGraphicFramePr>
        <p:xfrm>
          <a:off x="6317135" y="1892300"/>
          <a:ext cx="1219200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Organigramme : Connecteur 22">
            <a:extLst>
              <a:ext uri="{FF2B5EF4-FFF2-40B4-BE49-F238E27FC236}">
                <a16:creationId xmlns:a16="http://schemas.microsoft.com/office/drawing/2014/main" id="{81E2E35E-801A-80A1-CCED-F500927B28CC}"/>
              </a:ext>
            </a:extLst>
          </p:cNvPr>
          <p:cNvSpPr/>
          <p:nvPr/>
        </p:nvSpPr>
        <p:spPr>
          <a:xfrm rot="720000">
            <a:off x="12491755" y="1242837"/>
            <a:ext cx="5811367" cy="1281588"/>
          </a:xfrm>
          <a:prstGeom prst="flowChartConnector">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200" b="1">
                <a:latin typeface="Century Gothic"/>
              </a:rPr>
              <a:t>3 sous-domaines : </a:t>
            </a:r>
          </a:p>
        </p:txBody>
      </p:sp>
    </p:spTree>
    <p:extLst>
      <p:ext uri="{BB962C8B-B14F-4D97-AF65-F5344CB8AC3E}">
        <p14:creationId xmlns:p14="http://schemas.microsoft.com/office/powerpoint/2010/main" val="1266584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49A2B-7B2B-F41D-602A-B5EAA0E0D40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4A262A6-8226-F01B-AA47-168042DDA3D7}"/>
              </a:ext>
            </a:extLst>
          </p:cNvPr>
          <p:cNvSpPr/>
          <p:nvPr/>
        </p:nvSpPr>
        <p:spPr>
          <a:xfrm>
            <a:off x="-4050" y="5434595"/>
            <a:ext cx="18266127" cy="545911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Ellipse 2">
            <a:extLst>
              <a:ext uri="{FF2B5EF4-FFF2-40B4-BE49-F238E27FC236}">
                <a16:creationId xmlns:a16="http://schemas.microsoft.com/office/drawing/2014/main" id="{6BE65F4B-AAC9-1C3E-2C28-AE67B464A0B4}"/>
              </a:ext>
            </a:extLst>
          </p:cNvPr>
          <p:cNvSpPr/>
          <p:nvPr/>
        </p:nvSpPr>
        <p:spPr>
          <a:xfrm>
            <a:off x="135899" y="5892520"/>
            <a:ext cx="2959787" cy="724401"/>
          </a:xfrm>
          <a:prstGeom prst="ellipse">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4000" b="1"/>
              <a:t>2025</a:t>
            </a:r>
            <a:endParaRPr lang="fr-FR" sz="4000" b="1">
              <a:ea typeface="Calibri"/>
              <a:cs typeface="Calibri"/>
            </a:endParaRPr>
          </a:p>
        </p:txBody>
      </p:sp>
      <p:sp>
        <p:nvSpPr>
          <p:cNvPr id="12" name="Rectangle 11">
            <a:extLst>
              <a:ext uri="{FF2B5EF4-FFF2-40B4-BE49-F238E27FC236}">
                <a16:creationId xmlns:a16="http://schemas.microsoft.com/office/drawing/2014/main" id="{04109121-9818-EB7F-804B-1F5C827B5B80}"/>
              </a:ext>
            </a:extLst>
          </p:cNvPr>
          <p:cNvSpPr/>
          <p:nvPr/>
        </p:nvSpPr>
        <p:spPr>
          <a:xfrm>
            <a:off x="21164" y="11940"/>
            <a:ext cx="18243116" cy="5600456"/>
          </a:xfrm>
          <a:prstGeom prst="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endParaRPr lang="en-US" sz="2400" b="1" err="1">
              <a:solidFill>
                <a:srgbClr val="954706"/>
              </a:solidFill>
              <a:ea typeface="Calibri"/>
              <a:cs typeface="Calibri"/>
            </a:endParaRPr>
          </a:p>
        </p:txBody>
      </p:sp>
      <p:pic>
        <p:nvPicPr>
          <p:cNvPr id="13" name="Picture 12" descr="A blue rectangular sign with white numbers&#10;&#10;AI-generated content may be incorrect.">
            <a:extLst>
              <a:ext uri="{FF2B5EF4-FFF2-40B4-BE49-F238E27FC236}">
                <a16:creationId xmlns:a16="http://schemas.microsoft.com/office/drawing/2014/main" id="{F16B6F93-0DA8-7139-F96B-20FAAB470772}"/>
              </a:ext>
            </a:extLst>
          </p:cNvPr>
          <p:cNvPicPr>
            <a:picLocks noChangeAspect="1"/>
          </p:cNvPicPr>
          <p:nvPr/>
        </p:nvPicPr>
        <p:blipFill>
          <a:blip r:embed="rId3"/>
          <a:stretch>
            <a:fillRect/>
          </a:stretch>
        </p:blipFill>
        <p:spPr>
          <a:xfrm>
            <a:off x="136242" y="235745"/>
            <a:ext cx="3128963" cy="985837"/>
          </a:xfrm>
          <a:prstGeom prst="rect">
            <a:avLst/>
          </a:prstGeom>
        </p:spPr>
      </p:pic>
      <p:sp>
        <p:nvSpPr>
          <p:cNvPr id="14" name="Rectangle 13">
            <a:extLst>
              <a:ext uri="{FF2B5EF4-FFF2-40B4-BE49-F238E27FC236}">
                <a16:creationId xmlns:a16="http://schemas.microsoft.com/office/drawing/2014/main" id="{E030CF94-D10F-F88A-2408-0652202F4E53}"/>
              </a:ext>
            </a:extLst>
          </p:cNvPr>
          <p:cNvSpPr/>
          <p:nvPr/>
        </p:nvSpPr>
        <p:spPr>
          <a:xfrm>
            <a:off x="227471" y="1935855"/>
            <a:ext cx="2865437" cy="20802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ea typeface="Calibri"/>
                <a:cs typeface="Calibri"/>
              </a:rPr>
              <a:t>MOBILISER LE LANGAGE DANS TOUTES SES DIMENSIONS</a:t>
            </a:r>
          </a:p>
        </p:txBody>
      </p:sp>
      <p:sp>
        <p:nvSpPr>
          <p:cNvPr id="16" name="Arc 15">
            <a:extLst>
              <a:ext uri="{FF2B5EF4-FFF2-40B4-BE49-F238E27FC236}">
                <a16:creationId xmlns:a16="http://schemas.microsoft.com/office/drawing/2014/main" id="{0647BC11-3D4B-5FB1-4EB2-1EF1807E09C3}"/>
              </a:ext>
            </a:extLst>
          </p:cNvPr>
          <p:cNvSpPr/>
          <p:nvPr/>
        </p:nvSpPr>
        <p:spPr>
          <a:xfrm rot="8820000" flipV="1">
            <a:off x="2657995" y="1242290"/>
            <a:ext cx="5629638" cy="107226"/>
          </a:xfrm>
          <a:prstGeom prst="arc">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CE67F202-9017-DE01-1B49-112E20622DE4}"/>
              </a:ext>
            </a:extLst>
          </p:cNvPr>
          <p:cNvSpPr/>
          <p:nvPr/>
        </p:nvSpPr>
        <p:spPr>
          <a:xfrm rot="300000">
            <a:off x="370225" y="3246413"/>
            <a:ext cx="5129577" cy="160667"/>
          </a:xfrm>
          <a:prstGeom prst="arc">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467513BF-7ED7-FA23-3753-823C773CF369}"/>
              </a:ext>
            </a:extLst>
          </p:cNvPr>
          <p:cNvSpPr/>
          <p:nvPr/>
        </p:nvSpPr>
        <p:spPr>
          <a:xfrm>
            <a:off x="5488753" y="855512"/>
            <a:ext cx="2521782" cy="121865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solidFill>
                  <a:schemeClr val="accent6">
                    <a:lumMod val="49000"/>
                  </a:schemeClr>
                </a:solidFill>
                <a:ea typeface="Calibri"/>
                <a:cs typeface="Calibri"/>
              </a:rPr>
              <a:t>LANGAGE </a:t>
            </a:r>
            <a:endParaRPr lang="en-US">
              <a:solidFill>
                <a:schemeClr val="accent6">
                  <a:lumMod val="49000"/>
                </a:schemeClr>
              </a:solidFill>
            </a:endParaRPr>
          </a:p>
          <a:p>
            <a:pPr algn="ctr"/>
            <a:r>
              <a:rPr lang="en-US" sz="4000" b="1">
                <a:solidFill>
                  <a:schemeClr val="accent6">
                    <a:lumMod val="49000"/>
                  </a:schemeClr>
                </a:solidFill>
                <a:ea typeface="Calibri"/>
                <a:cs typeface="Calibri"/>
              </a:rPr>
              <a:t>ORAL</a:t>
            </a:r>
            <a:endParaRPr lang="en-US">
              <a:solidFill>
                <a:schemeClr val="accent6">
                  <a:lumMod val="49000"/>
                </a:schemeClr>
              </a:solidFill>
            </a:endParaRPr>
          </a:p>
        </p:txBody>
      </p:sp>
      <p:sp>
        <p:nvSpPr>
          <p:cNvPr id="19" name="Rectangle 18">
            <a:extLst>
              <a:ext uri="{FF2B5EF4-FFF2-40B4-BE49-F238E27FC236}">
                <a16:creationId xmlns:a16="http://schemas.microsoft.com/office/drawing/2014/main" id="{A4F9FF20-EDB7-046A-20D3-78E906A9FA32}"/>
              </a:ext>
            </a:extLst>
          </p:cNvPr>
          <p:cNvSpPr/>
          <p:nvPr/>
        </p:nvSpPr>
        <p:spPr>
          <a:xfrm>
            <a:off x="5453914" y="3186012"/>
            <a:ext cx="2557497" cy="1325811"/>
          </a:xfrm>
          <a:prstGeom prst="rect">
            <a:avLst/>
          </a:prstGeom>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US" sz="4000" b="1">
                <a:solidFill>
                  <a:srgbClr val="00B050"/>
                </a:solidFill>
                <a:ea typeface="Calibri"/>
                <a:cs typeface="Calibri"/>
              </a:rPr>
              <a:t>LANGAGE </a:t>
            </a:r>
            <a:endParaRPr lang="en-US" sz="4000">
              <a:solidFill>
                <a:srgbClr val="00B050"/>
              </a:solidFill>
              <a:ea typeface="Calibri"/>
              <a:cs typeface="Calibri"/>
            </a:endParaRPr>
          </a:p>
          <a:p>
            <a:pPr algn="ctr"/>
            <a:r>
              <a:rPr lang="en-US" sz="4000" b="1">
                <a:solidFill>
                  <a:srgbClr val="00B050"/>
                </a:solidFill>
                <a:ea typeface="Calibri"/>
                <a:cs typeface="Calibri"/>
              </a:rPr>
              <a:t>ECRIT</a:t>
            </a:r>
            <a:endParaRPr lang="en-US" sz="4000">
              <a:solidFill>
                <a:srgbClr val="00B050"/>
              </a:solidFill>
              <a:ea typeface="Calibri"/>
              <a:cs typeface="Calibri"/>
            </a:endParaRPr>
          </a:p>
        </p:txBody>
      </p:sp>
      <p:sp>
        <p:nvSpPr>
          <p:cNvPr id="24" name="Left Brace 23">
            <a:extLst>
              <a:ext uri="{FF2B5EF4-FFF2-40B4-BE49-F238E27FC236}">
                <a16:creationId xmlns:a16="http://schemas.microsoft.com/office/drawing/2014/main" id="{1349A5D8-A8C6-EAF1-A116-7C93A9C8D808}"/>
              </a:ext>
            </a:extLst>
          </p:cNvPr>
          <p:cNvSpPr/>
          <p:nvPr/>
        </p:nvSpPr>
        <p:spPr>
          <a:xfrm>
            <a:off x="8031142" y="120882"/>
            <a:ext cx="669117" cy="2709286"/>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e 24">
            <a:extLst>
              <a:ext uri="{FF2B5EF4-FFF2-40B4-BE49-F238E27FC236}">
                <a16:creationId xmlns:a16="http://schemas.microsoft.com/office/drawing/2014/main" id="{094ACB34-7219-6B84-3673-90C1BA4BC36E}"/>
              </a:ext>
            </a:extLst>
          </p:cNvPr>
          <p:cNvSpPr/>
          <p:nvPr/>
        </p:nvSpPr>
        <p:spPr>
          <a:xfrm>
            <a:off x="8013282" y="3192106"/>
            <a:ext cx="678861" cy="2004200"/>
          </a:xfrm>
          <a:prstGeom prst="leftBrace">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5EBC4754-1920-A1E3-E9F5-6749EE87F3C0}"/>
              </a:ext>
            </a:extLst>
          </p:cNvPr>
          <p:cNvSpPr txBox="1"/>
          <p:nvPr/>
        </p:nvSpPr>
        <p:spPr>
          <a:xfrm>
            <a:off x="8356371" y="117339"/>
            <a:ext cx="41556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6">
                    <a:lumMod val="49000"/>
                  </a:schemeClr>
                </a:solidFill>
                <a:ea typeface="Calibri"/>
                <a:cs typeface="Calibri"/>
              </a:rPr>
              <a:t>Oser </a:t>
            </a:r>
            <a:r>
              <a:rPr lang="en-US" sz="2400" b="1" err="1">
                <a:solidFill>
                  <a:schemeClr val="accent6">
                    <a:lumMod val="49000"/>
                  </a:schemeClr>
                </a:solidFill>
                <a:ea typeface="Calibri"/>
                <a:cs typeface="Calibri"/>
              </a:rPr>
              <a:t>entrer</a:t>
            </a:r>
            <a:r>
              <a:rPr lang="en-US" sz="2400" b="1">
                <a:solidFill>
                  <a:schemeClr val="accent6">
                    <a:lumMod val="49000"/>
                  </a:schemeClr>
                </a:solidFill>
                <a:ea typeface="Calibri"/>
                <a:cs typeface="Calibri"/>
              </a:rPr>
              <a:t> </a:t>
            </a:r>
            <a:r>
              <a:rPr lang="en-US" sz="2400" b="1" err="1">
                <a:solidFill>
                  <a:schemeClr val="accent6">
                    <a:lumMod val="49000"/>
                  </a:schemeClr>
                </a:solidFill>
                <a:ea typeface="Calibri"/>
                <a:cs typeface="Calibri"/>
              </a:rPr>
              <a:t>en</a:t>
            </a:r>
            <a:r>
              <a:rPr lang="en-US" sz="2400" b="1">
                <a:solidFill>
                  <a:schemeClr val="accent6">
                    <a:lumMod val="49000"/>
                  </a:schemeClr>
                </a:solidFill>
                <a:ea typeface="Calibri"/>
                <a:cs typeface="Calibri"/>
              </a:rPr>
              <a:t> communication</a:t>
            </a:r>
          </a:p>
        </p:txBody>
      </p:sp>
      <p:sp>
        <p:nvSpPr>
          <p:cNvPr id="28" name="TextBox 27">
            <a:extLst>
              <a:ext uri="{FF2B5EF4-FFF2-40B4-BE49-F238E27FC236}">
                <a16:creationId xmlns:a16="http://schemas.microsoft.com/office/drawing/2014/main" id="{B65C195C-7DF7-A09E-AE2A-29D70F534182}"/>
              </a:ext>
            </a:extLst>
          </p:cNvPr>
          <p:cNvSpPr txBox="1"/>
          <p:nvPr/>
        </p:nvSpPr>
        <p:spPr>
          <a:xfrm>
            <a:off x="8356372" y="563822"/>
            <a:ext cx="36734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err="1">
                <a:solidFill>
                  <a:schemeClr val="accent6">
                    <a:lumMod val="49000"/>
                  </a:schemeClr>
                </a:solidFill>
                <a:ea typeface="Calibri"/>
                <a:cs typeface="Calibri"/>
              </a:rPr>
              <a:t>Comprendre</a:t>
            </a:r>
            <a:r>
              <a:rPr lang="en-US" sz="2400" b="1">
                <a:solidFill>
                  <a:schemeClr val="accent6">
                    <a:lumMod val="49000"/>
                  </a:schemeClr>
                </a:solidFill>
                <a:ea typeface="Calibri"/>
                <a:cs typeface="Calibri"/>
              </a:rPr>
              <a:t> et </a:t>
            </a:r>
            <a:r>
              <a:rPr lang="en-US" sz="2400" b="1" err="1">
                <a:solidFill>
                  <a:schemeClr val="accent6">
                    <a:lumMod val="49000"/>
                  </a:schemeClr>
                </a:solidFill>
                <a:ea typeface="Calibri"/>
                <a:cs typeface="Calibri"/>
              </a:rPr>
              <a:t>apprendre</a:t>
            </a:r>
          </a:p>
        </p:txBody>
      </p:sp>
      <p:sp>
        <p:nvSpPr>
          <p:cNvPr id="30" name="TextBox 29">
            <a:extLst>
              <a:ext uri="{FF2B5EF4-FFF2-40B4-BE49-F238E27FC236}">
                <a16:creationId xmlns:a16="http://schemas.microsoft.com/office/drawing/2014/main" id="{327CD6E0-EE95-A336-6B40-B7309333D2B0}"/>
              </a:ext>
            </a:extLst>
          </p:cNvPr>
          <p:cNvSpPr txBox="1"/>
          <p:nvPr/>
        </p:nvSpPr>
        <p:spPr>
          <a:xfrm>
            <a:off x="8356372" y="1063885"/>
            <a:ext cx="50664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6">
                    <a:lumMod val="49000"/>
                  </a:schemeClr>
                </a:solidFill>
                <a:ea typeface="Calibri"/>
                <a:cs typeface="Calibri"/>
              </a:rPr>
              <a:t> </a:t>
            </a:r>
            <a:r>
              <a:rPr lang="en-US" sz="2400" b="1" err="1">
                <a:solidFill>
                  <a:schemeClr val="accent6">
                    <a:lumMod val="49000"/>
                  </a:schemeClr>
                </a:solidFill>
                <a:ea typeface="Calibri"/>
                <a:cs typeface="Calibri"/>
              </a:rPr>
              <a:t>Echanger</a:t>
            </a:r>
            <a:r>
              <a:rPr lang="en-US" sz="2400" b="1">
                <a:solidFill>
                  <a:schemeClr val="accent6">
                    <a:lumMod val="49000"/>
                  </a:schemeClr>
                </a:solidFill>
                <a:ea typeface="Calibri"/>
                <a:cs typeface="Calibri"/>
              </a:rPr>
              <a:t> et </a:t>
            </a:r>
            <a:r>
              <a:rPr lang="en-US" sz="2400" b="1" err="1">
                <a:solidFill>
                  <a:schemeClr val="accent6">
                    <a:lumMod val="49000"/>
                  </a:schemeClr>
                </a:solidFill>
                <a:ea typeface="Calibri"/>
                <a:cs typeface="Calibri"/>
              </a:rPr>
              <a:t>réfléchir</a:t>
            </a:r>
            <a:r>
              <a:rPr lang="en-US" sz="2400" b="1">
                <a:solidFill>
                  <a:schemeClr val="accent6">
                    <a:lumMod val="49000"/>
                  </a:schemeClr>
                </a:solidFill>
                <a:ea typeface="Calibri"/>
                <a:cs typeface="Calibri"/>
              </a:rPr>
              <a:t> avec les </a:t>
            </a:r>
            <a:r>
              <a:rPr lang="en-US" sz="2400" b="1" err="1">
                <a:solidFill>
                  <a:schemeClr val="accent6">
                    <a:lumMod val="49000"/>
                  </a:schemeClr>
                </a:solidFill>
                <a:ea typeface="Calibri"/>
                <a:cs typeface="Calibri"/>
              </a:rPr>
              <a:t>autres</a:t>
            </a:r>
            <a:r>
              <a:rPr lang="en-US" sz="2400" b="1">
                <a:solidFill>
                  <a:schemeClr val="accent6">
                    <a:lumMod val="49000"/>
                  </a:schemeClr>
                </a:solidFill>
                <a:ea typeface="Calibri"/>
                <a:cs typeface="Calibri"/>
              </a:rPr>
              <a:t> </a:t>
            </a:r>
          </a:p>
        </p:txBody>
      </p:sp>
      <p:sp>
        <p:nvSpPr>
          <p:cNvPr id="31" name="TextBox 30">
            <a:extLst>
              <a:ext uri="{FF2B5EF4-FFF2-40B4-BE49-F238E27FC236}">
                <a16:creationId xmlns:a16="http://schemas.microsoft.com/office/drawing/2014/main" id="{8BB31FDB-F66B-6A34-F8AA-AAD7FB4B235D}"/>
              </a:ext>
            </a:extLst>
          </p:cNvPr>
          <p:cNvSpPr txBox="1"/>
          <p:nvPr/>
        </p:nvSpPr>
        <p:spPr>
          <a:xfrm>
            <a:off x="8499246" y="1546090"/>
            <a:ext cx="4745021" cy="1200329"/>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6">
                    <a:lumMod val="49000"/>
                  </a:schemeClr>
                </a:solidFill>
                <a:ea typeface="Calibri"/>
                <a:cs typeface="Calibri"/>
              </a:rPr>
              <a:t> Commencer à </a:t>
            </a:r>
            <a:r>
              <a:rPr lang="en-US" sz="2400" b="1" err="1">
                <a:solidFill>
                  <a:schemeClr val="accent6">
                    <a:lumMod val="49000"/>
                  </a:schemeClr>
                </a:solidFill>
                <a:ea typeface="Calibri"/>
                <a:cs typeface="Calibri"/>
              </a:rPr>
              <a:t>réfléchir</a:t>
            </a:r>
            <a:r>
              <a:rPr lang="en-US" sz="2400" b="1">
                <a:solidFill>
                  <a:schemeClr val="accent6">
                    <a:lumMod val="49000"/>
                  </a:schemeClr>
                </a:solidFill>
                <a:ea typeface="Calibri"/>
                <a:cs typeface="Calibri"/>
              </a:rPr>
              <a:t> sur la langue et </a:t>
            </a:r>
            <a:r>
              <a:rPr lang="en-US" sz="2400" b="1" err="1">
                <a:solidFill>
                  <a:schemeClr val="accent6">
                    <a:lumMod val="49000"/>
                  </a:schemeClr>
                </a:solidFill>
                <a:ea typeface="Calibri"/>
                <a:cs typeface="Calibri"/>
              </a:rPr>
              <a:t>acquérir</a:t>
            </a:r>
            <a:r>
              <a:rPr lang="en-US" sz="2400" b="1">
                <a:solidFill>
                  <a:schemeClr val="accent6">
                    <a:lumMod val="49000"/>
                  </a:schemeClr>
                </a:solidFill>
                <a:ea typeface="Calibri"/>
                <a:cs typeface="Calibri"/>
              </a:rPr>
              <a:t> </a:t>
            </a:r>
            <a:r>
              <a:rPr lang="en-US" sz="2400" b="1" err="1">
                <a:solidFill>
                  <a:schemeClr val="accent6">
                    <a:lumMod val="49000"/>
                  </a:schemeClr>
                </a:solidFill>
                <a:ea typeface="Calibri"/>
                <a:cs typeface="Calibri"/>
              </a:rPr>
              <a:t>une</a:t>
            </a:r>
            <a:r>
              <a:rPr lang="en-US" sz="2400" b="1">
                <a:solidFill>
                  <a:schemeClr val="accent6">
                    <a:lumMod val="49000"/>
                  </a:schemeClr>
                </a:solidFill>
                <a:ea typeface="Calibri"/>
                <a:cs typeface="Calibri"/>
              </a:rPr>
              <a:t> conscience </a:t>
            </a:r>
            <a:r>
              <a:rPr lang="en-US" sz="2400" b="1" err="1">
                <a:solidFill>
                  <a:schemeClr val="accent6">
                    <a:lumMod val="49000"/>
                  </a:schemeClr>
                </a:solidFill>
                <a:ea typeface="Calibri"/>
                <a:cs typeface="Calibri"/>
              </a:rPr>
              <a:t>phonologique</a:t>
            </a:r>
            <a:r>
              <a:rPr lang="en-US" sz="2400" b="1">
                <a:solidFill>
                  <a:schemeClr val="accent6">
                    <a:lumMod val="49000"/>
                  </a:schemeClr>
                </a:solidFill>
                <a:ea typeface="Calibri"/>
                <a:cs typeface="Calibri"/>
              </a:rPr>
              <a:t> </a:t>
            </a:r>
          </a:p>
        </p:txBody>
      </p:sp>
      <p:sp>
        <p:nvSpPr>
          <p:cNvPr id="34" name="TextBox 33">
            <a:extLst>
              <a:ext uri="{FF2B5EF4-FFF2-40B4-BE49-F238E27FC236}">
                <a16:creationId xmlns:a16="http://schemas.microsoft.com/office/drawing/2014/main" id="{A7A5C51A-B1BE-B1C1-3C2E-A9E32AD01BA1}"/>
              </a:ext>
            </a:extLst>
          </p:cNvPr>
          <p:cNvSpPr txBox="1"/>
          <p:nvPr/>
        </p:nvSpPr>
        <p:spPr>
          <a:xfrm>
            <a:off x="8499245" y="3528478"/>
            <a:ext cx="41378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err="1">
                <a:solidFill>
                  <a:srgbClr val="0070C0"/>
                </a:solidFill>
                <a:ea typeface="Calibri"/>
                <a:cs typeface="Calibri"/>
              </a:rPr>
              <a:t>Découvrir</a:t>
            </a:r>
            <a:r>
              <a:rPr lang="en-US" sz="2400" b="1">
                <a:solidFill>
                  <a:srgbClr val="0070C0"/>
                </a:solidFill>
                <a:ea typeface="Calibri"/>
                <a:cs typeface="Calibri"/>
              </a:rPr>
              <a:t> la </a:t>
            </a:r>
            <a:r>
              <a:rPr lang="en-US" sz="2400" b="1" err="1">
                <a:solidFill>
                  <a:srgbClr val="0070C0"/>
                </a:solidFill>
                <a:ea typeface="Calibri"/>
                <a:cs typeface="Calibri"/>
              </a:rPr>
              <a:t>fonction</a:t>
            </a:r>
            <a:r>
              <a:rPr lang="en-US" sz="2400" b="1">
                <a:solidFill>
                  <a:srgbClr val="0070C0"/>
                </a:solidFill>
                <a:ea typeface="Calibri"/>
                <a:cs typeface="Calibri"/>
              </a:rPr>
              <a:t> de </a:t>
            </a:r>
            <a:r>
              <a:rPr lang="en-US" sz="2400" b="1" err="1">
                <a:solidFill>
                  <a:srgbClr val="0070C0"/>
                </a:solidFill>
                <a:ea typeface="Calibri"/>
                <a:cs typeface="Calibri"/>
              </a:rPr>
              <a:t>l'écrit</a:t>
            </a:r>
            <a:endParaRPr lang="en-US">
              <a:solidFill>
                <a:srgbClr val="0070C0"/>
              </a:solidFill>
              <a:ea typeface="Calibri"/>
              <a:cs typeface="Calibri"/>
            </a:endParaRPr>
          </a:p>
        </p:txBody>
      </p:sp>
      <p:sp>
        <p:nvSpPr>
          <p:cNvPr id="35" name="TextBox 34">
            <a:extLst>
              <a:ext uri="{FF2B5EF4-FFF2-40B4-BE49-F238E27FC236}">
                <a16:creationId xmlns:a16="http://schemas.microsoft.com/office/drawing/2014/main" id="{692F4101-82D4-E470-40AD-1136E5AEAC31}"/>
              </a:ext>
            </a:extLst>
          </p:cNvPr>
          <p:cNvSpPr txBox="1"/>
          <p:nvPr/>
        </p:nvSpPr>
        <p:spPr>
          <a:xfrm>
            <a:off x="8481388" y="3189148"/>
            <a:ext cx="50843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err="1">
                <a:solidFill>
                  <a:srgbClr val="0070C0"/>
                </a:solidFill>
                <a:ea typeface="Calibri"/>
                <a:cs typeface="Calibri"/>
              </a:rPr>
              <a:t>Ecouter</a:t>
            </a:r>
            <a:r>
              <a:rPr lang="en-US" sz="2400" b="1">
                <a:solidFill>
                  <a:srgbClr val="0070C0"/>
                </a:solidFill>
                <a:ea typeface="Calibri"/>
                <a:cs typeface="Calibri"/>
              </a:rPr>
              <a:t> de </a:t>
            </a:r>
            <a:r>
              <a:rPr lang="en-US" sz="2400" b="1" err="1">
                <a:solidFill>
                  <a:srgbClr val="0070C0"/>
                </a:solidFill>
                <a:ea typeface="Calibri"/>
                <a:cs typeface="Calibri"/>
              </a:rPr>
              <a:t>l'écrit</a:t>
            </a:r>
            <a:r>
              <a:rPr lang="en-US" sz="2400" b="1">
                <a:solidFill>
                  <a:srgbClr val="0070C0"/>
                </a:solidFill>
                <a:ea typeface="Calibri"/>
                <a:cs typeface="Calibri"/>
              </a:rPr>
              <a:t> et </a:t>
            </a:r>
            <a:r>
              <a:rPr lang="en-US" sz="2400" b="1" err="1">
                <a:solidFill>
                  <a:srgbClr val="0070C0"/>
                </a:solidFill>
                <a:ea typeface="Calibri"/>
                <a:cs typeface="Calibri"/>
              </a:rPr>
              <a:t>comprendre</a:t>
            </a:r>
            <a:r>
              <a:rPr lang="en-US" sz="2400" b="1">
                <a:solidFill>
                  <a:srgbClr val="0070C0"/>
                </a:solidFill>
                <a:ea typeface="Calibri"/>
                <a:cs typeface="Calibri"/>
              </a:rPr>
              <a:t> </a:t>
            </a:r>
          </a:p>
        </p:txBody>
      </p:sp>
      <p:sp>
        <p:nvSpPr>
          <p:cNvPr id="36" name="TextBox 35">
            <a:extLst>
              <a:ext uri="{FF2B5EF4-FFF2-40B4-BE49-F238E27FC236}">
                <a16:creationId xmlns:a16="http://schemas.microsoft.com/office/drawing/2014/main" id="{B88D470A-2825-C81D-EE94-048980909817}"/>
              </a:ext>
            </a:extLst>
          </p:cNvPr>
          <p:cNvSpPr txBox="1"/>
          <p:nvPr/>
        </p:nvSpPr>
        <p:spPr>
          <a:xfrm>
            <a:off x="8427807" y="3974960"/>
            <a:ext cx="52093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B050"/>
                </a:solidFill>
                <a:ea typeface="Calibri"/>
                <a:cs typeface="Calibri"/>
              </a:rPr>
              <a:t>Commencer à </a:t>
            </a:r>
            <a:r>
              <a:rPr lang="en-US" sz="2400" b="1" err="1">
                <a:solidFill>
                  <a:srgbClr val="00B050"/>
                </a:solidFill>
                <a:ea typeface="Calibri"/>
                <a:cs typeface="Calibri"/>
              </a:rPr>
              <a:t>produire</a:t>
            </a:r>
            <a:r>
              <a:rPr lang="en-US" sz="2400" b="1">
                <a:solidFill>
                  <a:srgbClr val="00B050"/>
                </a:solidFill>
                <a:ea typeface="Calibri"/>
                <a:cs typeface="Calibri"/>
              </a:rPr>
              <a:t> des </a:t>
            </a:r>
            <a:r>
              <a:rPr lang="en-US" sz="2400" b="1" err="1">
                <a:solidFill>
                  <a:srgbClr val="00B050"/>
                </a:solidFill>
                <a:ea typeface="Calibri"/>
                <a:cs typeface="Calibri"/>
              </a:rPr>
              <a:t>écrits</a:t>
            </a:r>
            <a:r>
              <a:rPr lang="en-US" sz="2400" b="1">
                <a:solidFill>
                  <a:srgbClr val="00B050"/>
                </a:solidFill>
                <a:ea typeface="Calibri"/>
                <a:cs typeface="Calibri"/>
              </a:rPr>
              <a:t> ...</a:t>
            </a:r>
            <a:endParaRPr lang="en-US" sz="2400" b="1" err="1">
              <a:solidFill>
                <a:srgbClr val="00B050"/>
              </a:solidFill>
              <a:ea typeface="Calibri"/>
              <a:cs typeface="Calibri"/>
            </a:endParaRPr>
          </a:p>
        </p:txBody>
      </p:sp>
      <p:sp>
        <p:nvSpPr>
          <p:cNvPr id="37" name="TextBox 36">
            <a:extLst>
              <a:ext uri="{FF2B5EF4-FFF2-40B4-BE49-F238E27FC236}">
                <a16:creationId xmlns:a16="http://schemas.microsoft.com/office/drawing/2014/main" id="{012DF994-9ECA-00AB-397E-C0C655F98976}"/>
              </a:ext>
            </a:extLst>
          </p:cNvPr>
          <p:cNvSpPr txBox="1"/>
          <p:nvPr/>
        </p:nvSpPr>
        <p:spPr>
          <a:xfrm>
            <a:off x="8356369" y="4350005"/>
            <a:ext cx="47986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err="1">
                <a:solidFill>
                  <a:srgbClr val="0070C0"/>
                </a:solidFill>
                <a:ea typeface="Calibri"/>
                <a:cs typeface="Calibri"/>
              </a:rPr>
              <a:t>Découvrir</a:t>
            </a:r>
            <a:r>
              <a:rPr lang="en-US" sz="2400" b="1">
                <a:solidFill>
                  <a:srgbClr val="0070C0"/>
                </a:solidFill>
                <a:ea typeface="Calibri"/>
                <a:cs typeface="Calibri"/>
              </a:rPr>
              <a:t> le </a:t>
            </a:r>
            <a:r>
              <a:rPr lang="en-US" sz="2400" b="1" err="1">
                <a:solidFill>
                  <a:srgbClr val="0070C0"/>
                </a:solidFill>
                <a:ea typeface="Calibri"/>
                <a:cs typeface="Calibri"/>
              </a:rPr>
              <a:t>principe</a:t>
            </a:r>
            <a:r>
              <a:rPr lang="en-US" sz="2400" b="1">
                <a:solidFill>
                  <a:srgbClr val="0070C0"/>
                </a:solidFill>
                <a:ea typeface="Calibri"/>
                <a:cs typeface="Calibri"/>
              </a:rPr>
              <a:t> </a:t>
            </a:r>
            <a:r>
              <a:rPr lang="en-US" sz="2400" b="1" err="1">
                <a:solidFill>
                  <a:srgbClr val="0070C0"/>
                </a:solidFill>
                <a:ea typeface="Calibri"/>
                <a:cs typeface="Calibri"/>
              </a:rPr>
              <a:t>alphabétique</a:t>
            </a:r>
            <a:r>
              <a:rPr lang="en-US" sz="2400" b="1">
                <a:solidFill>
                  <a:srgbClr val="0070C0"/>
                </a:solidFill>
                <a:ea typeface="Calibri"/>
                <a:cs typeface="Calibri"/>
              </a:rPr>
              <a:t> </a:t>
            </a:r>
          </a:p>
        </p:txBody>
      </p:sp>
      <p:sp>
        <p:nvSpPr>
          <p:cNvPr id="38" name="TextBox 37">
            <a:extLst>
              <a:ext uri="{FF2B5EF4-FFF2-40B4-BE49-F238E27FC236}">
                <a16:creationId xmlns:a16="http://schemas.microsoft.com/office/drawing/2014/main" id="{0EE7927A-151A-B48B-7498-DE701BDCF187}"/>
              </a:ext>
            </a:extLst>
          </p:cNvPr>
          <p:cNvSpPr txBox="1"/>
          <p:nvPr/>
        </p:nvSpPr>
        <p:spPr>
          <a:xfrm>
            <a:off x="8481383" y="4742911"/>
            <a:ext cx="47093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B050"/>
                </a:solidFill>
                <a:ea typeface="Calibri"/>
                <a:cs typeface="Calibri"/>
              </a:rPr>
              <a:t>Commencer à </a:t>
            </a:r>
            <a:r>
              <a:rPr lang="en-US" sz="2400" b="1" err="1">
                <a:solidFill>
                  <a:srgbClr val="00B050"/>
                </a:solidFill>
                <a:ea typeface="Calibri"/>
                <a:cs typeface="Calibri"/>
              </a:rPr>
              <a:t>écrire</a:t>
            </a:r>
            <a:r>
              <a:rPr lang="en-US" sz="2400" b="1">
                <a:solidFill>
                  <a:srgbClr val="00B050"/>
                </a:solidFill>
                <a:ea typeface="Calibri"/>
                <a:cs typeface="Calibri"/>
              </a:rPr>
              <a:t> tout seul</a:t>
            </a:r>
          </a:p>
        </p:txBody>
      </p:sp>
      <p:pic>
        <p:nvPicPr>
          <p:cNvPr id="39" name="Picture 38" descr="A diagram of different languages&#10;&#10;AI-generated content may be incorrect.">
            <a:extLst>
              <a:ext uri="{FF2B5EF4-FFF2-40B4-BE49-F238E27FC236}">
                <a16:creationId xmlns:a16="http://schemas.microsoft.com/office/drawing/2014/main" id="{98745502-6E5F-4FA6-EFD8-27A22C7236C4}"/>
              </a:ext>
            </a:extLst>
          </p:cNvPr>
          <p:cNvPicPr>
            <a:picLocks noChangeAspect="1"/>
          </p:cNvPicPr>
          <p:nvPr/>
        </p:nvPicPr>
        <p:blipFill>
          <a:blip r:embed="rId4"/>
          <a:stretch>
            <a:fillRect/>
          </a:stretch>
        </p:blipFill>
        <p:spPr>
          <a:xfrm>
            <a:off x="3421857" y="5611417"/>
            <a:ext cx="11252935" cy="5472621"/>
          </a:xfrm>
          <a:prstGeom prst="rect">
            <a:avLst/>
          </a:prstGeom>
        </p:spPr>
      </p:pic>
      <p:sp>
        <p:nvSpPr>
          <p:cNvPr id="40" name="Left Brace 39">
            <a:extLst>
              <a:ext uri="{FF2B5EF4-FFF2-40B4-BE49-F238E27FC236}">
                <a16:creationId xmlns:a16="http://schemas.microsoft.com/office/drawing/2014/main" id="{F634149A-3814-17AB-D3FD-1B6CB2049F5B}"/>
              </a:ext>
            </a:extLst>
          </p:cNvPr>
          <p:cNvSpPr/>
          <p:nvPr/>
        </p:nvSpPr>
        <p:spPr>
          <a:xfrm>
            <a:off x="13246078" y="30998"/>
            <a:ext cx="1018189" cy="3915151"/>
          </a:xfrm>
          <a:prstGeom prst="leftBrac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09285C07-CDBF-994C-6E5D-8E3749B1202F}"/>
              </a:ext>
            </a:extLst>
          </p:cNvPr>
          <p:cNvSpPr txBox="1"/>
          <p:nvPr/>
        </p:nvSpPr>
        <p:spPr>
          <a:xfrm>
            <a:off x="14035654" y="313792"/>
            <a:ext cx="344128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err="1">
                <a:solidFill>
                  <a:schemeClr val="accent6">
                    <a:lumMod val="76000"/>
                  </a:schemeClr>
                </a:solidFill>
                <a:ea typeface="Calibri"/>
                <a:cs typeface="Calibri"/>
              </a:rPr>
              <a:t>Enrichir</a:t>
            </a:r>
            <a:r>
              <a:rPr lang="en-US" sz="2600" b="1">
                <a:solidFill>
                  <a:schemeClr val="accent6">
                    <a:lumMod val="76000"/>
                  </a:schemeClr>
                </a:solidFill>
                <a:ea typeface="Calibri"/>
                <a:cs typeface="Calibri"/>
              </a:rPr>
              <a:t> le  </a:t>
            </a:r>
            <a:r>
              <a:rPr lang="en-US" sz="2600" b="1" err="1">
                <a:solidFill>
                  <a:schemeClr val="accent6">
                    <a:lumMod val="76000"/>
                  </a:schemeClr>
                </a:solidFill>
                <a:ea typeface="Calibri"/>
                <a:cs typeface="Calibri"/>
              </a:rPr>
              <a:t>vocabulaire</a:t>
            </a:r>
            <a:endParaRPr lang="en-US" sz="2600" b="1">
              <a:solidFill>
                <a:schemeClr val="accent6">
                  <a:lumMod val="76000"/>
                </a:schemeClr>
              </a:solidFill>
              <a:ea typeface="Calibri"/>
              <a:cs typeface="Calibri"/>
            </a:endParaRPr>
          </a:p>
        </p:txBody>
      </p:sp>
      <p:sp>
        <p:nvSpPr>
          <p:cNvPr id="43" name="TextBox 42">
            <a:extLst>
              <a:ext uri="{FF2B5EF4-FFF2-40B4-BE49-F238E27FC236}">
                <a16:creationId xmlns:a16="http://schemas.microsoft.com/office/drawing/2014/main" id="{4346A8CD-46EC-1220-CBD0-C45F523FF62C}"/>
              </a:ext>
            </a:extLst>
          </p:cNvPr>
          <p:cNvSpPr txBox="1"/>
          <p:nvPr/>
        </p:nvSpPr>
        <p:spPr>
          <a:xfrm>
            <a:off x="14035654" y="795994"/>
            <a:ext cx="3191255"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err="1">
                <a:solidFill>
                  <a:schemeClr val="accent6">
                    <a:lumMod val="76000"/>
                  </a:schemeClr>
                </a:solidFill>
                <a:ea typeface="Calibri"/>
                <a:cs typeface="Calibri"/>
              </a:rPr>
              <a:t>Acquérir</a:t>
            </a:r>
            <a:r>
              <a:rPr lang="en-US" sz="2600" b="1">
                <a:solidFill>
                  <a:schemeClr val="accent6">
                    <a:lumMod val="76000"/>
                  </a:schemeClr>
                </a:solidFill>
                <a:ea typeface="Calibri"/>
                <a:cs typeface="Calibri"/>
              </a:rPr>
              <a:t> et </a:t>
            </a:r>
            <a:r>
              <a:rPr lang="en-US" sz="2600" b="1" err="1">
                <a:solidFill>
                  <a:schemeClr val="accent6">
                    <a:lumMod val="76000"/>
                  </a:schemeClr>
                </a:solidFill>
                <a:ea typeface="Calibri"/>
                <a:cs typeface="Calibri"/>
              </a:rPr>
              <a:t>développer</a:t>
            </a:r>
            <a:r>
              <a:rPr lang="en-US" sz="2600" b="1">
                <a:solidFill>
                  <a:schemeClr val="accent6">
                    <a:lumMod val="76000"/>
                  </a:schemeClr>
                </a:solidFill>
                <a:ea typeface="Calibri"/>
                <a:cs typeface="Calibri"/>
              </a:rPr>
              <a:t> la </a:t>
            </a:r>
            <a:r>
              <a:rPr lang="en-US" sz="2600" b="1" err="1">
                <a:solidFill>
                  <a:schemeClr val="accent6">
                    <a:lumMod val="76000"/>
                  </a:schemeClr>
                </a:solidFill>
                <a:ea typeface="Calibri"/>
                <a:cs typeface="Calibri"/>
              </a:rPr>
              <a:t>syntaxe</a:t>
            </a:r>
          </a:p>
        </p:txBody>
      </p:sp>
      <p:sp>
        <p:nvSpPr>
          <p:cNvPr id="44" name="TextBox 43">
            <a:extLst>
              <a:ext uri="{FF2B5EF4-FFF2-40B4-BE49-F238E27FC236}">
                <a16:creationId xmlns:a16="http://schemas.microsoft.com/office/drawing/2014/main" id="{715CCEF0-5465-6E9F-60ED-400E6942797E}"/>
              </a:ext>
            </a:extLst>
          </p:cNvPr>
          <p:cNvSpPr txBox="1"/>
          <p:nvPr/>
        </p:nvSpPr>
        <p:spPr>
          <a:xfrm>
            <a:off x="14035654" y="1688963"/>
            <a:ext cx="3441286"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err="1">
                <a:solidFill>
                  <a:srgbClr val="0070C0"/>
                </a:solidFill>
                <a:ea typeface="Calibri"/>
                <a:cs typeface="Calibri"/>
              </a:rPr>
              <a:t>Acquérir</a:t>
            </a:r>
            <a:r>
              <a:rPr lang="en-US" sz="2600" b="1">
                <a:solidFill>
                  <a:srgbClr val="0070C0"/>
                </a:solidFill>
                <a:ea typeface="Calibri"/>
                <a:cs typeface="Calibri"/>
              </a:rPr>
              <a:t> et </a:t>
            </a:r>
            <a:r>
              <a:rPr lang="en-US" sz="2600" b="1" err="1">
                <a:solidFill>
                  <a:srgbClr val="0070C0"/>
                </a:solidFill>
                <a:ea typeface="Calibri"/>
                <a:cs typeface="Calibri"/>
              </a:rPr>
              <a:t>développer</a:t>
            </a:r>
            <a:r>
              <a:rPr lang="en-US" sz="2600" b="1">
                <a:solidFill>
                  <a:srgbClr val="0070C0"/>
                </a:solidFill>
                <a:ea typeface="Calibri"/>
                <a:cs typeface="Calibri"/>
              </a:rPr>
              <a:t> </a:t>
            </a:r>
            <a:r>
              <a:rPr lang="en-US" sz="2600" b="1" err="1">
                <a:solidFill>
                  <a:srgbClr val="0070C0"/>
                </a:solidFill>
                <a:ea typeface="Calibri"/>
                <a:cs typeface="Calibri"/>
              </a:rPr>
              <a:t>une</a:t>
            </a:r>
            <a:r>
              <a:rPr lang="en-US" sz="2600" b="1">
                <a:solidFill>
                  <a:srgbClr val="0070C0"/>
                </a:solidFill>
                <a:ea typeface="Calibri"/>
                <a:cs typeface="Calibri"/>
              </a:rPr>
              <a:t> conscience </a:t>
            </a:r>
            <a:r>
              <a:rPr lang="en-US" sz="2600" b="1" err="1">
                <a:solidFill>
                  <a:srgbClr val="0070C0"/>
                </a:solidFill>
                <a:ea typeface="Calibri"/>
                <a:cs typeface="Calibri"/>
              </a:rPr>
              <a:t>phonologique</a:t>
            </a:r>
            <a:endParaRPr lang="en-US" sz="2600" b="1">
              <a:solidFill>
                <a:srgbClr val="0070C0"/>
              </a:solidFill>
              <a:ea typeface="Calibri"/>
              <a:cs typeface="Calibri"/>
            </a:endParaRPr>
          </a:p>
        </p:txBody>
      </p:sp>
      <p:sp>
        <p:nvSpPr>
          <p:cNvPr id="45" name="TextBox 44">
            <a:extLst>
              <a:ext uri="{FF2B5EF4-FFF2-40B4-BE49-F238E27FC236}">
                <a16:creationId xmlns:a16="http://schemas.microsoft.com/office/drawing/2014/main" id="{229A9826-7BCF-43CE-8090-D72A63307E49}"/>
              </a:ext>
            </a:extLst>
          </p:cNvPr>
          <p:cNvSpPr txBox="1"/>
          <p:nvPr/>
        </p:nvSpPr>
        <p:spPr>
          <a:xfrm>
            <a:off x="14160669" y="3028416"/>
            <a:ext cx="3191255"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err="1">
                <a:solidFill>
                  <a:srgbClr val="0070C0"/>
                </a:solidFill>
                <a:ea typeface="Calibri"/>
                <a:cs typeface="Calibri"/>
              </a:rPr>
              <a:t>Eveiller</a:t>
            </a:r>
            <a:r>
              <a:rPr lang="en-US" sz="2600" b="1">
                <a:solidFill>
                  <a:srgbClr val="0070C0"/>
                </a:solidFill>
                <a:ea typeface="Calibri"/>
                <a:cs typeface="Calibri"/>
              </a:rPr>
              <a:t> à la </a:t>
            </a:r>
            <a:r>
              <a:rPr lang="en-US" sz="2600" b="1" err="1">
                <a:solidFill>
                  <a:srgbClr val="0070C0"/>
                </a:solidFill>
                <a:ea typeface="Calibri"/>
                <a:cs typeface="Calibri"/>
              </a:rPr>
              <a:t>diversité</a:t>
            </a:r>
            <a:r>
              <a:rPr lang="en-US" sz="2600" b="1">
                <a:solidFill>
                  <a:srgbClr val="0070C0"/>
                </a:solidFill>
                <a:ea typeface="Calibri"/>
                <a:cs typeface="Calibri"/>
              </a:rPr>
              <a:t> </a:t>
            </a:r>
            <a:r>
              <a:rPr lang="en-US" sz="2600" b="1" err="1">
                <a:solidFill>
                  <a:srgbClr val="0070C0"/>
                </a:solidFill>
                <a:ea typeface="Calibri"/>
                <a:cs typeface="Calibri"/>
              </a:rPr>
              <a:t>linguistique</a:t>
            </a:r>
            <a:r>
              <a:rPr lang="en-US" sz="2600" b="1">
                <a:solidFill>
                  <a:srgbClr val="0070C0"/>
                </a:solidFill>
                <a:ea typeface="Calibri"/>
                <a:cs typeface="Calibri"/>
              </a:rPr>
              <a:t> </a:t>
            </a:r>
          </a:p>
        </p:txBody>
      </p:sp>
      <p:sp>
        <p:nvSpPr>
          <p:cNvPr id="2" name="Ellipse 2">
            <a:extLst>
              <a:ext uri="{FF2B5EF4-FFF2-40B4-BE49-F238E27FC236}">
                <a16:creationId xmlns:a16="http://schemas.microsoft.com/office/drawing/2014/main" id="{C3D2DF9D-339F-ECF7-CFC1-D9CB7B8C9F7C}"/>
              </a:ext>
            </a:extLst>
          </p:cNvPr>
          <p:cNvSpPr/>
          <p:nvPr/>
        </p:nvSpPr>
        <p:spPr>
          <a:xfrm>
            <a:off x="3420011" y="6423773"/>
            <a:ext cx="2637815" cy="402431"/>
          </a:xfrm>
          <a:prstGeom prst="ellipse">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200" b="1"/>
              <a:t>domaine</a:t>
            </a:r>
            <a:endParaRPr lang="fr-FR" sz="3200">
              <a:ea typeface="Calibri"/>
              <a:cs typeface="Calibri"/>
            </a:endParaRPr>
          </a:p>
        </p:txBody>
      </p:sp>
      <p:sp>
        <p:nvSpPr>
          <p:cNvPr id="3" name="Ellipse 2">
            <a:extLst>
              <a:ext uri="{FF2B5EF4-FFF2-40B4-BE49-F238E27FC236}">
                <a16:creationId xmlns:a16="http://schemas.microsoft.com/office/drawing/2014/main" id="{3DD47C04-8654-6044-F689-34A96641701E}"/>
              </a:ext>
            </a:extLst>
          </p:cNvPr>
          <p:cNvSpPr/>
          <p:nvPr/>
        </p:nvSpPr>
        <p:spPr>
          <a:xfrm>
            <a:off x="8054653" y="5616751"/>
            <a:ext cx="2814899" cy="305840"/>
          </a:xfrm>
          <a:prstGeom prst="ellipse">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000" b="1"/>
              <a:t>Sous-domaines</a:t>
            </a:r>
            <a:endParaRPr lang="fr-FR" sz="2000">
              <a:ea typeface="Calibri"/>
              <a:cs typeface="Calibri"/>
            </a:endParaRPr>
          </a:p>
        </p:txBody>
      </p:sp>
      <p:sp>
        <p:nvSpPr>
          <p:cNvPr id="4" name="Ellipse 3">
            <a:extLst>
              <a:ext uri="{FF2B5EF4-FFF2-40B4-BE49-F238E27FC236}">
                <a16:creationId xmlns:a16="http://schemas.microsoft.com/office/drawing/2014/main" id="{A1A109DE-D1D1-0D32-191D-A02039B88151}"/>
              </a:ext>
            </a:extLst>
          </p:cNvPr>
          <p:cNvSpPr/>
          <p:nvPr/>
        </p:nvSpPr>
        <p:spPr>
          <a:xfrm rot="1020000">
            <a:off x="12965370" y="5376945"/>
            <a:ext cx="2780263" cy="478046"/>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000" b="1"/>
              <a:t>Thématiques</a:t>
            </a:r>
            <a:endParaRPr lang="fr-FR"/>
          </a:p>
        </p:txBody>
      </p:sp>
      <p:pic>
        <p:nvPicPr>
          <p:cNvPr id="22" name="Image 21" descr="Une image contenant texte, Police, ligne, blanc&#10;&#10;Le contenu généré par l’IA peut être incorrect.">
            <a:extLst>
              <a:ext uri="{FF2B5EF4-FFF2-40B4-BE49-F238E27FC236}">
                <a16:creationId xmlns:a16="http://schemas.microsoft.com/office/drawing/2014/main" id="{F43CD347-054B-9162-21AC-005E9D882ACD}"/>
              </a:ext>
            </a:extLst>
          </p:cNvPr>
          <p:cNvPicPr>
            <a:picLocks noChangeAspect="1"/>
          </p:cNvPicPr>
          <p:nvPr/>
        </p:nvPicPr>
        <p:blipFill>
          <a:blip r:embed="rId5"/>
          <a:stretch>
            <a:fillRect/>
          </a:stretch>
        </p:blipFill>
        <p:spPr>
          <a:xfrm>
            <a:off x="14339454" y="7353734"/>
            <a:ext cx="3913909" cy="826943"/>
          </a:xfrm>
          <a:prstGeom prst="rect">
            <a:avLst/>
          </a:prstGeom>
        </p:spPr>
      </p:pic>
      <p:sp>
        <p:nvSpPr>
          <p:cNvPr id="23" name="Ellipse 22">
            <a:extLst>
              <a:ext uri="{FF2B5EF4-FFF2-40B4-BE49-F238E27FC236}">
                <a16:creationId xmlns:a16="http://schemas.microsoft.com/office/drawing/2014/main" id="{9E751A40-8DBF-A115-1919-546BB56E3C38}"/>
              </a:ext>
            </a:extLst>
          </p:cNvPr>
          <p:cNvSpPr/>
          <p:nvPr/>
        </p:nvSpPr>
        <p:spPr>
          <a:xfrm>
            <a:off x="15060870" y="6606536"/>
            <a:ext cx="2780263" cy="737818"/>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000" b="1"/>
              <a:t>Sous-Thématiques</a:t>
            </a:r>
            <a:endParaRPr lang="fr-FR"/>
          </a:p>
        </p:txBody>
      </p:sp>
      <p:pic>
        <p:nvPicPr>
          <p:cNvPr id="29" name="Image 28">
            <a:extLst>
              <a:ext uri="{FF2B5EF4-FFF2-40B4-BE49-F238E27FC236}">
                <a16:creationId xmlns:a16="http://schemas.microsoft.com/office/drawing/2014/main" id="{36E6EDB4-209F-0CAC-34CA-1907DDCAEC86}"/>
              </a:ext>
            </a:extLst>
          </p:cNvPr>
          <p:cNvPicPr>
            <a:picLocks noChangeAspect="1"/>
          </p:cNvPicPr>
          <p:nvPr/>
        </p:nvPicPr>
        <p:blipFill>
          <a:blip r:embed="rId6"/>
          <a:stretch>
            <a:fillRect/>
          </a:stretch>
        </p:blipFill>
        <p:spPr>
          <a:xfrm>
            <a:off x="13751503" y="8766032"/>
            <a:ext cx="4258539" cy="478847"/>
          </a:xfrm>
          <a:prstGeom prst="rect">
            <a:avLst/>
          </a:prstGeom>
        </p:spPr>
      </p:pic>
      <p:pic>
        <p:nvPicPr>
          <p:cNvPr id="32" name="Image 31">
            <a:extLst>
              <a:ext uri="{FF2B5EF4-FFF2-40B4-BE49-F238E27FC236}">
                <a16:creationId xmlns:a16="http://schemas.microsoft.com/office/drawing/2014/main" id="{30AECA8C-9B30-09E0-5E42-C63574F02C01}"/>
              </a:ext>
            </a:extLst>
          </p:cNvPr>
          <p:cNvPicPr>
            <a:picLocks noChangeAspect="1"/>
          </p:cNvPicPr>
          <p:nvPr/>
        </p:nvPicPr>
        <p:blipFill>
          <a:blip r:embed="rId7"/>
          <a:stretch>
            <a:fillRect/>
          </a:stretch>
        </p:blipFill>
        <p:spPr>
          <a:xfrm>
            <a:off x="14274078" y="10294794"/>
            <a:ext cx="4010025" cy="573231"/>
          </a:xfrm>
          <a:prstGeom prst="rect">
            <a:avLst/>
          </a:prstGeom>
        </p:spPr>
      </p:pic>
    </p:spTree>
    <p:extLst>
      <p:ext uri="{BB962C8B-B14F-4D97-AF65-F5344CB8AC3E}">
        <p14:creationId xmlns:p14="http://schemas.microsoft.com/office/powerpoint/2010/main" val="2811962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94F44-92F2-EA26-4F1E-D416C155689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E2455B9-5B17-31CD-49CD-A35100DEF2CC}"/>
              </a:ext>
            </a:extLst>
          </p:cNvPr>
          <p:cNvGrpSpPr/>
          <p:nvPr/>
        </p:nvGrpSpPr>
        <p:grpSpPr>
          <a:xfrm>
            <a:off x="152400" y="49192"/>
            <a:ext cx="18037264" cy="10123508"/>
            <a:chOff x="0" y="0"/>
            <a:chExt cx="4995349" cy="2876099"/>
          </a:xfrm>
        </p:grpSpPr>
        <p:sp>
          <p:nvSpPr>
            <p:cNvPr id="3" name="Freeform 3">
              <a:extLst>
                <a:ext uri="{FF2B5EF4-FFF2-40B4-BE49-F238E27FC236}">
                  <a16:creationId xmlns:a16="http://schemas.microsoft.com/office/drawing/2014/main" id="{94848B11-6FA6-7656-2AB2-2D80176AC51A}"/>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7D81016F-7BCE-66E1-C421-11E925CF659E}"/>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a:extLst>
              <a:ext uri="{FF2B5EF4-FFF2-40B4-BE49-F238E27FC236}">
                <a16:creationId xmlns:a16="http://schemas.microsoft.com/office/drawing/2014/main" id="{2EFD5218-14D2-E66F-5C1D-6DEA6CAED5D3}"/>
              </a:ext>
            </a:extLst>
          </p:cNvPr>
          <p:cNvSpPr txBox="1"/>
          <p:nvPr/>
        </p:nvSpPr>
        <p:spPr>
          <a:xfrm>
            <a:off x="501743" y="3616016"/>
            <a:ext cx="8642257" cy="3669538"/>
          </a:xfrm>
          <a:prstGeom prst="rect">
            <a:avLst/>
          </a:prstGeom>
        </p:spPr>
        <p:txBody>
          <a:bodyPr lIns="0" tIns="0" rIns="0" bIns="0" rtlCol="0" anchor="t">
            <a:spAutoFit/>
          </a:bodyPr>
          <a:lstStyle/>
          <a:p>
            <a:pPr algn="l">
              <a:lnSpc>
                <a:spcPts val="9476"/>
              </a:lnSpc>
            </a:pPr>
            <a:r>
              <a:rPr lang="en-US" sz="9200" b="1">
                <a:solidFill>
                  <a:srgbClr val="004AAD"/>
                </a:solidFill>
                <a:latin typeface="Cocomat Pro Bold"/>
                <a:ea typeface="Cocomat Pro Bold"/>
                <a:cs typeface="Cocomat Pro Bold"/>
                <a:sym typeface="Cocomat Pro Bold"/>
              </a:rPr>
              <a:t>PROGRAMME 2025</a:t>
            </a:r>
          </a:p>
          <a:p>
            <a:pPr algn="l">
              <a:lnSpc>
                <a:spcPts val="9476"/>
              </a:lnSpc>
            </a:pPr>
            <a:r>
              <a:rPr lang="en-US" sz="9200" b="1">
                <a:solidFill>
                  <a:srgbClr val="004AAD"/>
                </a:solidFill>
                <a:latin typeface="Cocomat Pro Bold"/>
                <a:ea typeface="Cocomat Pro Bold"/>
                <a:cs typeface="Cocomat Pro Bold"/>
                <a:sym typeface="Cocomat Pro Bold"/>
              </a:rPr>
              <a:t>CYCLE 1</a:t>
            </a:r>
          </a:p>
        </p:txBody>
      </p:sp>
      <p:sp>
        <p:nvSpPr>
          <p:cNvPr id="12" name="TextBox 12">
            <a:extLst>
              <a:ext uri="{FF2B5EF4-FFF2-40B4-BE49-F238E27FC236}">
                <a16:creationId xmlns:a16="http://schemas.microsoft.com/office/drawing/2014/main" id="{40C904A7-F673-C3D1-88F4-748769AC96A5}"/>
              </a:ext>
            </a:extLst>
          </p:cNvPr>
          <p:cNvSpPr txBox="1"/>
          <p:nvPr/>
        </p:nvSpPr>
        <p:spPr>
          <a:xfrm>
            <a:off x="8814530" y="863185"/>
            <a:ext cx="8980186" cy="508293"/>
          </a:xfrm>
          <a:prstGeom prst="rect">
            <a:avLst/>
          </a:prstGeom>
        </p:spPr>
        <p:txBody>
          <a:bodyPr lIns="0" tIns="0" rIns="0" bIns="0" rtlCol="0" anchor="t">
            <a:spAutoFit/>
          </a:bodyPr>
          <a:lstStyle/>
          <a:p>
            <a:pPr algn="r">
              <a:lnSpc>
                <a:spcPts val="3800"/>
              </a:lnSpc>
            </a:pPr>
            <a:r>
              <a:rPr lang="en-US" sz="3690">
                <a:solidFill>
                  <a:srgbClr val="7969C4"/>
                </a:solidFill>
                <a:latin typeface="Cocomat Pro"/>
                <a:ea typeface="Cocomat Pro"/>
                <a:cs typeface="Cocomat Pro"/>
                <a:sym typeface="Cocomat Pro"/>
              </a:rPr>
              <a:t>DDEC 44/ISFEC ATLANTIQUE</a:t>
            </a:r>
          </a:p>
        </p:txBody>
      </p:sp>
      <p:sp>
        <p:nvSpPr>
          <p:cNvPr id="15" name="TextBox 4">
            <a:extLst>
              <a:ext uri="{FF2B5EF4-FFF2-40B4-BE49-F238E27FC236}">
                <a16:creationId xmlns:a16="http://schemas.microsoft.com/office/drawing/2014/main" id="{19971BE2-3A26-EFC2-4883-8BF1CEA140C4}"/>
              </a:ext>
            </a:extLst>
          </p:cNvPr>
          <p:cNvSpPr txBox="1"/>
          <p:nvPr/>
        </p:nvSpPr>
        <p:spPr>
          <a:xfrm>
            <a:off x="-3984672" y="163492"/>
            <a:ext cx="17830800" cy="9960016"/>
          </a:xfrm>
          <a:prstGeom prst="rect">
            <a:avLst/>
          </a:prstGeom>
        </p:spPr>
        <p:txBody>
          <a:bodyPr lIns="50800" tIns="50800" rIns="50800" bIns="50800" rtlCol="0" anchor="ctr"/>
          <a:lstStyle/>
          <a:p>
            <a:pPr algn="ctr">
              <a:lnSpc>
                <a:spcPts val="2659"/>
              </a:lnSpc>
              <a:spcBef>
                <a:spcPct val="0"/>
              </a:spcBef>
            </a:pPr>
            <a:endParaRPr/>
          </a:p>
        </p:txBody>
      </p:sp>
      <p:pic>
        <p:nvPicPr>
          <p:cNvPr id="1026" name="Picture 2" descr="Urbanisme Pas d'application du principe de précaution !">
            <a:extLst>
              <a:ext uri="{FF2B5EF4-FFF2-40B4-BE49-F238E27FC236}">
                <a16:creationId xmlns:a16="http://schemas.microsoft.com/office/drawing/2014/main" id="{498A714A-2075-BF2E-FCF1-4872C34A61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13" r="5485" b="23767"/>
          <a:stretch/>
        </p:blipFill>
        <p:spPr bwMode="auto">
          <a:xfrm>
            <a:off x="9174480" y="2548566"/>
            <a:ext cx="8464979" cy="58044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630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BD319-C567-A04F-BB22-17736A7B534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615DBEB-9EC0-8659-ADF5-B25E99001191}"/>
              </a:ext>
            </a:extLst>
          </p:cNvPr>
          <p:cNvGrpSpPr/>
          <p:nvPr/>
        </p:nvGrpSpPr>
        <p:grpSpPr>
          <a:xfrm>
            <a:off x="309282" y="-342901"/>
            <a:ext cx="20174988" cy="10280516"/>
            <a:chOff x="-656731" y="-38100"/>
            <a:chExt cx="5652080" cy="3007974"/>
          </a:xfrm>
        </p:grpSpPr>
        <p:sp>
          <p:nvSpPr>
            <p:cNvPr id="3" name="Freeform 3">
              <a:extLst>
                <a:ext uri="{FF2B5EF4-FFF2-40B4-BE49-F238E27FC236}">
                  <a16:creationId xmlns:a16="http://schemas.microsoft.com/office/drawing/2014/main" id="{3DC92C1D-6580-1D54-C104-3A955C8A9CA3}"/>
                </a:ext>
              </a:extLst>
            </p:cNvPr>
            <p:cNvSpPr/>
            <p:nvPr/>
          </p:nvSpPr>
          <p:spPr>
            <a:xfrm>
              <a:off x="-656731" y="9377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A76DE5D3-E8AD-3E59-4253-15A7C028C473}"/>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3D6ABE1F-7A5E-5365-F879-136596F6C2A1}"/>
              </a:ext>
            </a:extLst>
          </p:cNvPr>
          <p:cNvSpPr txBox="1"/>
          <p:nvPr/>
        </p:nvSpPr>
        <p:spPr>
          <a:xfrm>
            <a:off x="674350" y="699861"/>
            <a:ext cx="17132819"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Principes  </a:t>
            </a:r>
            <a:endParaRPr lang="fr-FR" sz="6000">
              <a:solidFill>
                <a:schemeClr val="accent5"/>
              </a:solidFill>
              <a:latin typeface="Century Gothic"/>
            </a:endParaRPr>
          </a:p>
        </p:txBody>
      </p:sp>
      <p:sp>
        <p:nvSpPr>
          <p:cNvPr id="12" name="Organigramme : Connecteur 11">
            <a:extLst>
              <a:ext uri="{FF2B5EF4-FFF2-40B4-BE49-F238E27FC236}">
                <a16:creationId xmlns:a16="http://schemas.microsoft.com/office/drawing/2014/main" id="{82D4EB4A-F6DB-9EA4-7273-2F618D9FF256}"/>
              </a:ext>
            </a:extLst>
          </p:cNvPr>
          <p:cNvSpPr/>
          <p:nvPr/>
        </p:nvSpPr>
        <p:spPr>
          <a:xfrm>
            <a:off x="10744719" y="2754238"/>
            <a:ext cx="6990734" cy="6807829"/>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800" b="1" u="sng">
                <a:latin typeface="Century Gothic" panose="020B0502020202020204" pitchFamily="34" charset="0"/>
              </a:rPr>
              <a:t>MISSION</a:t>
            </a:r>
            <a:r>
              <a:rPr lang="fr-FR" sz="3200" b="1">
                <a:latin typeface="Century Gothic" panose="020B0502020202020204" pitchFamily="34" charset="0"/>
              </a:rPr>
              <a:t> :</a:t>
            </a:r>
          </a:p>
          <a:p>
            <a:pPr algn="ctr"/>
            <a:r>
              <a:rPr lang="fr-FR" sz="3200" b="1">
                <a:latin typeface="Century Gothic" panose="020B0502020202020204" pitchFamily="34" charset="0"/>
              </a:rPr>
              <a:t>Permettre une première scolarisation réussie en développant le plaisir d’apprendre et l’acquisition de nouveaux savoirs et savoir-être</a:t>
            </a:r>
          </a:p>
        </p:txBody>
      </p:sp>
      <p:pic>
        <p:nvPicPr>
          <p:cNvPr id="13" name="Espace réservé du contenu 5">
            <a:extLst>
              <a:ext uri="{FF2B5EF4-FFF2-40B4-BE49-F238E27FC236}">
                <a16:creationId xmlns:a16="http://schemas.microsoft.com/office/drawing/2014/main" id="{11F3F0D4-1295-9BD0-8686-1BDB0681F9E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93249" y="2472775"/>
            <a:ext cx="6990735" cy="7089292"/>
          </a:xfrm>
          <a:prstGeom prst="rect">
            <a:avLst/>
          </a:prstGeom>
        </p:spPr>
      </p:pic>
      <p:sp>
        <p:nvSpPr>
          <p:cNvPr id="14" name="ZoneTexte 13">
            <a:extLst>
              <a:ext uri="{FF2B5EF4-FFF2-40B4-BE49-F238E27FC236}">
                <a16:creationId xmlns:a16="http://schemas.microsoft.com/office/drawing/2014/main" id="{37B12A83-F9F0-0ACE-EA17-F5B3658D7594}"/>
              </a:ext>
            </a:extLst>
          </p:cNvPr>
          <p:cNvSpPr txBox="1"/>
          <p:nvPr/>
        </p:nvSpPr>
        <p:spPr>
          <a:xfrm>
            <a:off x="3844610" y="4181297"/>
            <a:ext cx="4277032" cy="2970044"/>
          </a:xfrm>
          <a:prstGeom prst="rect">
            <a:avLst/>
          </a:prstGeom>
          <a:noFill/>
        </p:spPr>
        <p:txBody>
          <a:bodyPr wrap="square" rtlCol="0">
            <a:spAutoFit/>
          </a:bodyPr>
          <a:lstStyle/>
          <a:p>
            <a:pPr algn="ctr" defTabSz="685800"/>
            <a:r>
              <a:rPr lang="fr-FR" sz="2700" b="1" kern="0">
                <a:solidFill>
                  <a:prstClr val="black"/>
                </a:solidFill>
                <a:latin typeface="Century Gothic" panose="020B0502020202020204" pitchFamily="34" charset="0"/>
              </a:rPr>
              <a:t>MISSION</a:t>
            </a:r>
            <a:endParaRPr lang="fr-FR" b="1" kern="0">
              <a:solidFill>
                <a:prstClr val="black"/>
              </a:solidFill>
              <a:latin typeface="Century Gothic" panose="020B0502020202020204" pitchFamily="34" charset="0"/>
            </a:endParaRPr>
          </a:p>
          <a:p>
            <a:pPr algn="ctr" defTabSz="685800"/>
            <a:r>
              <a:rPr lang="fr-FR" sz="2000" b="1" kern="0">
                <a:solidFill>
                  <a:schemeClr val="accent3">
                    <a:lumMod val="50000"/>
                  </a:schemeClr>
                </a:solidFill>
                <a:latin typeface="Century Gothic" panose="020B0502020202020204" pitchFamily="34" charset="0"/>
              </a:rPr>
              <a:t>Donner envie aux enfants d’aller à l’école pour apprendre, affirmer et épanouir leur personnalité</a:t>
            </a:r>
          </a:p>
          <a:p>
            <a:pPr defTabSz="685800"/>
            <a:r>
              <a:rPr lang="fr-FR" sz="2000" b="1" kern="0">
                <a:solidFill>
                  <a:srgbClr val="002136"/>
                </a:solidFill>
                <a:latin typeface="Century Gothic" panose="020B0502020202020204" pitchFamily="34" charset="0"/>
              </a:rPr>
              <a:t>pour bien exercer leur curiosité sur le monde qui les entoure, tout en respectant le rythme de développement de chacun</a:t>
            </a:r>
          </a:p>
        </p:txBody>
      </p:sp>
      <p:sp>
        <p:nvSpPr>
          <p:cNvPr id="15" name="Flèche : droite 14">
            <a:extLst>
              <a:ext uri="{FF2B5EF4-FFF2-40B4-BE49-F238E27FC236}">
                <a16:creationId xmlns:a16="http://schemas.microsoft.com/office/drawing/2014/main" id="{F65B7D14-CD52-FF6E-9970-6BDACA11F922}"/>
              </a:ext>
            </a:extLst>
          </p:cNvPr>
          <p:cNvSpPr/>
          <p:nvPr/>
        </p:nvSpPr>
        <p:spPr>
          <a:xfrm>
            <a:off x="808003" y="4980519"/>
            <a:ext cx="1551130" cy="1371600"/>
          </a:xfrm>
          <a:prstGeom prst="rightArrow">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a:latin typeface="Century Gothic" panose="020B0502020202020204" pitchFamily="34" charset="0"/>
              </a:rPr>
              <a:t>2021</a:t>
            </a:r>
          </a:p>
        </p:txBody>
      </p:sp>
      <p:sp>
        <p:nvSpPr>
          <p:cNvPr id="16" name="Flèche : droite 15">
            <a:extLst>
              <a:ext uri="{FF2B5EF4-FFF2-40B4-BE49-F238E27FC236}">
                <a16:creationId xmlns:a16="http://schemas.microsoft.com/office/drawing/2014/main" id="{913D1374-BB78-CF72-5741-AD9F251A2E52}"/>
              </a:ext>
            </a:extLst>
          </p:cNvPr>
          <p:cNvSpPr/>
          <p:nvPr/>
        </p:nvSpPr>
        <p:spPr>
          <a:xfrm>
            <a:off x="9534797" y="5189607"/>
            <a:ext cx="1551130" cy="1371600"/>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a:latin typeface="Century Gothic" panose="020B0502020202020204" pitchFamily="34" charset="0"/>
              </a:rPr>
              <a:t>2025</a:t>
            </a:r>
          </a:p>
        </p:txBody>
      </p:sp>
      <p:pic>
        <p:nvPicPr>
          <p:cNvPr id="17" name="Image 16">
            <a:extLst>
              <a:ext uri="{FF2B5EF4-FFF2-40B4-BE49-F238E27FC236}">
                <a16:creationId xmlns:a16="http://schemas.microsoft.com/office/drawing/2014/main" id="{F5F4BA6A-619D-DC99-18A0-3250DB4BFF9B}"/>
              </a:ext>
            </a:extLst>
          </p:cNvPr>
          <p:cNvPicPr>
            <a:picLocks noChangeAspect="1"/>
          </p:cNvPicPr>
          <p:nvPr/>
        </p:nvPicPr>
        <p:blipFill>
          <a:blip r:embed="rId4"/>
          <a:srcRect l="16693" r="17310" b="710"/>
          <a:stretch/>
        </p:blipFill>
        <p:spPr>
          <a:xfrm>
            <a:off x="8319906" y="1715524"/>
            <a:ext cx="2788892" cy="2909888"/>
          </a:xfrm>
          <a:prstGeom prst="rect">
            <a:avLst/>
          </a:prstGeom>
        </p:spPr>
      </p:pic>
    </p:spTree>
    <p:extLst>
      <p:ext uri="{BB962C8B-B14F-4D97-AF65-F5344CB8AC3E}">
        <p14:creationId xmlns:p14="http://schemas.microsoft.com/office/powerpoint/2010/main" val="921213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9BF3A-4DA1-1152-06F7-D125F2C0653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AFEDF00-AA24-87C8-AEDD-EF1182146A0A}"/>
              </a:ext>
            </a:extLst>
          </p:cNvPr>
          <p:cNvGrpSpPr/>
          <p:nvPr/>
        </p:nvGrpSpPr>
        <p:grpSpPr>
          <a:xfrm>
            <a:off x="289810" y="-225358"/>
            <a:ext cx="20174988" cy="10280516"/>
            <a:chOff x="-656731" y="-38100"/>
            <a:chExt cx="5652080" cy="3007974"/>
          </a:xfrm>
        </p:grpSpPr>
        <p:sp>
          <p:nvSpPr>
            <p:cNvPr id="3" name="Freeform 3">
              <a:extLst>
                <a:ext uri="{FF2B5EF4-FFF2-40B4-BE49-F238E27FC236}">
                  <a16:creationId xmlns:a16="http://schemas.microsoft.com/office/drawing/2014/main" id="{58908A25-8D34-3EC5-35C0-8289507FDE4E}"/>
                </a:ext>
              </a:extLst>
            </p:cNvPr>
            <p:cNvSpPr/>
            <p:nvPr/>
          </p:nvSpPr>
          <p:spPr>
            <a:xfrm>
              <a:off x="-656731" y="93775"/>
              <a:ext cx="4995349" cy="2876099"/>
            </a:xfrm>
            <a:prstGeom prst="flowChartProcess">
              <a:avLst/>
            </a:prstGeom>
            <a:solidFill>
              <a:srgbClr val="000000">
                <a:alpha val="0"/>
              </a:srgbClr>
            </a:solidFill>
            <a:ln w="552450" cap="sq">
              <a:solidFill>
                <a:srgbClr val="004AAD"/>
              </a:solidFill>
              <a:prstDash val="solid"/>
              <a:miter/>
            </a:ln>
          </p:spPr>
          <p:txBody>
            <a:bodyPr/>
            <a:lstStyle/>
            <a:p>
              <a:endParaRPr lang="fr-FR" dirty="0"/>
            </a:p>
          </p:txBody>
        </p:sp>
        <p:sp>
          <p:nvSpPr>
            <p:cNvPr id="4" name="TextBox 4">
              <a:extLst>
                <a:ext uri="{FF2B5EF4-FFF2-40B4-BE49-F238E27FC236}">
                  <a16:creationId xmlns:a16="http://schemas.microsoft.com/office/drawing/2014/main" id="{2C2AA45B-514A-6218-8D31-DD65C374BD88}"/>
                </a:ext>
              </a:extLst>
            </p:cNvPr>
            <p:cNvSpPr txBox="1"/>
            <p:nvPr/>
          </p:nvSpPr>
          <p:spPr>
            <a:xfrm>
              <a:off x="0" y="-38100"/>
              <a:ext cx="4995349" cy="2914199"/>
            </a:xfrm>
            <a:prstGeom prst="flowChartProcess">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525EB7C1-1771-B0D4-7962-C6B0203C051E}"/>
              </a:ext>
            </a:extLst>
          </p:cNvPr>
          <p:cNvSpPr txBox="1"/>
          <p:nvPr/>
        </p:nvSpPr>
        <p:spPr>
          <a:xfrm>
            <a:off x="567767" y="898292"/>
            <a:ext cx="173048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Principes généraux </a:t>
            </a:r>
            <a:endParaRPr lang="fr-FR" sz="6000">
              <a:solidFill>
                <a:schemeClr val="accent5"/>
              </a:solidFill>
              <a:latin typeface="Century Gothic"/>
            </a:endParaRPr>
          </a:p>
        </p:txBody>
      </p:sp>
      <p:pic>
        <p:nvPicPr>
          <p:cNvPr id="4098" name="Picture 2" descr="Rona - Cadre Mural en Chêne - A4 - Naturel">
            <a:extLst>
              <a:ext uri="{FF2B5EF4-FFF2-40B4-BE49-F238E27FC236}">
                <a16:creationId xmlns:a16="http://schemas.microsoft.com/office/drawing/2014/main" id="{8FD08D47-8C90-15BE-E371-C0AB87D818F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22" r="12963"/>
          <a:stretch/>
        </p:blipFill>
        <p:spPr bwMode="auto">
          <a:xfrm>
            <a:off x="8229599" y="2324100"/>
            <a:ext cx="3355655" cy="33909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B7ED2AB-DE51-2D26-8786-DFAD1900A7B7}"/>
              </a:ext>
            </a:extLst>
          </p:cNvPr>
          <p:cNvSpPr txBox="1"/>
          <p:nvPr/>
        </p:nvSpPr>
        <p:spPr>
          <a:xfrm>
            <a:off x="8663114" y="3111950"/>
            <a:ext cx="2355079" cy="1754326"/>
          </a:xfrm>
          <a:prstGeom prst="rect">
            <a:avLst/>
          </a:prstGeom>
          <a:noFill/>
        </p:spPr>
        <p:txBody>
          <a:bodyPr wrap="square" rtlCol="0">
            <a:spAutoFit/>
          </a:bodyPr>
          <a:lstStyle/>
          <a:p>
            <a:pPr algn="ctr"/>
            <a:r>
              <a:rPr lang="fr-FR" sz="3600" b="1" dirty="0">
                <a:latin typeface="Century Gothic" panose="020B0502020202020204" pitchFamily="34" charset="0"/>
              </a:rPr>
              <a:t>CADRE</a:t>
            </a:r>
          </a:p>
          <a:p>
            <a:pPr algn="ctr"/>
            <a:r>
              <a:rPr lang="fr-FR" sz="3600" b="1" dirty="0">
                <a:latin typeface="Century Gothic" panose="020B0502020202020204" pitchFamily="34" charset="0"/>
              </a:rPr>
              <a:t>A METTRE EN PLACE</a:t>
            </a:r>
          </a:p>
        </p:txBody>
      </p:sp>
      <p:sp>
        <p:nvSpPr>
          <p:cNvPr id="8" name="Rectangle 7">
            <a:extLst>
              <a:ext uri="{FF2B5EF4-FFF2-40B4-BE49-F238E27FC236}">
                <a16:creationId xmlns:a16="http://schemas.microsoft.com/office/drawing/2014/main" id="{0BA3EFF9-7953-035E-9170-16EB6082B0B6}"/>
              </a:ext>
            </a:extLst>
          </p:cNvPr>
          <p:cNvSpPr/>
          <p:nvPr/>
        </p:nvSpPr>
        <p:spPr>
          <a:xfrm>
            <a:off x="1844694" y="2586889"/>
            <a:ext cx="3581400" cy="2133600"/>
          </a:xfrm>
          <a:prstGeom prst="rect">
            <a:avLst/>
          </a:prstGeom>
          <a:solidFill>
            <a:srgbClr val="CC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latin typeface="Century Gothic" panose="020B0502020202020204" pitchFamily="34" charset="0"/>
              </a:rPr>
              <a:t>Créer les conditions d’accueil dans un environnement serein et rassurant</a:t>
            </a:r>
          </a:p>
        </p:txBody>
      </p:sp>
      <p:sp>
        <p:nvSpPr>
          <p:cNvPr id="9" name="Rectangle 8">
            <a:extLst>
              <a:ext uri="{FF2B5EF4-FFF2-40B4-BE49-F238E27FC236}">
                <a16:creationId xmlns:a16="http://schemas.microsoft.com/office/drawing/2014/main" id="{6D9C8D83-156B-6896-BD79-8F18BD128497}"/>
              </a:ext>
            </a:extLst>
          </p:cNvPr>
          <p:cNvSpPr/>
          <p:nvPr/>
        </p:nvSpPr>
        <p:spPr>
          <a:xfrm>
            <a:off x="2648988" y="6972809"/>
            <a:ext cx="3581400" cy="21336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latin typeface="Century Gothic" panose="020B0502020202020204" pitchFamily="34" charset="0"/>
              </a:rPr>
              <a:t>Prendre en compte le développement de l’enfant</a:t>
            </a:r>
          </a:p>
        </p:txBody>
      </p:sp>
      <p:sp>
        <p:nvSpPr>
          <p:cNvPr id="10" name="Rectangle 9">
            <a:extLst>
              <a:ext uri="{FF2B5EF4-FFF2-40B4-BE49-F238E27FC236}">
                <a16:creationId xmlns:a16="http://schemas.microsoft.com/office/drawing/2014/main" id="{15D08C75-51B2-D7B8-27D4-A8DC87474D57}"/>
              </a:ext>
            </a:extLst>
          </p:cNvPr>
          <p:cNvSpPr/>
          <p:nvPr/>
        </p:nvSpPr>
        <p:spPr>
          <a:xfrm>
            <a:off x="11549398" y="6720710"/>
            <a:ext cx="4074624" cy="21336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latin typeface="Century Gothic" panose="020B0502020202020204" pitchFamily="34" charset="0"/>
              </a:rPr>
              <a:t>Mettre l’enfant en confiance pour qu’il poursuive l’acquisition des savoirs fondamentaux</a:t>
            </a:r>
          </a:p>
        </p:txBody>
      </p:sp>
      <p:sp>
        <p:nvSpPr>
          <p:cNvPr id="12" name="Rectangle 3">
            <a:extLst>
              <a:ext uri="{FF2B5EF4-FFF2-40B4-BE49-F238E27FC236}">
                <a16:creationId xmlns:a16="http://schemas.microsoft.com/office/drawing/2014/main" id="{B2A63371-9EB7-EDA3-888E-A3AE30674F65}"/>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3" name="Picture 5" descr="flèche dans la courbe 6041565 Art vectoriel chez Vecteezy">
            <a:extLst>
              <a:ext uri="{FF2B5EF4-FFF2-40B4-BE49-F238E27FC236}">
                <a16:creationId xmlns:a16="http://schemas.microsoft.com/office/drawing/2014/main" id="{60FBC6DE-B80B-FF6B-38B8-E574791E1AE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50" t="7805" r="21032" b="7058"/>
          <a:stretch/>
        </p:blipFill>
        <p:spPr bwMode="auto">
          <a:xfrm rot="6639105">
            <a:off x="11402886" y="4104624"/>
            <a:ext cx="1727205" cy="3045904"/>
          </a:xfrm>
          <a:prstGeom prst="flowChartProcess">
            <a:avLst/>
          </a:prstGeom>
          <a:noFill/>
          <a:extLst>
            <a:ext uri="{909E8E84-426E-40DD-AFC4-6F175D3DCCD1}">
              <a14:hiddenFill xmlns:a14="http://schemas.microsoft.com/office/drawing/2010/main">
                <a:solidFill>
                  <a:srgbClr val="FFFFFF"/>
                </a:solidFill>
              </a14:hiddenFill>
            </a:ext>
          </a:extLst>
        </p:spPr>
      </p:pic>
      <p:pic>
        <p:nvPicPr>
          <p:cNvPr id="14" name="Picture 5" descr="flèche dans la courbe 6041565 Art vectoriel chez Vecteezy">
            <a:extLst>
              <a:ext uri="{FF2B5EF4-FFF2-40B4-BE49-F238E27FC236}">
                <a16:creationId xmlns:a16="http://schemas.microsoft.com/office/drawing/2014/main" id="{47A74AC6-2B5A-0F00-18CF-A12435BCFB5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50" t="7805" r="21032" b="7058"/>
          <a:stretch/>
        </p:blipFill>
        <p:spPr bwMode="auto">
          <a:xfrm rot="3540622" flipH="1" flipV="1">
            <a:off x="6002672" y="1893939"/>
            <a:ext cx="2050046" cy="3150147"/>
          </a:xfrm>
          <a:prstGeom prst="flowChartProcess">
            <a:avLst/>
          </a:prstGeom>
          <a:noFill/>
          <a:extLst>
            <a:ext uri="{909E8E84-426E-40DD-AFC4-6F175D3DCCD1}">
              <a14:hiddenFill xmlns:a14="http://schemas.microsoft.com/office/drawing/2010/main">
                <a:solidFill>
                  <a:srgbClr val="FFFFFF"/>
                </a:solidFill>
              </a14:hiddenFill>
            </a:ext>
          </a:extLst>
        </p:spPr>
      </p:pic>
      <p:pic>
        <p:nvPicPr>
          <p:cNvPr id="15" name="Picture 5" descr="flèche dans la courbe 6041565 Art vectoriel chez Vecteezy">
            <a:extLst>
              <a:ext uri="{FF2B5EF4-FFF2-40B4-BE49-F238E27FC236}">
                <a16:creationId xmlns:a16="http://schemas.microsoft.com/office/drawing/2014/main" id="{099DBF91-3DF7-2934-60B8-01E686D9EB3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50" t="7805" r="21032" b="7058"/>
          <a:stretch/>
        </p:blipFill>
        <p:spPr bwMode="auto">
          <a:xfrm rot="1615668" flipH="1" flipV="1">
            <a:off x="6610829" y="5108198"/>
            <a:ext cx="2364322" cy="3353824"/>
          </a:xfrm>
          <a:prstGeom prst="flowChartProcess">
            <a:avLst/>
          </a:prstGeom>
          <a:noFill/>
          <a:extLst>
            <a:ext uri="{909E8E84-426E-40DD-AFC4-6F175D3DCCD1}">
              <a14:hiddenFill xmlns:a14="http://schemas.microsoft.com/office/drawing/2010/main">
                <a:solidFill>
                  <a:srgbClr val="FFFFFF"/>
                </a:solidFill>
              </a14:hiddenFill>
            </a:ext>
          </a:extLst>
        </p:spPr>
      </p:pic>
      <p:pic>
        <p:nvPicPr>
          <p:cNvPr id="3074" name="Picture 2" descr="Comment donner confiance en soi à son enfant ?">
            <a:extLst>
              <a:ext uri="{FF2B5EF4-FFF2-40B4-BE49-F238E27FC236}">
                <a16:creationId xmlns:a16="http://schemas.microsoft.com/office/drawing/2014/main" id="{C34E8B2A-F216-94A5-B15B-E74E0853B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5632" y="1434933"/>
            <a:ext cx="5734601" cy="320181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453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8DCDC-B319-C99C-4CE8-46838AA1E006}"/>
            </a:ext>
          </a:extLst>
        </p:cNvPr>
        <p:cNvGrpSpPr/>
        <p:nvPr/>
      </p:nvGrpSpPr>
      <p:grpSpPr>
        <a:xfrm>
          <a:off x="0" y="0"/>
          <a:ext cx="0" cy="0"/>
          <a:chOff x="0" y="0"/>
          <a:chExt cx="0" cy="0"/>
        </a:xfrm>
      </p:grpSpPr>
      <p:sp>
        <p:nvSpPr>
          <p:cNvPr id="8" name="Flèche : droite rayée 7">
            <a:extLst>
              <a:ext uri="{FF2B5EF4-FFF2-40B4-BE49-F238E27FC236}">
                <a16:creationId xmlns:a16="http://schemas.microsoft.com/office/drawing/2014/main" id="{DD234594-C367-97E4-302E-5447C2833074}"/>
              </a:ext>
            </a:extLst>
          </p:cNvPr>
          <p:cNvSpPr/>
          <p:nvPr/>
        </p:nvSpPr>
        <p:spPr>
          <a:xfrm>
            <a:off x="5096656" y="8420900"/>
            <a:ext cx="12231974" cy="1343621"/>
          </a:xfrm>
          <a:prstGeom prst="stripedRightArrow">
            <a:avLst/>
          </a:prstGeom>
          <a:solidFill>
            <a:schemeClr val="accent6"/>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Nuage 13">
            <a:extLst>
              <a:ext uri="{FF2B5EF4-FFF2-40B4-BE49-F238E27FC236}">
                <a16:creationId xmlns:a16="http://schemas.microsoft.com/office/drawing/2014/main" id="{951BCF42-1B1C-732A-6A52-715E991A9206}"/>
              </a:ext>
            </a:extLst>
          </p:cNvPr>
          <p:cNvSpPr/>
          <p:nvPr/>
        </p:nvSpPr>
        <p:spPr>
          <a:xfrm>
            <a:off x="480831" y="1715524"/>
            <a:ext cx="6827585" cy="4344617"/>
          </a:xfrm>
          <a:prstGeom prst="cloud">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a:latin typeface="Century Gothic" panose="020B0502020202020204" pitchFamily="34" charset="0"/>
              </a:rPr>
              <a:t>Ecole maternelle</a:t>
            </a:r>
          </a:p>
          <a:p>
            <a:pPr algn="ctr"/>
            <a:r>
              <a:rPr lang="fr-FR" sz="2400" b="1">
                <a:latin typeface="Century Gothic" panose="020B0502020202020204" pitchFamily="34" charset="0"/>
              </a:rPr>
              <a:t>Ecole de l’épanouissement et des apprentissages initiaux</a:t>
            </a:r>
          </a:p>
          <a:p>
            <a:pPr algn="ctr"/>
            <a:endParaRPr lang="fr-FR" sz="2400" b="1">
              <a:latin typeface="Century Gothic" panose="020B0502020202020204" pitchFamily="34" charset="0"/>
            </a:endParaRPr>
          </a:p>
          <a:p>
            <a:pPr algn="ctr"/>
            <a:r>
              <a:rPr lang="fr-FR" sz="2400" b="1">
                <a:latin typeface="Century Gothic" panose="020B0502020202020204" pitchFamily="34" charset="0"/>
              </a:rPr>
              <a:t>Un cadre essentiel pour acquérir le langage</a:t>
            </a:r>
          </a:p>
        </p:txBody>
      </p:sp>
      <p:grpSp>
        <p:nvGrpSpPr>
          <p:cNvPr id="2" name="Group 2">
            <a:extLst>
              <a:ext uri="{FF2B5EF4-FFF2-40B4-BE49-F238E27FC236}">
                <a16:creationId xmlns:a16="http://schemas.microsoft.com/office/drawing/2014/main" id="{E6FBFC66-BFA7-CCF4-6D19-3C0D196D1623}"/>
              </a:ext>
            </a:extLst>
          </p:cNvPr>
          <p:cNvGrpSpPr/>
          <p:nvPr/>
        </p:nvGrpSpPr>
        <p:grpSpPr>
          <a:xfrm>
            <a:off x="-2003659" y="164892"/>
            <a:ext cx="20125415" cy="12755901"/>
            <a:chOff x="0" y="-856147"/>
            <a:chExt cx="5638192" cy="3732246"/>
          </a:xfrm>
        </p:grpSpPr>
        <p:sp>
          <p:nvSpPr>
            <p:cNvPr id="3" name="Freeform 3">
              <a:extLst>
                <a:ext uri="{FF2B5EF4-FFF2-40B4-BE49-F238E27FC236}">
                  <a16:creationId xmlns:a16="http://schemas.microsoft.com/office/drawing/2014/main" id="{A6996535-BBEA-B73D-AEF1-FD50ACC5565F}"/>
                </a:ext>
              </a:extLst>
            </p:cNvPr>
            <p:cNvSpPr/>
            <p:nvPr/>
          </p:nvSpPr>
          <p:spPr>
            <a:xfrm>
              <a:off x="642843" y="-856147"/>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dirty="0"/>
            </a:p>
          </p:txBody>
        </p:sp>
        <p:sp>
          <p:nvSpPr>
            <p:cNvPr id="4" name="TextBox 4">
              <a:extLst>
                <a:ext uri="{FF2B5EF4-FFF2-40B4-BE49-F238E27FC236}">
                  <a16:creationId xmlns:a16="http://schemas.microsoft.com/office/drawing/2014/main" id="{FFA9ECF8-1BDF-57CE-6189-28C79995C8D0}"/>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9076E8FE-FD22-EC7D-1707-C1D713598877}"/>
              </a:ext>
            </a:extLst>
          </p:cNvPr>
          <p:cNvSpPr txBox="1"/>
          <p:nvPr/>
        </p:nvSpPr>
        <p:spPr>
          <a:xfrm>
            <a:off x="794271" y="699861"/>
            <a:ext cx="17004050"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Principes de ce domaine  </a:t>
            </a:r>
            <a:endParaRPr lang="fr-FR" sz="6000">
              <a:solidFill>
                <a:schemeClr val="accent5"/>
              </a:solidFill>
            </a:endParaRPr>
          </a:p>
        </p:txBody>
      </p:sp>
      <p:sp>
        <p:nvSpPr>
          <p:cNvPr id="5" name="ZoneTexte 4">
            <a:extLst>
              <a:ext uri="{FF2B5EF4-FFF2-40B4-BE49-F238E27FC236}">
                <a16:creationId xmlns:a16="http://schemas.microsoft.com/office/drawing/2014/main" id="{185E2246-43A3-D30A-D468-DC6CB932AFD6}"/>
              </a:ext>
            </a:extLst>
          </p:cNvPr>
          <p:cNvSpPr txBox="1"/>
          <p:nvPr/>
        </p:nvSpPr>
        <p:spPr>
          <a:xfrm rot="490132">
            <a:off x="12967148" y="591490"/>
            <a:ext cx="3555004" cy="2062103"/>
          </a:xfrm>
          <a:prstGeom prst="rect">
            <a:avLst/>
          </a:prstGeom>
          <a:noFill/>
        </p:spPr>
        <p:txBody>
          <a:bodyPr wrap="square" lIns="91440" tIns="45720" rIns="91440" bIns="45720" rtlCol="0" anchor="t">
            <a:spAutoFit/>
          </a:bodyPr>
          <a:lstStyle/>
          <a:p>
            <a:pPr algn="ctr"/>
            <a:r>
              <a:rPr lang="fr-FR" sz="3200" b="1">
                <a:solidFill>
                  <a:schemeClr val="accent5"/>
                </a:solidFill>
                <a:latin typeface="Century Gothic"/>
              </a:rPr>
              <a:t> Développement et  structuration du langage oral et écrit</a:t>
            </a:r>
          </a:p>
        </p:txBody>
      </p:sp>
      <p:pic>
        <p:nvPicPr>
          <p:cNvPr id="10" name="Image 9" descr="Une image contenant Graphique, clipart, illustration, conception&#10;&#10;Le contenu généré par l’IA peut être incorrect.">
            <a:extLst>
              <a:ext uri="{FF2B5EF4-FFF2-40B4-BE49-F238E27FC236}">
                <a16:creationId xmlns:a16="http://schemas.microsoft.com/office/drawing/2014/main" id="{642CBEA2-3C1C-7D66-1ABB-A324FDD9603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579" t="19267" r="4771" b="20870"/>
          <a:stretch>
            <a:fillRect/>
          </a:stretch>
        </p:blipFill>
        <p:spPr>
          <a:xfrm>
            <a:off x="5955828" y="2925111"/>
            <a:ext cx="11851341" cy="6798467"/>
          </a:xfrm>
          <a:prstGeom prst="rect">
            <a:avLst/>
          </a:prstGeom>
        </p:spPr>
      </p:pic>
      <p:sp>
        <p:nvSpPr>
          <p:cNvPr id="12" name="ZoneTexte 11">
            <a:extLst>
              <a:ext uri="{FF2B5EF4-FFF2-40B4-BE49-F238E27FC236}">
                <a16:creationId xmlns:a16="http://schemas.microsoft.com/office/drawing/2014/main" id="{3B545D4C-A089-A240-66EA-B85C5A23B524}"/>
              </a:ext>
            </a:extLst>
          </p:cNvPr>
          <p:cNvSpPr txBox="1"/>
          <p:nvPr/>
        </p:nvSpPr>
        <p:spPr>
          <a:xfrm>
            <a:off x="7749811" y="4437198"/>
            <a:ext cx="2323737" cy="2308324"/>
          </a:xfrm>
          <a:prstGeom prst="rect">
            <a:avLst/>
          </a:prstGeom>
          <a:noFill/>
        </p:spPr>
        <p:txBody>
          <a:bodyPr wrap="square" lIns="91440" tIns="45720" rIns="91440" bIns="45720" rtlCol="0" anchor="t">
            <a:spAutoFit/>
          </a:bodyPr>
          <a:lstStyle/>
          <a:p>
            <a:pPr algn="ctr"/>
            <a:r>
              <a:rPr lang="fr-FR" b="1">
                <a:latin typeface="Century Gothic"/>
              </a:rPr>
              <a:t>Participe à établir les </a:t>
            </a:r>
            <a:r>
              <a:rPr lang="fr-FR" b="1">
                <a:solidFill>
                  <a:srgbClr val="800080"/>
                </a:solidFill>
                <a:latin typeface="Century Gothic"/>
              </a:rPr>
              <a:t>fondements éducatifs et pédagogiques </a:t>
            </a:r>
            <a:r>
              <a:rPr lang="fr-FR" b="1">
                <a:latin typeface="Century Gothic"/>
              </a:rPr>
              <a:t>à partir desquels se développent les apprentissages des élèves</a:t>
            </a:r>
          </a:p>
        </p:txBody>
      </p:sp>
      <p:sp>
        <p:nvSpPr>
          <p:cNvPr id="13" name="ZoneTexte 12">
            <a:extLst>
              <a:ext uri="{FF2B5EF4-FFF2-40B4-BE49-F238E27FC236}">
                <a16:creationId xmlns:a16="http://schemas.microsoft.com/office/drawing/2014/main" id="{C0793497-AC88-1A65-9094-A6B45B1883B4}"/>
              </a:ext>
            </a:extLst>
          </p:cNvPr>
          <p:cNvSpPr txBox="1"/>
          <p:nvPr/>
        </p:nvSpPr>
        <p:spPr>
          <a:xfrm>
            <a:off x="13866291" y="4453527"/>
            <a:ext cx="2242094" cy="2585323"/>
          </a:xfrm>
          <a:prstGeom prst="rect">
            <a:avLst/>
          </a:prstGeom>
          <a:noFill/>
        </p:spPr>
        <p:txBody>
          <a:bodyPr wrap="square" lIns="91440" tIns="45720" rIns="91440" bIns="45720" rtlCol="0" anchor="t">
            <a:spAutoFit/>
          </a:bodyPr>
          <a:lstStyle/>
          <a:p>
            <a:pPr algn="ctr"/>
            <a:r>
              <a:rPr lang="fr-FR" b="1">
                <a:latin typeface="Century Gothic"/>
              </a:rPr>
              <a:t>L’apprentissage du français langue de scolarisation est </a:t>
            </a:r>
            <a:r>
              <a:rPr lang="fr-FR" b="1">
                <a:solidFill>
                  <a:srgbClr val="CC0099"/>
                </a:solidFill>
                <a:latin typeface="Century Gothic"/>
              </a:rPr>
              <a:t>essentiel à la réussite personnelle et scolaire</a:t>
            </a:r>
            <a:r>
              <a:rPr lang="fr-FR" b="1">
                <a:latin typeface="Century Gothic"/>
              </a:rPr>
              <a:t> des élèves</a:t>
            </a:r>
          </a:p>
        </p:txBody>
      </p:sp>
      <p:sp>
        <p:nvSpPr>
          <p:cNvPr id="9" name="ZoneTexte 8">
            <a:extLst>
              <a:ext uri="{FF2B5EF4-FFF2-40B4-BE49-F238E27FC236}">
                <a16:creationId xmlns:a16="http://schemas.microsoft.com/office/drawing/2014/main" id="{DD63CAB0-5B0C-698C-22B9-32C8C2AADA5B}"/>
              </a:ext>
            </a:extLst>
          </p:cNvPr>
          <p:cNvSpPr txBox="1"/>
          <p:nvPr/>
        </p:nvSpPr>
        <p:spPr>
          <a:xfrm>
            <a:off x="10048567" y="8739580"/>
            <a:ext cx="3927265" cy="769441"/>
          </a:xfrm>
          <a:prstGeom prst="rect">
            <a:avLst/>
          </a:prstGeom>
          <a:noFill/>
        </p:spPr>
        <p:txBody>
          <a:bodyPr wrap="square" rtlCol="0">
            <a:spAutoFit/>
          </a:bodyPr>
          <a:lstStyle/>
          <a:p>
            <a:r>
              <a:rPr lang="fr-FR" sz="4400" b="1" dirty="0">
                <a:solidFill>
                  <a:schemeClr val="accent6">
                    <a:lumMod val="20000"/>
                    <a:lumOff val="80000"/>
                  </a:schemeClr>
                </a:solidFill>
                <a:latin typeface="Century Gothic" panose="020B0502020202020204" pitchFamily="34" charset="0"/>
              </a:rPr>
              <a:t>transversalité</a:t>
            </a:r>
          </a:p>
        </p:txBody>
      </p:sp>
    </p:spTree>
    <p:extLst>
      <p:ext uri="{BB962C8B-B14F-4D97-AF65-F5344CB8AC3E}">
        <p14:creationId xmlns:p14="http://schemas.microsoft.com/office/powerpoint/2010/main" val="1857406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57E7D-C6AF-EB6E-2975-DA4DDB4EF3E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CCB4555-5E44-B232-F60B-8AB9CC6E70F4}"/>
              </a:ext>
            </a:extLst>
          </p:cNvPr>
          <p:cNvGrpSpPr/>
          <p:nvPr/>
        </p:nvGrpSpPr>
        <p:grpSpPr>
          <a:xfrm>
            <a:off x="234331" y="-342901"/>
            <a:ext cx="20174988" cy="10280516"/>
            <a:chOff x="-656731" y="-38100"/>
            <a:chExt cx="5652080" cy="3007974"/>
          </a:xfrm>
        </p:grpSpPr>
        <p:sp>
          <p:nvSpPr>
            <p:cNvPr id="3" name="Freeform 3">
              <a:extLst>
                <a:ext uri="{FF2B5EF4-FFF2-40B4-BE49-F238E27FC236}">
                  <a16:creationId xmlns:a16="http://schemas.microsoft.com/office/drawing/2014/main" id="{8FFE2CC2-9EAC-3D3B-9E77-69784B09F8BF}"/>
                </a:ext>
              </a:extLst>
            </p:cNvPr>
            <p:cNvSpPr/>
            <p:nvPr/>
          </p:nvSpPr>
          <p:spPr>
            <a:xfrm>
              <a:off x="-656731" y="9377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D49304BC-D5A6-3AB2-D1DC-3938FD75B057}"/>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9BD5ABDB-93CB-AB1F-B540-FE87CF7759E3}"/>
              </a:ext>
            </a:extLst>
          </p:cNvPr>
          <p:cNvSpPr txBox="1"/>
          <p:nvPr/>
        </p:nvSpPr>
        <p:spPr>
          <a:xfrm>
            <a:off x="674350" y="699861"/>
            <a:ext cx="17132819"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Principes  </a:t>
            </a:r>
            <a:endParaRPr lang="fr-FR" sz="6000">
              <a:solidFill>
                <a:schemeClr val="accent5"/>
              </a:solidFill>
              <a:latin typeface="Century Gothic"/>
            </a:endParaRPr>
          </a:p>
        </p:txBody>
      </p:sp>
      <p:pic>
        <p:nvPicPr>
          <p:cNvPr id="1026" name="Picture 2" descr="Fournitures et circulaire de rentrée 2024 - Notre-Dame ORBEC">
            <a:extLst>
              <a:ext uri="{FF2B5EF4-FFF2-40B4-BE49-F238E27FC236}">
                <a16:creationId xmlns:a16="http://schemas.microsoft.com/office/drawing/2014/main" id="{CB0CCE0B-0CD3-BDA7-CDAC-29F66AAEC7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7" t="17541" r="22772" b="315"/>
          <a:stretch>
            <a:fillRect/>
          </a:stretch>
        </p:blipFill>
        <p:spPr bwMode="auto">
          <a:xfrm>
            <a:off x="8019737" y="4287494"/>
            <a:ext cx="9289479" cy="5329621"/>
          </a:xfrm>
          <a:prstGeom prst="rect">
            <a:avLst/>
          </a:prstGeom>
          <a:noFill/>
          <a:extLst>
            <a:ext uri="{909E8E84-426E-40DD-AFC4-6F175D3DCCD1}">
              <a14:hiddenFill xmlns:a14="http://schemas.microsoft.com/office/drawing/2010/main">
                <a:solidFill>
                  <a:srgbClr val="FFFFFF"/>
                </a:solidFill>
              </a14:hiddenFill>
            </a:ext>
          </a:extLst>
        </p:spPr>
      </p:pic>
      <p:sp>
        <p:nvSpPr>
          <p:cNvPr id="5" name="Flèche : chevron 4">
            <a:extLst>
              <a:ext uri="{FF2B5EF4-FFF2-40B4-BE49-F238E27FC236}">
                <a16:creationId xmlns:a16="http://schemas.microsoft.com/office/drawing/2014/main" id="{03AAF964-81AF-04B4-29C0-4C57634B7955}"/>
              </a:ext>
            </a:extLst>
          </p:cNvPr>
          <p:cNvSpPr/>
          <p:nvPr/>
        </p:nvSpPr>
        <p:spPr>
          <a:xfrm>
            <a:off x="2540530" y="2074936"/>
            <a:ext cx="13400458" cy="773195"/>
          </a:xfrm>
          <a:prstGeom prst="chevron">
            <a:avLst/>
          </a:prstGeom>
          <a:solidFill>
            <a:srgbClr val="CC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bg1"/>
                </a:solidFill>
                <a:latin typeface="Century Gothic" panose="020B0502020202020204" pitchFamily="34" charset="0"/>
              </a:rPr>
              <a:t>L’école maternelle est ambitieuse pour chaque élève</a:t>
            </a:r>
          </a:p>
        </p:txBody>
      </p:sp>
      <p:pic>
        <p:nvPicPr>
          <p:cNvPr id="1028" name="Picture 4" descr="Un Enseignant écrit Sur Le Tableau Noir Pour Retourner à L'école Image  stock - Image du point, fond: 224060233">
            <a:extLst>
              <a:ext uri="{FF2B5EF4-FFF2-40B4-BE49-F238E27FC236}">
                <a16:creationId xmlns:a16="http://schemas.microsoft.com/office/drawing/2014/main" id="{7FBED7EF-9084-DE66-0079-09B2B47947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176" r="27810"/>
          <a:stretch>
            <a:fillRect/>
          </a:stretch>
        </p:blipFill>
        <p:spPr bwMode="auto">
          <a:xfrm>
            <a:off x="839558" y="4287494"/>
            <a:ext cx="7180179" cy="5299645"/>
          </a:xfrm>
          <a:prstGeom prst="rect">
            <a:avLst/>
          </a:prstGeom>
          <a:noFill/>
          <a:extLst>
            <a:ext uri="{909E8E84-426E-40DD-AFC4-6F175D3DCCD1}">
              <a14:hiddenFill xmlns:a14="http://schemas.microsoft.com/office/drawing/2010/main">
                <a:solidFill>
                  <a:srgbClr val="FFFFFF"/>
                </a:solidFill>
              </a14:hiddenFill>
            </a:ext>
          </a:extLst>
        </p:spPr>
      </p:pic>
      <p:sp>
        <p:nvSpPr>
          <p:cNvPr id="6" name="Bulle narrative : rectangle à coins arrondis 5">
            <a:extLst>
              <a:ext uri="{FF2B5EF4-FFF2-40B4-BE49-F238E27FC236}">
                <a16:creationId xmlns:a16="http://schemas.microsoft.com/office/drawing/2014/main" id="{272F0419-BE3A-D001-15E0-2F46E52C08CA}"/>
              </a:ext>
            </a:extLst>
          </p:cNvPr>
          <p:cNvSpPr/>
          <p:nvPr/>
        </p:nvSpPr>
        <p:spPr>
          <a:xfrm>
            <a:off x="839559" y="3327816"/>
            <a:ext cx="7180178" cy="1015663"/>
          </a:xfrm>
          <a:prstGeom prst="wedgeRoundRectCallout">
            <a:avLst>
              <a:gd name="adj1" fmla="val -51467"/>
              <a:gd name="adj2" fmla="val -77710"/>
              <a:gd name="adj3" fmla="val 16667"/>
            </a:avLst>
          </a:prstGeom>
          <a:solidFill>
            <a:schemeClr val="tx1">
              <a:lumMod val="50000"/>
              <a:lumOff val="50000"/>
            </a:schemeClr>
          </a:solidFill>
          <a:ln>
            <a:solidFill>
              <a:srgbClr val="800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Le PE s’appuie sur les fonctions cognitives, attention, mémorisation, motivation dans des situations d’apprentissage </a:t>
            </a:r>
          </a:p>
        </p:txBody>
      </p:sp>
      <p:sp>
        <p:nvSpPr>
          <p:cNvPr id="8" name="Bulle narrative : rectangle à coins arrondis 7">
            <a:extLst>
              <a:ext uri="{FF2B5EF4-FFF2-40B4-BE49-F238E27FC236}">
                <a16:creationId xmlns:a16="http://schemas.microsoft.com/office/drawing/2014/main" id="{D1BDAE9C-0B2C-0E8F-A304-69E146E971BE}"/>
              </a:ext>
            </a:extLst>
          </p:cNvPr>
          <p:cNvSpPr/>
          <p:nvPr/>
        </p:nvSpPr>
        <p:spPr>
          <a:xfrm>
            <a:off x="8057726" y="3327816"/>
            <a:ext cx="9180963" cy="959678"/>
          </a:xfrm>
          <a:prstGeom prst="wedgeRoundRectCallout">
            <a:avLst>
              <a:gd name="adj1" fmla="val 50282"/>
              <a:gd name="adj2" fmla="val -97092"/>
              <a:gd name="adj3" fmla="val 16667"/>
            </a:avLst>
          </a:prstGeom>
          <a:solidFill>
            <a:schemeClr val="bg1">
              <a:lumMod val="95000"/>
            </a:schemeClr>
          </a:solidFill>
          <a:ln>
            <a:solidFill>
              <a:srgbClr val="CC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CC0099"/>
                </a:solidFill>
                <a:latin typeface="Century Gothic" panose="020B0502020202020204" pitchFamily="34" charset="0"/>
              </a:rPr>
              <a:t>Les capacités cérébrales des enfants leur permettent d’apprendre vite et beaucoup.</a:t>
            </a:r>
          </a:p>
        </p:txBody>
      </p:sp>
    </p:spTree>
    <p:extLst>
      <p:ext uri="{BB962C8B-B14F-4D97-AF65-F5344CB8AC3E}">
        <p14:creationId xmlns:p14="http://schemas.microsoft.com/office/powerpoint/2010/main" val="1882448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F27C7-3253-B3BC-44CD-B74F3153BBA8}"/>
            </a:ext>
          </a:extLst>
        </p:cNvPr>
        <p:cNvGrpSpPr/>
        <p:nvPr/>
      </p:nvGrpSpPr>
      <p:grpSpPr>
        <a:xfrm>
          <a:off x="0" y="0"/>
          <a:ext cx="0" cy="0"/>
          <a:chOff x="0" y="0"/>
          <a:chExt cx="0" cy="0"/>
        </a:xfrm>
      </p:grpSpPr>
      <p:sp>
        <p:nvSpPr>
          <p:cNvPr id="5" name="Organigramme : Alternative 4">
            <a:extLst>
              <a:ext uri="{FF2B5EF4-FFF2-40B4-BE49-F238E27FC236}">
                <a16:creationId xmlns:a16="http://schemas.microsoft.com/office/drawing/2014/main" id="{F2EB4852-6279-7C57-917B-A8AE2E919C8E}"/>
              </a:ext>
            </a:extLst>
          </p:cNvPr>
          <p:cNvSpPr/>
          <p:nvPr/>
        </p:nvSpPr>
        <p:spPr>
          <a:xfrm>
            <a:off x="8184630" y="3702571"/>
            <a:ext cx="9828548" cy="2533338"/>
          </a:xfrm>
          <a:prstGeom prst="flowChartAlternateProcess">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 2">
            <a:extLst>
              <a:ext uri="{FF2B5EF4-FFF2-40B4-BE49-F238E27FC236}">
                <a16:creationId xmlns:a16="http://schemas.microsoft.com/office/drawing/2014/main" id="{0F20E3F2-C0B8-C8C9-3523-6774D1845D72}"/>
              </a:ext>
            </a:extLst>
          </p:cNvPr>
          <p:cNvGrpSpPr/>
          <p:nvPr/>
        </p:nvGrpSpPr>
        <p:grpSpPr>
          <a:xfrm>
            <a:off x="-4097860" y="0"/>
            <a:ext cx="22111038" cy="10062159"/>
            <a:chOff x="0" y="-38100"/>
            <a:chExt cx="6194470" cy="2944085"/>
          </a:xfrm>
        </p:grpSpPr>
        <p:sp>
          <p:nvSpPr>
            <p:cNvPr id="3" name="Freeform 3">
              <a:extLst>
                <a:ext uri="{FF2B5EF4-FFF2-40B4-BE49-F238E27FC236}">
                  <a16:creationId xmlns:a16="http://schemas.microsoft.com/office/drawing/2014/main" id="{AA2E7804-FE90-9BD0-1087-FF0518DAEB88}"/>
                </a:ext>
              </a:extLst>
            </p:cNvPr>
            <p:cNvSpPr/>
            <p:nvPr/>
          </p:nvSpPr>
          <p:spPr>
            <a:xfrm>
              <a:off x="1199121" y="29886"/>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dirty="0"/>
            </a:p>
          </p:txBody>
        </p:sp>
        <p:sp>
          <p:nvSpPr>
            <p:cNvPr id="4" name="TextBox 4">
              <a:extLst>
                <a:ext uri="{FF2B5EF4-FFF2-40B4-BE49-F238E27FC236}">
                  <a16:creationId xmlns:a16="http://schemas.microsoft.com/office/drawing/2014/main" id="{B328F4D9-5F45-0E41-B532-6F2BDB03EC98}"/>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8D32BA52-F737-352A-0DD4-4DCA040E4EE1}"/>
              </a:ext>
            </a:extLst>
          </p:cNvPr>
          <p:cNvSpPr/>
          <p:nvPr/>
        </p:nvSpPr>
        <p:spPr>
          <a:xfrm rot="21403401">
            <a:off x="1733123" y="2873462"/>
            <a:ext cx="5892393" cy="5308156"/>
          </a:xfrm>
          <a:custGeom>
            <a:avLst/>
            <a:gdLst/>
            <a:ahLst/>
            <a:cxnLst/>
            <a:rect l="l" t="t" r="r" b="b"/>
            <a:pathLst>
              <a:path w="3364548" h="3056062">
                <a:moveTo>
                  <a:pt x="0" y="0"/>
                </a:moveTo>
                <a:lnTo>
                  <a:pt x="3364548" y="0"/>
                </a:lnTo>
                <a:lnTo>
                  <a:pt x="3364548" y="3056063"/>
                </a:lnTo>
                <a:lnTo>
                  <a:pt x="0" y="3056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8" name="ZoneTexte 7">
            <a:extLst>
              <a:ext uri="{FF2B5EF4-FFF2-40B4-BE49-F238E27FC236}">
                <a16:creationId xmlns:a16="http://schemas.microsoft.com/office/drawing/2014/main" id="{88D22933-00FD-DCC6-6C33-E0FD705F48B4}"/>
              </a:ext>
            </a:extLst>
          </p:cNvPr>
          <p:cNvSpPr txBox="1"/>
          <p:nvPr/>
        </p:nvSpPr>
        <p:spPr>
          <a:xfrm>
            <a:off x="8761751" y="2477487"/>
            <a:ext cx="7322793" cy="6986528"/>
          </a:xfrm>
          <a:prstGeom prst="rect">
            <a:avLst/>
          </a:prstGeom>
          <a:noFill/>
        </p:spPr>
        <p:txBody>
          <a:bodyPr wrap="square" lIns="91440" tIns="45720" rIns="91440" bIns="45720" anchor="t">
            <a:spAutoFit/>
          </a:bodyPr>
          <a:lstStyle/>
          <a:p>
            <a:r>
              <a:rPr lang="fr-FR" sz="3600" dirty="0">
                <a:latin typeface="Century Gothic"/>
              </a:rPr>
              <a:t> Réaffirmation de </a:t>
            </a:r>
            <a:r>
              <a:rPr lang="fr-FR" sz="3600" b="1" dirty="0">
                <a:latin typeface="Century Gothic"/>
              </a:rPr>
              <a:t>l'objectif 1er </a:t>
            </a:r>
            <a:r>
              <a:rPr lang="fr-FR" sz="3600" dirty="0">
                <a:latin typeface="Century Gothic"/>
              </a:rPr>
              <a:t>de l'école maternelle : </a:t>
            </a:r>
          </a:p>
          <a:p>
            <a:endParaRPr lang="fr-FR" sz="2400" b="1" dirty="0">
              <a:solidFill>
                <a:srgbClr val="0070C0"/>
              </a:solidFill>
              <a:latin typeface="Century Gothic" panose="020B0502020202020204" pitchFamily="34" charset="0"/>
            </a:endParaRPr>
          </a:p>
          <a:p>
            <a:r>
              <a:rPr lang="fr-FR" sz="4000" b="1" i="1" dirty="0">
                <a:solidFill>
                  <a:srgbClr val="0070C0"/>
                </a:solidFill>
                <a:latin typeface="Century Gothic"/>
              </a:rPr>
              <a:t>la compréhension et l'usage d'une langue française </a:t>
            </a:r>
          </a:p>
          <a:p>
            <a:r>
              <a:rPr lang="fr-FR" sz="4000" b="1" i="1" dirty="0">
                <a:solidFill>
                  <a:srgbClr val="0070C0"/>
                </a:solidFill>
                <a:latin typeface="Century Gothic"/>
              </a:rPr>
              <a:t>de plus en plus élaborée</a:t>
            </a:r>
            <a:r>
              <a:rPr lang="fr-FR" sz="2000" b="1" i="1" dirty="0">
                <a:solidFill>
                  <a:srgbClr val="0070C0"/>
                </a:solidFill>
                <a:latin typeface="Aptos"/>
              </a:rPr>
              <a:t>  </a:t>
            </a:r>
            <a:endParaRPr lang="fr-FR" dirty="0"/>
          </a:p>
          <a:p>
            <a:endParaRPr lang="fr-FR" dirty="0">
              <a:solidFill>
                <a:srgbClr val="0070C0"/>
              </a:solidFill>
              <a:effectLst/>
              <a:latin typeface="Aptos"/>
            </a:endParaRPr>
          </a:p>
          <a:p>
            <a:endParaRPr lang="fr-FR" dirty="0">
              <a:solidFill>
                <a:srgbClr val="0070C0"/>
              </a:solidFill>
              <a:latin typeface="Aptos"/>
            </a:endParaRPr>
          </a:p>
          <a:p>
            <a:endParaRPr lang="fr-FR" dirty="0">
              <a:solidFill>
                <a:srgbClr val="0070C0"/>
              </a:solidFill>
              <a:effectLst/>
              <a:latin typeface="Aptos"/>
            </a:endParaRPr>
          </a:p>
          <a:p>
            <a:endParaRPr lang="fr-FR" dirty="0">
              <a:solidFill>
                <a:srgbClr val="0070C0"/>
              </a:solidFill>
              <a:effectLst/>
              <a:latin typeface="Aptos"/>
            </a:endParaRPr>
          </a:p>
          <a:p>
            <a:r>
              <a:rPr lang="fr-FR" sz="4400" b="1" dirty="0">
                <a:solidFill>
                  <a:srgbClr val="0070C0"/>
                </a:solidFill>
                <a:latin typeface="Aptos"/>
              </a:rPr>
              <a:t>=&gt; </a:t>
            </a:r>
            <a:r>
              <a:rPr lang="fr-FR" sz="4000" b="1" dirty="0">
                <a:solidFill>
                  <a:srgbClr val="0070C0"/>
                </a:solidFill>
                <a:latin typeface="Century Gothic" panose="020B0502020202020204" pitchFamily="34" charset="0"/>
              </a:rPr>
              <a:t>en lien avec les contenus </a:t>
            </a:r>
          </a:p>
          <a:p>
            <a:r>
              <a:rPr lang="fr-FR" sz="4000" b="1" dirty="0">
                <a:solidFill>
                  <a:srgbClr val="0070C0"/>
                </a:solidFill>
                <a:latin typeface="Century Gothic" panose="020B0502020202020204" pitchFamily="34" charset="0"/>
              </a:rPr>
              <a:t>et les préconisations des GUIDES </a:t>
            </a:r>
          </a:p>
          <a:p>
            <a:endParaRPr lang="fr-FR" sz="3600" b="1" dirty="0">
              <a:solidFill>
                <a:srgbClr val="0070C0"/>
              </a:solidFill>
              <a:latin typeface="Century Gothic" panose="020B0502020202020204" pitchFamily="34" charset="0"/>
            </a:endParaRPr>
          </a:p>
        </p:txBody>
      </p:sp>
      <p:sp>
        <p:nvSpPr>
          <p:cNvPr id="7" name="ZoneTexte 6">
            <a:extLst>
              <a:ext uri="{FF2B5EF4-FFF2-40B4-BE49-F238E27FC236}">
                <a16:creationId xmlns:a16="http://schemas.microsoft.com/office/drawing/2014/main" id="{9F39E287-A1F7-90C4-D674-832CB1CB7195}"/>
              </a:ext>
            </a:extLst>
          </p:cNvPr>
          <p:cNvSpPr txBox="1"/>
          <p:nvPr/>
        </p:nvSpPr>
        <p:spPr>
          <a:xfrm>
            <a:off x="491567" y="1006411"/>
            <a:ext cx="17226807"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dirty="0">
                <a:solidFill>
                  <a:schemeClr val="accent5"/>
                </a:solidFill>
                <a:latin typeface="Century Gothic"/>
              </a:rPr>
              <a:t>Principes : une continuité </a:t>
            </a:r>
            <a:endParaRPr lang="fr-FR" sz="6000" dirty="0">
              <a:solidFill>
                <a:schemeClr val="accent5"/>
              </a:solidFill>
              <a:latin typeface="Century Gothic"/>
            </a:endParaRPr>
          </a:p>
        </p:txBody>
      </p:sp>
      <p:pic>
        <p:nvPicPr>
          <p:cNvPr id="2050" name="Picture 2" descr="Se fixer les bons objectifs">
            <a:extLst>
              <a:ext uri="{FF2B5EF4-FFF2-40B4-BE49-F238E27FC236}">
                <a16:creationId xmlns:a16="http://schemas.microsoft.com/office/drawing/2014/main" id="{C09436D9-8D67-0B9E-69B5-827D5C8F0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4209" y="4200345"/>
            <a:ext cx="2466975"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841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DD8FF-CC87-EF57-E671-C748D68A72F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A3E0B2E-9B8D-2254-2894-B3666EB01929}"/>
              </a:ext>
            </a:extLst>
          </p:cNvPr>
          <p:cNvGrpSpPr/>
          <p:nvPr/>
        </p:nvGrpSpPr>
        <p:grpSpPr>
          <a:xfrm>
            <a:off x="215503" y="-309032"/>
            <a:ext cx="20174988" cy="10280516"/>
            <a:chOff x="-656731" y="-38100"/>
            <a:chExt cx="5652080" cy="3007974"/>
          </a:xfrm>
        </p:grpSpPr>
        <p:sp>
          <p:nvSpPr>
            <p:cNvPr id="3" name="Freeform 3">
              <a:extLst>
                <a:ext uri="{FF2B5EF4-FFF2-40B4-BE49-F238E27FC236}">
                  <a16:creationId xmlns:a16="http://schemas.microsoft.com/office/drawing/2014/main" id="{22DEAEFF-5011-8F28-70C3-414EF689BD3B}"/>
                </a:ext>
              </a:extLst>
            </p:cNvPr>
            <p:cNvSpPr/>
            <p:nvPr/>
          </p:nvSpPr>
          <p:spPr>
            <a:xfrm>
              <a:off x="-656731" y="9377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1CC509F4-438C-3554-E2BE-9B6847011E22}"/>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C32CAFF8-7AA4-718D-A05E-CA4C8FB2E152}"/>
              </a:ext>
            </a:extLst>
          </p:cNvPr>
          <p:cNvSpPr txBox="1"/>
          <p:nvPr/>
        </p:nvSpPr>
        <p:spPr>
          <a:xfrm>
            <a:off x="678334" y="631349"/>
            <a:ext cx="17036976" cy="1938992"/>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Une priorité : l'acquisition du VOCABULAIRE </a:t>
            </a:r>
            <a:endParaRPr lang="fr-FR" sz="6000">
              <a:solidFill>
                <a:schemeClr val="accent5"/>
              </a:solidFill>
              <a:latin typeface="Century Gothic"/>
            </a:endParaRPr>
          </a:p>
          <a:p>
            <a:r>
              <a:rPr lang="fr-FR" sz="6000" b="1">
                <a:solidFill>
                  <a:schemeClr val="accent5"/>
                </a:solidFill>
                <a:latin typeface="Century Gothic"/>
              </a:rPr>
              <a:t>     et de la SYNTAXE</a:t>
            </a:r>
            <a:endParaRPr lang="fr-FR" sz="6000">
              <a:solidFill>
                <a:schemeClr val="accent5"/>
              </a:solidFill>
              <a:latin typeface="Century Gothic"/>
            </a:endParaRPr>
          </a:p>
        </p:txBody>
      </p:sp>
      <p:sp>
        <p:nvSpPr>
          <p:cNvPr id="5" name="Rectangle: Rounded Corners 4">
            <a:extLst>
              <a:ext uri="{FF2B5EF4-FFF2-40B4-BE49-F238E27FC236}">
                <a16:creationId xmlns:a16="http://schemas.microsoft.com/office/drawing/2014/main" id="{4FA68A6D-423E-F157-1821-BE733DA1609B}"/>
              </a:ext>
            </a:extLst>
          </p:cNvPr>
          <p:cNvSpPr/>
          <p:nvPr/>
        </p:nvSpPr>
        <p:spPr>
          <a:xfrm>
            <a:off x="673825" y="3021057"/>
            <a:ext cx="7528381" cy="6447192"/>
          </a:xfrm>
          <a:prstGeom prst="roundRect">
            <a:avLst/>
          </a:prstGeom>
          <a:solidFill>
            <a:schemeClr val="accent5">
              <a:lumMod val="60000"/>
              <a:lumOff val="40000"/>
            </a:schemeClr>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ea typeface="Calibri"/>
                <a:cs typeface="Calibri"/>
              </a:rPr>
              <a:t>         </a:t>
            </a:r>
            <a:r>
              <a:rPr lang="en-US" sz="7200" b="1" dirty="0">
                <a:latin typeface="Century Gothic" panose="020B0502020202020204" pitchFamily="34" charset="0"/>
                <a:ea typeface="Calibri"/>
                <a:cs typeface="Calibri"/>
              </a:rPr>
              <a:t>Un </a:t>
            </a:r>
            <a:r>
              <a:rPr lang="en-US" sz="7200" b="1" dirty="0" err="1">
                <a:latin typeface="Century Gothic" panose="020B0502020202020204" pitchFamily="34" charset="0"/>
                <a:ea typeface="Calibri"/>
                <a:cs typeface="Calibri"/>
              </a:rPr>
              <a:t>enseignement</a:t>
            </a:r>
            <a:r>
              <a:rPr lang="en-US" sz="7200" b="1" dirty="0">
                <a:latin typeface="Century Gothic" panose="020B0502020202020204" pitchFamily="34" charset="0"/>
                <a:ea typeface="Calibri"/>
                <a:cs typeface="Calibri"/>
              </a:rPr>
              <a:t> </a:t>
            </a:r>
            <a:r>
              <a:rPr lang="en-US" sz="7200" b="1" dirty="0" err="1">
                <a:solidFill>
                  <a:srgbClr val="FFC000"/>
                </a:solidFill>
                <a:latin typeface="Century Gothic" panose="020B0502020202020204" pitchFamily="34" charset="0"/>
                <a:ea typeface="Calibri"/>
                <a:cs typeface="Calibri"/>
              </a:rPr>
              <a:t>explicite</a:t>
            </a:r>
            <a:r>
              <a:rPr lang="en-US" sz="7200" b="1" dirty="0">
                <a:latin typeface="Century Gothic" panose="020B0502020202020204" pitchFamily="34" charset="0"/>
                <a:ea typeface="Calibri"/>
                <a:cs typeface="Calibri"/>
              </a:rPr>
              <a:t>, </a:t>
            </a:r>
            <a:r>
              <a:rPr lang="en-US" sz="7200" b="1" dirty="0" err="1">
                <a:solidFill>
                  <a:srgbClr val="FFFF00"/>
                </a:solidFill>
                <a:latin typeface="Century Gothic" panose="020B0502020202020204" pitchFamily="34" charset="0"/>
                <a:ea typeface="Calibri"/>
                <a:cs typeface="Calibri"/>
              </a:rPr>
              <a:t>progressif</a:t>
            </a:r>
            <a:r>
              <a:rPr lang="en-US" sz="7200" b="1" dirty="0">
                <a:solidFill>
                  <a:srgbClr val="FFFF00"/>
                </a:solidFill>
                <a:latin typeface="Century Gothic" panose="020B0502020202020204" pitchFamily="34" charset="0"/>
                <a:ea typeface="Calibri"/>
                <a:cs typeface="Calibri"/>
              </a:rPr>
              <a:t> </a:t>
            </a:r>
            <a:r>
              <a:rPr lang="en-US" sz="7200" b="1" dirty="0">
                <a:latin typeface="Century Gothic" panose="020B0502020202020204" pitchFamily="34" charset="0"/>
                <a:ea typeface="Calibri"/>
                <a:cs typeface="Calibri"/>
              </a:rPr>
              <a:t>et </a:t>
            </a:r>
            <a:r>
              <a:rPr lang="en-US" sz="7200" b="1" dirty="0" err="1">
                <a:solidFill>
                  <a:srgbClr val="FF99CC"/>
                </a:solidFill>
                <a:latin typeface="Century Gothic" panose="020B0502020202020204" pitchFamily="34" charset="0"/>
                <a:ea typeface="Calibri"/>
                <a:cs typeface="Calibri"/>
              </a:rPr>
              <a:t>structuré</a:t>
            </a:r>
            <a:endParaRPr lang="en-US" sz="7200" b="1" dirty="0">
              <a:solidFill>
                <a:srgbClr val="FF99CC"/>
              </a:solidFill>
              <a:latin typeface="Century Gothic" panose="020B0502020202020204" pitchFamily="34" charset="0"/>
              <a:ea typeface="Calibri"/>
              <a:cs typeface="Calibri"/>
            </a:endParaRPr>
          </a:p>
        </p:txBody>
      </p:sp>
      <p:pic>
        <p:nvPicPr>
          <p:cNvPr id="8" name="Graphic 7" descr="Back with solid fill">
            <a:extLst>
              <a:ext uri="{FF2B5EF4-FFF2-40B4-BE49-F238E27FC236}">
                <a16:creationId xmlns:a16="http://schemas.microsoft.com/office/drawing/2014/main" id="{F29E2853-0B24-E17C-FEB5-6FBBBC9E78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300000">
            <a:off x="1954307" y="3400316"/>
            <a:ext cx="2807493" cy="914400"/>
          </a:xfrm>
          <a:prstGeom prst="rect">
            <a:avLst/>
          </a:prstGeom>
        </p:spPr>
      </p:pic>
      <p:pic>
        <p:nvPicPr>
          <p:cNvPr id="9" name="Picture 8" descr="Développer le vocabulaire à l'éducation préscolaire à partir de la  littérature jeunesse : quelle place pour la multimod">
            <a:extLst>
              <a:ext uri="{FF2B5EF4-FFF2-40B4-BE49-F238E27FC236}">
                <a16:creationId xmlns:a16="http://schemas.microsoft.com/office/drawing/2014/main" id="{0605D80E-4373-F7BD-22A6-C6ECED6AE7D4}"/>
              </a:ext>
            </a:extLst>
          </p:cNvPr>
          <p:cNvPicPr>
            <a:picLocks noChangeAspect="1"/>
          </p:cNvPicPr>
          <p:nvPr/>
        </p:nvPicPr>
        <p:blipFill>
          <a:blip r:embed="rId5"/>
          <a:stretch>
            <a:fillRect/>
          </a:stretch>
        </p:blipFill>
        <p:spPr>
          <a:xfrm rot="540000">
            <a:off x="13260027" y="2226468"/>
            <a:ext cx="4037409" cy="5660231"/>
          </a:xfrm>
          <a:prstGeom prst="rect">
            <a:avLst/>
          </a:prstGeom>
        </p:spPr>
      </p:pic>
      <p:pic>
        <p:nvPicPr>
          <p:cNvPr id="10" name="Picture 9" descr="Enseigner le vocabulaire : ma réflexion... - Lutin Bazar">
            <a:extLst>
              <a:ext uri="{FF2B5EF4-FFF2-40B4-BE49-F238E27FC236}">
                <a16:creationId xmlns:a16="http://schemas.microsoft.com/office/drawing/2014/main" id="{55EC476C-6A1A-0A44-750F-CD58A067909A}"/>
              </a:ext>
            </a:extLst>
          </p:cNvPr>
          <p:cNvPicPr>
            <a:picLocks noChangeAspect="1"/>
          </p:cNvPicPr>
          <p:nvPr/>
        </p:nvPicPr>
        <p:blipFill>
          <a:blip r:embed="rId6"/>
          <a:stretch>
            <a:fillRect/>
          </a:stretch>
        </p:blipFill>
        <p:spPr>
          <a:xfrm>
            <a:off x="8380686" y="5162231"/>
            <a:ext cx="5066108" cy="4319587"/>
          </a:xfrm>
          <a:prstGeom prst="rect">
            <a:avLst/>
          </a:prstGeom>
        </p:spPr>
      </p:pic>
      <mc:AlternateContent xmlns:mc="http://schemas.openxmlformats.org/markup-compatibility/2006" xmlns:p14="http://schemas.microsoft.com/office/powerpoint/2010/main">
        <mc:Choice Requires="p14">
          <p:contentPart p14:bwMode="auto" r:id="rId7">
            <p14:nvContentPartPr>
              <p14:cNvPr id="6" name="Encre 5">
                <a:extLst>
                  <a:ext uri="{FF2B5EF4-FFF2-40B4-BE49-F238E27FC236}">
                    <a16:creationId xmlns:a16="http://schemas.microsoft.com/office/drawing/2014/main" id="{B21314AE-516B-EFB8-EF99-2A4B16CA2998}"/>
                  </a:ext>
                </a:extLst>
              </p14:cNvPr>
              <p14:cNvContentPartPr/>
              <p14:nvPr/>
            </p14:nvContentPartPr>
            <p14:xfrm>
              <a:off x="3634382" y="3185289"/>
              <a:ext cx="22324" cy="22324"/>
            </p14:xfrm>
          </p:contentPart>
        </mc:Choice>
        <mc:Fallback xmlns="">
          <p:pic>
            <p:nvPicPr>
              <p:cNvPr id="6" name="Encre 5">
                <a:extLst>
                  <a:ext uri="{FF2B5EF4-FFF2-40B4-BE49-F238E27FC236}">
                    <a16:creationId xmlns:a16="http://schemas.microsoft.com/office/drawing/2014/main" id="{B21314AE-516B-EFB8-EF99-2A4B16CA2998}"/>
                  </a:ext>
                </a:extLst>
              </p:cNvPr>
              <p:cNvPicPr/>
              <p:nvPr/>
            </p:nvPicPr>
            <p:blipFill>
              <a:blip r:embed="rId9"/>
              <a:stretch>
                <a:fillRect/>
              </a:stretch>
            </p:blipFill>
            <p:spPr>
              <a:xfrm>
                <a:off x="2518182" y="3132137"/>
                <a:ext cx="2232400" cy="127566"/>
              </a:xfrm>
              <a:prstGeom prst="rect">
                <a:avLst/>
              </a:prstGeom>
            </p:spPr>
          </p:pic>
        </mc:Fallback>
      </mc:AlternateContent>
      <p:sp>
        <p:nvSpPr>
          <p:cNvPr id="11" name="Organigramme : Connecteur 10">
            <a:extLst>
              <a:ext uri="{FF2B5EF4-FFF2-40B4-BE49-F238E27FC236}">
                <a16:creationId xmlns:a16="http://schemas.microsoft.com/office/drawing/2014/main" id="{CF0E4A2B-2C1D-F573-4220-E5FD79B958D0}"/>
              </a:ext>
            </a:extLst>
          </p:cNvPr>
          <p:cNvSpPr/>
          <p:nvPr/>
        </p:nvSpPr>
        <p:spPr>
          <a:xfrm>
            <a:off x="11386987" y="3060006"/>
            <a:ext cx="2636214" cy="2535809"/>
          </a:xfrm>
          <a:prstGeom prst="flowChartConnector">
            <a:avLst/>
          </a:prstGeom>
          <a:solidFill>
            <a:schemeClr val="accent5"/>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latin typeface="Century Gothic" panose="020B0502020202020204" pitchFamily="34" charset="0"/>
              </a:rPr>
              <a:t>Au moins 2500 mots en fin de GS</a:t>
            </a:r>
          </a:p>
        </p:txBody>
      </p:sp>
    </p:spTree>
    <p:extLst>
      <p:ext uri="{BB962C8B-B14F-4D97-AF65-F5344CB8AC3E}">
        <p14:creationId xmlns:p14="http://schemas.microsoft.com/office/powerpoint/2010/main" val="4017793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54728-6407-EEA9-16F0-BC7B71C0265A}"/>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C3180B33-C218-25B8-D763-B3271F6614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4" t="15670" r="1879" b="26507"/>
          <a:stretch/>
        </p:blipFill>
        <p:spPr bwMode="auto">
          <a:xfrm>
            <a:off x="35466" y="2272963"/>
            <a:ext cx="18252533" cy="73244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D91EE9CF-6C51-3BAD-0CD9-BC7114CC766B}"/>
              </a:ext>
            </a:extLst>
          </p:cNvPr>
          <p:cNvGrpSpPr/>
          <p:nvPr/>
        </p:nvGrpSpPr>
        <p:grpSpPr>
          <a:xfrm>
            <a:off x="244929" y="-223157"/>
            <a:ext cx="20174988" cy="10280516"/>
            <a:chOff x="-656731" y="-38100"/>
            <a:chExt cx="5652080" cy="3007974"/>
          </a:xfrm>
        </p:grpSpPr>
        <p:sp>
          <p:nvSpPr>
            <p:cNvPr id="3" name="Freeform 3">
              <a:extLst>
                <a:ext uri="{FF2B5EF4-FFF2-40B4-BE49-F238E27FC236}">
                  <a16:creationId xmlns:a16="http://schemas.microsoft.com/office/drawing/2014/main" id="{A543FB80-C85E-1F1D-0376-D5F2B2DAF4D7}"/>
                </a:ext>
              </a:extLst>
            </p:cNvPr>
            <p:cNvSpPr/>
            <p:nvPr/>
          </p:nvSpPr>
          <p:spPr>
            <a:xfrm>
              <a:off x="-656731" y="9377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FE9B9841-60D3-C8F8-2D38-C93118A90515}"/>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8C49AEE6-1442-1B94-8907-CB262FE464FF}"/>
              </a:ext>
            </a:extLst>
          </p:cNvPr>
          <p:cNvSpPr txBox="1"/>
          <p:nvPr/>
        </p:nvSpPr>
        <p:spPr>
          <a:xfrm>
            <a:off x="678335" y="1006396"/>
            <a:ext cx="17076265" cy="1015663"/>
          </a:xfrm>
          <a:prstGeom prst="rect">
            <a:avLst/>
          </a:prstGeom>
          <a:solidFill>
            <a:schemeClr val="accent5">
              <a:lumMod val="20000"/>
              <a:lumOff val="80000"/>
            </a:schemeClr>
          </a:solidFill>
        </p:spPr>
        <p:txBody>
          <a:bodyPr wrap="square">
            <a:spAutoFit/>
          </a:bodyPr>
          <a:lstStyle/>
          <a:p>
            <a:r>
              <a:rPr lang="fr-FR" sz="6000" b="1">
                <a:solidFill>
                  <a:schemeClr val="accent5"/>
                </a:solidFill>
                <a:latin typeface="Century Gothic" panose="020B0502020202020204" pitchFamily="34" charset="0"/>
              </a:rPr>
              <a:t>Enjeu essentiel : </a:t>
            </a:r>
            <a:r>
              <a:rPr lang="fr-FR" sz="4800" b="1">
                <a:solidFill>
                  <a:schemeClr val="accent5"/>
                </a:solidFill>
                <a:latin typeface="Century Gothic" panose="020B0502020202020204" pitchFamily="34" charset="0"/>
              </a:rPr>
              <a:t>l’organisation de l’emploi du temps</a:t>
            </a:r>
            <a:endParaRPr lang="fr-FR" sz="4800">
              <a:solidFill>
                <a:schemeClr val="accent5"/>
              </a:solidFill>
            </a:endParaRPr>
          </a:p>
        </p:txBody>
      </p:sp>
      <p:graphicFrame>
        <p:nvGraphicFramePr>
          <p:cNvPr id="11" name="Diagramme 10">
            <a:extLst>
              <a:ext uri="{FF2B5EF4-FFF2-40B4-BE49-F238E27FC236}">
                <a16:creationId xmlns:a16="http://schemas.microsoft.com/office/drawing/2014/main" id="{64609095-376E-B38F-0264-D894B12C5905}"/>
              </a:ext>
            </a:extLst>
          </p:cNvPr>
          <p:cNvGraphicFramePr/>
          <p:nvPr>
            <p:extLst>
              <p:ext uri="{D42A27DB-BD31-4B8C-83A1-F6EECF244321}">
                <p14:modId xmlns:p14="http://schemas.microsoft.com/office/powerpoint/2010/main" val="2410895102"/>
              </p:ext>
            </p:extLst>
          </p:nvPr>
        </p:nvGraphicFramePr>
        <p:xfrm>
          <a:off x="2209800" y="3215888"/>
          <a:ext cx="14249400" cy="8559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84686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41CC2-0181-31DD-6725-7A7C437D5A8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B3ED9A5-E6DA-AEF2-279A-2175101BBC28}"/>
              </a:ext>
            </a:extLst>
          </p:cNvPr>
          <p:cNvGrpSpPr/>
          <p:nvPr/>
        </p:nvGrpSpPr>
        <p:grpSpPr>
          <a:xfrm>
            <a:off x="234331" y="-342901"/>
            <a:ext cx="20174988" cy="10280516"/>
            <a:chOff x="-656731" y="-38100"/>
            <a:chExt cx="5652080" cy="3007974"/>
          </a:xfrm>
        </p:grpSpPr>
        <p:sp>
          <p:nvSpPr>
            <p:cNvPr id="3" name="Freeform 3">
              <a:extLst>
                <a:ext uri="{FF2B5EF4-FFF2-40B4-BE49-F238E27FC236}">
                  <a16:creationId xmlns:a16="http://schemas.microsoft.com/office/drawing/2014/main" id="{232D3D75-239E-2886-9075-80A1572A2196}"/>
                </a:ext>
              </a:extLst>
            </p:cNvPr>
            <p:cNvSpPr/>
            <p:nvPr/>
          </p:nvSpPr>
          <p:spPr>
            <a:xfrm>
              <a:off x="-656731" y="9377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B440C4B5-973D-B6C2-E835-7DA50F23E933}"/>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0297F712-3CDD-07D7-A8BC-D4FA66044BCB}"/>
              </a:ext>
            </a:extLst>
          </p:cNvPr>
          <p:cNvSpPr txBox="1"/>
          <p:nvPr/>
        </p:nvSpPr>
        <p:spPr>
          <a:xfrm>
            <a:off x="674350" y="699861"/>
            <a:ext cx="17132819"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Principes  </a:t>
            </a:r>
            <a:endParaRPr lang="fr-FR" sz="6000">
              <a:solidFill>
                <a:schemeClr val="accent5"/>
              </a:solidFill>
              <a:latin typeface="Century Gothic"/>
            </a:endParaRPr>
          </a:p>
        </p:txBody>
      </p:sp>
      <p:graphicFrame>
        <p:nvGraphicFramePr>
          <p:cNvPr id="9" name="Diagramme 8">
            <a:extLst>
              <a:ext uri="{FF2B5EF4-FFF2-40B4-BE49-F238E27FC236}">
                <a16:creationId xmlns:a16="http://schemas.microsoft.com/office/drawing/2014/main" id="{9231C795-F2CE-E6A5-A3CD-0B3D1D5D2ED3}"/>
              </a:ext>
            </a:extLst>
          </p:cNvPr>
          <p:cNvGraphicFramePr/>
          <p:nvPr>
            <p:extLst>
              <p:ext uri="{D42A27DB-BD31-4B8C-83A1-F6EECF244321}">
                <p14:modId xmlns:p14="http://schemas.microsoft.com/office/powerpoint/2010/main" val="3049912986"/>
              </p:ext>
            </p:extLst>
          </p:nvPr>
        </p:nvGraphicFramePr>
        <p:xfrm>
          <a:off x="1743856" y="2113821"/>
          <a:ext cx="14355580" cy="9578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rappel au doigt. cordon rouge autour de l'index. croquis doodle contour  dessin animé noir et blanc isolé sur blanc 12818118 Art vectoriel chez  Vecteezy">
            <a:extLst>
              <a:ext uri="{FF2B5EF4-FFF2-40B4-BE49-F238E27FC236}">
                <a16:creationId xmlns:a16="http://schemas.microsoft.com/office/drawing/2014/main" id="{C7CE52D9-767B-6811-7250-51D69AB853D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612" t="13276" r="31372" b="10997"/>
          <a:stretch>
            <a:fillRect/>
          </a:stretch>
        </p:blipFill>
        <p:spPr bwMode="auto">
          <a:xfrm>
            <a:off x="8941337" y="1800860"/>
            <a:ext cx="2552582" cy="402570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appel - Images et vidéos libres de droits | Adobe Stock">
            <a:extLst>
              <a:ext uri="{FF2B5EF4-FFF2-40B4-BE49-F238E27FC236}">
                <a16:creationId xmlns:a16="http://schemas.microsoft.com/office/drawing/2014/main" id="{989DC044-8798-4E97-3A4A-A7DF8BC09114}"/>
              </a:ext>
            </a:extLst>
          </p:cNvPr>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37037" y="3144187"/>
            <a:ext cx="3064412" cy="1608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061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64B0A-7F2B-40A7-4AAF-D7E086F47AD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508ABF9-EFD4-D80A-04C2-87DD0F388368}"/>
              </a:ext>
            </a:extLst>
          </p:cNvPr>
          <p:cNvGrpSpPr/>
          <p:nvPr/>
        </p:nvGrpSpPr>
        <p:grpSpPr>
          <a:xfrm>
            <a:off x="304800" y="-664718"/>
            <a:ext cx="30046243" cy="10782300"/>
            <a:chOff x="-3422191" y="-38100"/>
            <a:chExt cx="8417540" cy="3154791"/>
          </a:xfrm>
        </p:grpSpPr>
        <p:sp>
          <p:nvSpPr>
            <p:cNvPr id="3" name="Freeform 3">
              <a:extLst>
                <a:ext uri="{FF2B5EF4-FFF2-40B4-BE49-F238E27FC236}">
                  <a16:creationId xmlns:a16="http://schemas.microsoft.com/office/drawing/2014/main" id="{8E63CD9F-4DBE-F561-7980-D9B6EA458555}"/>
                </a:ext>
              </a:extLst>
            </p:cNvPr>
            <p:cNvSpPr/>
            <p:nvPr/>
          </p:nvSpPr>
          <p:spPr>
            <a:xfrm>
              <a:off x="-3422191" y="240592"/>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53579A23-73CC-46D1-3C17-AAE6BC7C5C0A}"/>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C80D3D65-F1F4-F93C-8432-2D013667148C}"/>
              </a:ext>
            </a:extLst>
          </p:cNvPr>
          <p:cNvSpPr txBox="1"/>
          <p:nvPr/>
        </p:nvSpPr>
        <p:spPr>
          <a:xfrm>
            <a:off x="731913" y="827802"/>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Posture modélisante de l’enseignant :</a:t>
            </a:r>
            <a:endParaRPr lang="fr-FR" sz="6000">
              <a:solidFill>
                <a:schemeClr val="accent5"/>
              </a:solidFill>
            </a:endParaRPr>
          </a:p>
        </p:txBody>
      </p:sp>
      <p:sp>
        <p:nvSpPr>
          <p:cNvPr id="5" name="Freeform 7">
            <a:extLst>
              <a:ext uri="{FF2B5EF4-FFF2-40B4-BE49-F238E27FC236}">
                <a16:creationId xmlns:a16="http://schemas.microsoft.com/office/drawing/2014/main" id="{7EB66851-72BC-58DA-50C3-D7D1FCD1144F}"/>
              </a:ext>
            </a:extLst>
          </p:cNvPr>
          <p:cNvSpPr/>
          <p:nvPr/>
        </p:nvSpPr>
        <p:spPr>
          <a:xfrm>
            <a:off x="4721199" y="1854672"/>
            <a:ext cx="12477378" cy="7955288"/>
          </a:xfrm>
          <a:custGeom>
            <a:avLst/>
            <a:gdLst/>
            <a:ahLst/>
            <a:cxnLst/>
            <a:rect l="l" t="t" r="r" b="b"/>
            <a:pathLst>
              <a:path w="7928885" h="7273367">
                <a:moveTo>
                  <a:pt x="0" y="0"/>
                </a:moveTo>
                <a:lnTo>
                  <a:pt x="7928886" y="0"/>
                </a:lnTo>
                <a:lnTo>
                  <a:pt x="7928886" y="7273367"/>
                </a:lnTo>
                <a:lnTo>
                  <a:pt x="0" y="7273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9" name="Rectangle 8">
            <a:extLst>
              <a:ext uri="{FF2B5EF4-FFF2-40B4-BE49-F238E27FC236}">
                <a16:creationId xmlns:a16="http://schemas.microsoft.com/office/drawing/2014/main" id="{9403C855-2824-681F-96CF-5E9A99709A91}"/>
              </a:ext>
            </a:extLst>
          </p:cNvPr>
          <p:cNvSpPr/>
          <p:nvPr/>
        </p:nvSpPr>
        <p:spPr>
          <a:xfrm>
            <a:off x="7993204" y="2580263"/>
            <a:ext cx="4042823" cy="21325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3600" b="1">
                <a:solidFill>
                  <a:schemeClr val="accent5"/>
                </a:solidFill>
                <a:latin typeface="Century Gothic"/>
              </a:rPr>
              <a:t>Le PE </a:t>
            </a:r>
            <a:r>
              <a:rPr lang="fr-FR" sz="3600" b="1" i="1">
                <a:solidFill>
                  <a:schemeClr val="accent5"/>
                </a:solidFill>
                <a:latin typeface="Century Gothic"/>
              </a:rPr>
              <a:t>fournit des modèles langagiers adaptés et variés </a:t>
            </a:r>
            <a:endParaRPr lang="en-US" i="1">
              <a:solidFill>
                <a:schemeClr val="accent5"/>
              </a:solidFill>
              <a:ea typeface="Calibri"/>
              <a:cs typeface="Calibri"/>
            </a:endParaRPr>
          </a:p>
        </p:txBody>
      </p:sp>
      <p:sp>
        <p:nvSpPr>
          <p:cNvPr id="10" name="Rectangle 9">
            <a:extLst>
              <a:ext uri="{FF2B5EF4-FFF2-40B4-BE49-F238E27FC236}">
                <a16:creationId xmlns:a16="http://schemas.microsoft.com/office/drawing/2014/main" id="{04BD393E-305D-5314-FDEE-EB29DF611DDA}"/>
              </a:ext>
            </a:extLst>
          </p:cNvPr>
          <p:cNvSpPr/>
          <p:nvPr/>
        </p:nvSpPr>
        <p:spPr>
          <a:xfrm>
            <a:off x="11648553" y="4983750"/>
            <a:ext cx="3981450" cy="2006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3200" b="1" i="1">
                <a:solidFill>
                  <a:srgbClr val="C00000"/>
                </a:solidFill>
                <a:latin typeface="Century Gothic"/>
              </a:rPr>
              <a:t>Il introduit et répète des mots et expressions en contexte</a:t>
            </a:r>
          </a:p>
        </p:txBody>
      </p:sp>
      <p:sp>
        <p:nvSpPr>
          <p:cNvPr id="11" name="Rectangle 10">
            <a:extLst>
              <a:ext uri="{FF2B5EF4-FFF2-40B4-BE49-F238E27FC236}">
                <a16:creationId xmlns:a16="http://schemas.microsoft.com/office/drawing/2014/main" id="{42219FDA-8969-F869-A0A0-6E49F5E6CDC2}"/>
              </a:ext>
            </a:extLst>
          </p:cNvPr>
          <p:cNvSpPr/>
          <p:nvPr/>
        </p:nvSpPr>
        <p:spPr>
          <a:xfrm>
            <a:off x="9263429" y="7338519"/>
            <a:ext cx="2931319" cy="1848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3200" b="1">
                <a:solidFill>
                  <a:srgbClr val="92D050"/>
                </a:solidFill>
                <a:latin typeface="Century Gothic"/>
              </a:rPr>
              <a:t>Il reformule ;  il fait reformuler</a:t>
            </a:r>
            <a:endParaRPr lang="fr-FR" sz="3200" b="1">
              <a:solidFill>
                <a:srgbClr val="92D050"/>
              </a:solidFill>
              <a:latin typeface="Century Gothic" panose="020B0502020202020204" pitchFamily="34" charset="0"/>
            </a:endParaRPr>
          </a:p>
        </p:txBody>
      </p:sp>
      <p:pic>
        <p:nvPicPr>
          <p:cNvPr id="13" name="Image 5" descr="A screenshot of a computer&#10;&#10;AI-generated content may be incorrect.">
            <a:extLst>
              <a:ext uri="{FF2B5EF4-FFF2-40B4-BE49-F238E27FC236}">
                <a16:creationId xmlns:a16="http://schemas.microsoft.com/office/drawing/2014/main" id="{E4D21DF1-03B5-E5CD-B52E-23E6527D10B8}"/>
              </a:ext>
            </a:extLst>
          </p:cNvPr>
          <p:cNvPicPr>
            <a:picLocks noChangeAspect="1"/>
          </p:cNvPicPr>
          <p:nvPr/>
        </p:nvPicPr>
        <p:blipFill>
          <a:blip r:embed="rId5"/>
          <a:stretch>
            <a:fillRect/>
          </a:stretch>
        </p:blipFill>
        <p:spPr>
          <a:xfrm rot="21105203">
            <a:off x="664578" y="3652998"/>
            <a:ext cx="4631509" cy="5226748"/>
          </a:xfrm>
          <a:prstGeom prst="rect">
            <a:avLst/>
          </a:prstGeom>
        </p:spPr>
      </p:pic>
    </p:spTree>
    <p:extLst>
      <p:ext uri="{BB962C8B-B14F-4D97-AF65-F5344CB8AC3E}">
        <p14:creationId xmlns:p14="http://schemas.microsoft.com/office/powerpoint/2010/main" val="1732632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C6C3E-3A00-346A-F20E-F7FF933C9C5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9174173-3EDA-A7BA-BCA4-192C4600F996}"/>
              </a:ext>
            </a:extLst>
          </p:cNvPr>
          <p:cNvGrpSpPr/>
          <p:nvPr/>
        </p:nvGrpSpPr>
        <p:grpSpPr>
          <a:xfrm>
            <a:off x="258760" y="258801"/>
            <a:ext cx="17800640" cy="9853389"/>
            <a:chOff x="0" y="0"/>
            <a:chExt cx="4995349" cy="2876099"/>
          </a:xfrm>
        </p:grpSpPr>
        <p:sp>
          <p:nvSpPr>
            <p:cNvPr id="3" name="Freeform 3">
              <a:extLst>
                <a:ext uri="{FF2B5EF4-FFF2-40B4-BE49-F238E27FC236}">
                  <a16:creationId xmlns:a16="http://schemas.microsoft.com/office/drawing/2014/main" id="{D01E819E-CE42-D56B-EB0E-3FFDE5E13AAD}"/>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E22270C1-52AF-AA7A-1D41-CDEB9E0A95DA}"/>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DCC79762-C390-D451-A358-B3FE7128CAAB}"/>
              </a:ext>
            </a:extLst>
          </p:cNvPr>
          <p:cNvGrpSpPr/>
          <p:nvPr/>
        </p:nvGrpSpPr>
        <p:grpSpPr>
          <a:xfrm>
            <a:off x="817999" y="8479880"/>
            <a:ext cx="4261005" cy="921448"/>
            <a:chOff x="0" y="0"/>
            <a:chExt cx="1122240" cy="242686"/>
          </a:xfrm>
        </p:grpSpPr>
        <p:sp>
          <p:nvSpPr>
            <p:cNvPr id="7" name="Freeform 7">
              <a:extLst>
                <a:ext uri="{FF2B5EF4-FFF2-40B4-BE49-F238E27FC236}">
                  <a16:creationId xmlns:a16="http://schemas.microsoft.com/office/drawing/2014/main" id="{A89FF383-973D-D252-3979-C36FB7A6FDCC}"/>
                </a:ext>
              </a:extLst>
            </p:cNvPr>
            <p:cNvSpPr/>
            <p:nvPr/>
          </p:nvSpPr>
          <p:spPr>
            <a:xfrm>
              <a:off x="0" y="0"/>
              <a:ext cx="1122240" cy="242686"/>
            </a:xfrm>
            <a:custGeom>
              <a:avLst/>
              <a:gdLst/>
              <a:ahLst/>
              <a:cxnLst/>
              <a:rect l="l" t="t" r="r" b="b"/>
              <a:pathLst>
                <a:path w="1122240" h="242686">
                  <a:moveTo>
                    <a:pt x="27254" y="0"/>
                  </a:moveTo>
                  <a:lnTo>
                    <a:pt x="1094986" y="0"/>
                  </a:lnTo>
                  <a:cubicBezTo>
                    <a:pt x="1102214" y="0"/>
                    <a:pt x="1109146" y="2871"/>
                    <a:pt x="1114257" y="7982"/>
                  </a:cubicBezTo>
                  <a:cubicBezTo>
                    <a:pt x="1119368" y="13094"/>
                    <a:pt x="1122240" y="20026"/>
                    <a:pt x="1122240" y="27254"/>
                  </a:cubicBezTo>
                  <a:lnTo>
                    <a:pt x="1122240" y="215432"/>
                  </a:lnTo>
                  <a:cubicBezTo>
                    <a:pt x="1122240" y="230484"/>
                    <a:pt x="1110038" y="242686"/>
                    <a:pt x="1094986" y="242686"/>
                  </a:cubicBezTo>
                  <a:lnTo>
                    <a:pt x="27254" y="242686"/>
                  </a:lnTo>
                  <a:cubicBezTo>
                    <a:pt x="12202" y="242686"/>
                    <a:pt x="0" y="230484"/>
                    <a:pt x="0" y="215432"/>
                  </a:cubicBezTo>
                  <a:lnTo>
                    <a:pt x="0" y="27254"/>
                  </a:lnTo>
                  <a:cubicBezTo>
                    <a:pt x="0" y="12202"/>
                    <a:pt x="12202" y="0"/>
                    <a:pt x="27254" y="0"/>
                  </a:cubicBezTo>
                  <a:close/>
                </a:path>
              </a:pathLst>
            </a:custGeom>
            <a:solidFill>
              <a:srgbClr val="000000">
                <a:alpha val="0"/>
              </a:srgbClr>
            </a:solidFill>
            <a:ln w="38100" cap="sq">
              <a:solidFill>
                <a:srgbClr val="7969C4"/>
              </a:solidFill>
              <a:prstDash val="solid"/>
              <a:miter/>
            </a:ln>
          </p:spPr>
          <p:txBody>
            <a:bodyPr/>
            <a:lstStyle/>
            <a:p>
              <a:endParaRPr lang="fr-FR"/>
            </a:p>
          </p:txBody>
        </p:sp>
        <p:sp>
          <p:nvSpPr>
            <p:cNvPr id="8" name="TextBox 8">
              <a:extLst>
                <a:ext uri="{FF2B5EF4-FFF2-40B4-BE49-F238E27FC236}">
                  <a16:creationId xmlns:a16="http://schemas.microsoft.com/office/drawing/2014/main" id="{F5BB4D21-13D9-87AF-A657-1B58DD02A280}"/>
                </a:ext>
              </a:extLst>
            </p:cNvPr>
            <p:cNvSpPr txBox="1"/>
            <p:nvPr/>
          </p:nvSpPr>
          <p:spPr>
            <a:xfrm>
              <a:off x="0" y="-38100"/>
              <a:ext cx="1122240" cy="280786"/>
            </a:xfrm>
            <a:prstGeom prst="rect">
              <a:avLst/>
            </a:prstGeom>
          </p:spPr>
          <p:txBody>
            <a:bodyPr lIns="50800" tIns="50800" rIns="50800" bIns="50800" rtlCol="0" anchor="ctr"/>
            <a:lstStyle/>
            <a:p>
              <a:pPr algn="ctr">
                <a:lnSpc>
                  <a:spcPts val="2659"/>
                </a:lnSpc>
              </a:pPr>
              <a:endParaRPr/>
            </a:p>
          </p:txBody>
        </p:sp>
      </p:grpSp>
      <p:sp>
        <p:nvSpPr>
          <p:cNvPr id="9" name="TextBox 9">
            <a:extLst>
              <a:ext uri="{FF2B5EF4-FFF2-40B4-BE49-F238E27FC236}">
                <a16:creationId xmlns:a16="http://schemas.microsoft.com/office/drawing/2014/main" id="{E0F8AC7C-39B1-1C57-7516-6CF1875D4F15}"/>
              </a:ext>
            </a:extLst>
          </p:cNvPr>
          <p:cNvSpPr txBox="1"/>
          <p:nvPr/>
        </p:nvSpPr>
        <p:spPr>
          <a:xfrm>
            <a:off x="631626" y="4683126"/>
            <a:ext cx="8274941" cy="3047053"/>
          </a:xfrm>
          <a:prstGeom prst="rect">
            <a:avLst/>
          </a:prstGeom>
        </p:spPr>
        <p:txBody>
          <a:bodyPr wrap="square" lIns="0" tIns="0" rIns="0" bIns="0" rtlCol="0" anchor="t">
            <a:spAutoFit/>
          </a:bodyPr>
          <a:lstStyle/>
          <a:p>
            <a:pPr algn="l">
              <a:lnSpc>
                <a:spcPts val="8100"/>
              </a:lnSpc>
            </a:pPr>
            <a:r>
              <a:rPr lang="en-US" sz="6000" b="1" err="1">
                <a:solidFill>
                  <a:srgbClr val="004AAD"/>
                </a:solidFill>
                <a:latin typeface="Cocomat Pro Bold"/>
                <a:ea typeface="Cocomat Pro Bold"/>
                <a:cs typeface="Cocomat Pro Bold"/>
                <a:sym typeface="Cocomat Pro Bold"/>
              </a:rPr>
              <a:t>Entrons</a:t>
            </a:r>
            <a:r>
              <a:rPr lang="en-US" sz="6000" b="1">
                <a:solidFill>
                  <a:srgbClr val="004AAD"/>
                </a:solidFill>
                <a:latin typeface="Cocomat Pro Bold"/>
                <a:ea typeface="Cocomat Pro Bold"/>
                <a:cs typeface="Cocomat Pro Bold"/>
                <a:sym typeface="Cocomat Pro Bold"/>
              </a:rPr>
              <a:t> dans le  PROGRAMME 2025</a:t>
            </a:r>
          </a:p>
          <a:p>
            <a:pPr algn="l">
              <a:lnSpc>
                <a:spcPts val="8100"/>
              </a:lnSpc>
            </a:pPr>
            <a:r>
              <a:rPr lang="en-US" sz="6000" b="1">
                <a:solidFill>
                  <a:srgbClr val="004AAD"/>
                </a:solidFill>
                <a:latin typeface="Cocomat Pro Bold"/>
                <a:ea typeface="Cocomat Pro Bold"/>
                <a:cs typeface="Cocomat Pro Bold"/>
                <a:sym typeface="Cocomat Pro Bold"/>
              </a:rPr>
              <a:t>CYCLE 1</a:t>
            </a:r>
            <a:endParaRPr lang="en-US" sz="9200" b="1">
              <a:solidFill>
                <a:srgbClr val="004AAD"/>
              </a:solidFill>
              <a:latin typeface="Cocomat Pro Bold"/>
              <a:ea typeface="Cocomat Pro Bold"/>
              <a:cs typeface="Cocomat Pro Bold"/>
              <a:sym typeface="Cocomat Pro Bold"/>
            </a:endParaRPr>
          </a:p>
        </p:txBody>
      </p:sp>
      <p:sp>
        <p:nvSpPr>
          <p:cNvPr id="10" name="TextBox 10">
            <a:extLst>
              <a:ext uri="{FF2B5EF4-FFF2-40B4-BE49-F238E27FC236}">
                <a16:creationId xmlns:a16="http://schemas.microsoft.com/office/drawing/2014/main" id="{58AB3286-8669-5894-7084-48767155C319}"/>
              </a:ext>
            </a:extLst>
          </p:cNvPr>
          <p:cNvSpPr txBox="1"/>
          <p:nvPr/>
        </p:nvSpPr>
        <p:spPr>
          <a:xfrm>
            <a:off x="796557" y="962707"/>
            <a:ext cx="3196212" cy="474489"/>
          </a:xfrm>
          <a:prstGeom prst="rect">
            <a:avLst/>
          </a:prstGeom>
        </p:spPr>
        <p:txBody>
          <a:bodyPr lIns="0" tIns="0" rIns="0" bIns="0" rtlCol="0" anchor="t">
            <a:spAutoFit/>
          </a:bodyPr>
          <a:lstStyle/>
          <a:p>
            <a:pPr algn="l">
              <a:lnSpc>
                <a:spcPts val="3707"/>
              </a:lnSpc>
            </a:pPr>
            <a:r>
              <a:rPr lang="en-US" sz="3599" b="1">
                <a:solidFill>
                  <a:srgbClr val="7969C4"/>
                </a:solidFill>
                <a:latin typeface="Cocomat Pro Bold"/>
                <a:ea typeface="Cocomat Pro Bold"/>
                <a:cs typeface="Cocomat Pro Bold"/>
                <a:sym typeface="Cocomat Pro Bold"/>
              </a:rPr>
              <a:t> JUIN 2025</a:t>
            </a:r>
          </a:p>
        </p:txBody>
      </p:sp>
      <p:sp>
        <p:nvSpPr>
          <p:cNvPr id="11" name="TextBox 11">
            <a:extLst>
              <a:ext uri="{FF2B5EF4-FFF2-40B4-BE49-F238E27FC236}">
                <a16:creationId xmlns:a16="http://schemas.microsoft.com/office/drawing/2014/main" id="{9D0802B3-D4B3-5142-B469-B6B09A2DCD41}"/>
              </a:ext>
            </a:extLst>
          </p:cNvPr>
          <p:cNvSpPr txBox="1"/>
          <p:nvPr/>
        </p:nvSpPr>
        <p:spPr>
          <a:xfrm>
            <a:off x="1155912" y="8698354"/>
            <a:ext cx="3839603" cy="684784"/>
          </a:xfrm>
          <a:prstGeom prst="rect">
            <a:avLst/>
          </a:prstGeom>
        </p:spPr>
        <p:txBody>
          <a:bodyPr lIns="0" tIns="0" rIns="0" bIns="0" rtlCol="0" anchor="t">
            <a:spAutoFit/>
          </a:bodyPr>
          <a:lstStyle/>
          <a:p>
            <a:pPr algn="l">
              <a:lnSpc>
                <a:spcPts val="2678"/>
              </a:lnSpc>
            </a:pPr>
            <a:r>
              <a:rPr lang="en-US" sz="2600">
                <a:solidFill>
                  <a:srgbClr val="7969C4"/>
                </a:solidFill>
                <a:latin typeface="Cocomat Pro"/>
                <a:ea typeface="Cocomat Pro"/>
                <a:cs typeface="Cocomat Pro"/>
                <a:sym typeface="Cocomat Pro"/>
              </a:rPr>
              <a:t>Cathy NAJM</a:t>
            </a:r>
          </a:p>
          <a:p>
            <a:pPr algn="l">
              <a:lnSpc>
                <a:spcPts val="2678"/>
              </a:lnSpc>
            </a:pPr>
            <a:r>
              <a:rPr lang="en-US" sz="2600">
                <a:solidFill>
                  <a:srgbClr val="7969C4"/>
                </a:solidFill>
                <a:latin typeface="Cocomat Pro"/>
                <a:ea typeface="Cocomat Pro"/>
                <a:cs typeface="Cocomat Pro"/>
                <a:sym typeface="Cocomat Pro"/>
              </a:rPr>
              <a:t>Mauricette BODIN</a:t>
            </a:r>
          </a:p>
        </p:txBody>
      </p:sp>
      <p:sp>
        <p:nvSpPr>
          <p:cNvPr id="12" name="TextBox 12">
            <a:extLst>
              <a:ext uri="{FF2B5EF4-FFF2-40B4-BE49-F238E27FC236}">
                <a16:creationId xmlns:a16="http://schemas.microsoft.com/office/drawing/2014/main" id="{2A53DD4F-0EB6-18F4-57D9-7CB02D1CAE74}"/>
              </a:ext>
            </a:extLst>
          </p:cNvPr>
          <p:cNvSpPr txBox="1"/>
          <p:nvPr/>
        </p:nvSpPr>
        <p:spPr>
          <a:xfrm>
            <a:off x="8814530" y="863185"/>
            <a:ext cx="8980186" cy="508293"/>
          </a:xfrm>
          <a:prstGeom prst="rect">
            <a:avLst/>
          </a:prstGeom>
        </p:spPr>
        <p:txBody>
          <a:bodyPr lIns="0" tIns="0" rIns="0" bIns="0" rtlCol="0" anchor="t">
            <a:spAutoFit/>
          </a:bodyPr>
          <a:lstStyle/>
          <a:p>
            <a:pPr algn="r">
              <a:lnSpc>
                <a:spcPts val="3800"/>
              </a:lnSpc>
            </a:pPr>
            <a:r>
              <a:rPr lang="en-US" sz="3690">
                <a:solidFill>
                  <a:srgbClr val="7969C4"/>
                </a:solidFill>
                <a:latin typeface="Cocomat Pro"/>
                <a:ea typeface="Cocomat Pro"/>
                <a:cs typeface="Cocomat Pro"/>
                <a:sym typeface="Cocomat Pro"/>
              </a:rPr>
              <a:t>DDEC 44/ISFEC ATLANTIQUE</a:t>
            </a:r>
          </a:p>
        </p:txBody>
      </p:sp>
      <p:pic>
        <p:nvPicPr>
          <p:cNvPr id="5122" name="Picture 2" descr="Presentation Effet de texte et design de logos Mot">
            <a:extLst>
              <a:ext uri="{FF2B5EF4-FFF2-40B4-BE49-F238E27FC236}">
                <a16:creationId xmlns:a16="http://schemas.microsoft.com/office/drawing/2014/main" id="{C7697BD5-13DE-F9DB-0D48-4BB1EE134C78}"/>
              </a:ext>
            </a:extLst>
          </p:cNvPr>
          <p:cNvPicPr>
            <a:picLocks noChangeAspect="1" noChangeArrowheads="1"/>
          </p:cNvPicPr>
          <p:nvPr/>
        </p:nvPicPr>
        <p:blipFill rotWithShape="1">
          <a:blip r:embed="rId2">
            <a:clrChange>
              <a:clrFrom>
                <a:srgbClr val="EDEDED"/>
              </a:clrFrom>
              <a:clrTo>
                <a:srgbClr val="EDEDED">
                  <a:alpha val="0"/>
                </a:srgbClr>
              </a:clrTo>
            </a:clrChange>
            <a:extLst>
              <a:ext uri="{28A0092B-C50C-407E-A947-70E740481C1C}">
                <a14:useLocalDpi xmlns:a14="http://schemas.microsoft.com/office/drawing/2010/main" val="0"/>
              </a:ext>
            </a:extLst>
          </a:blip>
          <a:srcRect l="2001" t="14286" r="1999" b="21429"/>
          <a:stretch/>
        </p:blipFill>
        <p:spPr bwMode="auto">
          <a:xfrm rot="460497">
            <a:off x="8977563" y="1327442"/>
            <a:ext cx="8828736" cy="16553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résentation D'affaires : Haut-parleur Avec Le Conseil Et Les Spectateurs  Vides Illustration de Vecteur - Illustration du homme, information:  137307483">
            <a:extLst>
              <a:ext uri="{FF2B5EF4-FFF2-40B4-BE49-F238E27FC236}">
                <a16:creationId xmlns:a16="http://schemas.microsoft.com/office/drawing/2014/main" id="{9D7F9226-38A1-A92D-E0F5-8780ECE45F8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233" t="2947" r="9106" b="10022"/>
          <a:stretch/>
        </p:blipFill>
        <p:spPr bwMode="auto">
          <a:xfrm>
            <a:off x="9159080" y="3011157"/>
            <a:ext cx="8509309" cy="684779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26D7C18-DD92-95E7-EB58-1C701E4ED5FC}"/>
              </a:ext>
            </a:extLst>
          </p:cNvPr>
          <p:cNvSpPr txBox="1"/>
          <p:nvPr/>
        </p:nvSpPr>
        <p:spPr>
          <a:xfrm>
            <a:off x="13208996" y="3315636"/>
            <a:ext cx="3555004" cy="2062103"/>
          </a:xfrm>
          <a:prstGeom prst="rect">
            <a:avLst/>
          </a:prstGeom>
          <a:noFill/>
        </p:spPr>
        <p:txBody>
          <a:bodyPr wrap="square" lIns="91440" tIns="45720" rIns="91440" bIns="45720" rtlCol="0" anchor="t">
            <a:spAutoFit/>
          </a:bodyPr>
          <a:lstStyle/>
          <a:p>
            <a:pPr algn="ctr"/>
            <a:r>
              <a:rPr lang="fr-FR" sz="3200" b="1">
                <a:solidFill>
                  <a:schemeClr val="accent5"/>
                </a:solidFill>
                <a:latin typeface="Century Gothic"/>
              </a:rPr>
              <a:t> Développement et  structuration du langage oral et écrit</a:t>
            </a:r>
          </a:p>
        </p:txBody>
      </p:sp>
      <p:pic>
        <p:nvPicPr>
          <p:cNvPr id="14" name="Image 13">
            <a:extLst>
              <a:ext uri="{FF2B5EF4-FFF2-40B4-BE49-F238E27FC236}">
                <a16:creationId xmlns:a16="http://schemas.microsoft.com/office/drawing/2014/main" id="{162EF747-12D8-E198-C75E-727255268C03}"/>
              </a:ext>
            </a:extLst>
          </p:cNvPr>
          <p:cNvPicPr>
            <a:picLocks noChangeAspect="1"/>
          </p:cNvPicPr>
          <p:nvPr/>
        </p:nvPicPr>
        <p:blipFill>
          <a:blip r:embed="rId4"/>
          <a:stretch>
            <a:fillRect/>
          </a:stretch>
        </p:blipFill>
        <p:spPr>
          <a:xfrm rot="889574">
            <a:off x="4545458" y="1252396"/>
            <a:ext cx="3716383" cy="3669538"/>
          </a:xfrm>
          <a:prstGeom prst="rect">
            <a:avLst/>
          </a:prstGeom>
        </p:spPr>
      </p:pic>
    </p:spTree>
    <p:extLst>
      <p:ext uri="{BB962C8B-B14F-4D97-AF65-F5344CB8AC3E}">
        <p14:creationId xmlns:p14="http://schemas.microsoft.com/office/powerpoint/2010/main" val="2147413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207065"/>
            <a:ext cx="17830800" cy="9906000"/>
            <a:chOff x="0" y="0"/>
            <a:chExt cx="4995349" cy="2876099"/>
          </a:xfrm>
        </p:grpSpPr>
        <p:sp>
          <p:nvSpPr>
            <p:cNvPr id="3" name="Freeform 3"/>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122383">
            <a:off x="1112037" y="3213601"/>
            <a:ext cx="6534226" cy="4799170"/>
          </a:xfrm>
          <a:custGeom>
            <a:avLst/>
            <a:gdLst/>
            <a:ahLst/>
            <a:cxnLst/>
            <a:rect l="l" t="t" r="r" b="b"/>
            <a:pathLst>
              <a:path w="6534226" h="4799170">
                <a:moveTo>
                  <a:pt x="0" y="0"/>
                </a:moveTo>
                <a:lnTo>
                  <a:pt x="6534226" y="0"/>
                </a:lnTo>
                <a:lnTo>
                  <a:pt x="6534226" y="4799170"/>
                </a:lnTo>
                <a:lnTo>
                  <a:pt x="0" y="4799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6" name="TextBox 6"/>
          <p:cNvSpPr txBox="1"/>
          <p:nvPr/>
        </p:nvSpPr>
        <p:spPr>
          <a:xfrm>
            <a:off x="1028700" y="1005457"/>
            <a:ext cx="8317911" cy="1099027"/>
          </a:xfrm>
          <a:prstGeom prst="rect">
            <a:avLst/>
          </a:prstGeom>
        </p:spPr>
        <p:txBody>
          <a:bodyPr lIns="0" tIns="0" rIns="0" bIns="0" rtlCol="0" anchor="t">
            <a:spAutoFit/>
          </a:bodyPr>
          <a:lstStyle/>
          <a:p>
            <a:pPr algn="l">
              <a:lnSpc>
                <a:spcPts val="8240"/>
              </a:lnSpc>
            </a:pPr>
            <a:r>
              <a:rPr lang="en-US" sz="8000" b="1">
                <a:solidFill>
                  <a:srgbClr val="004AAD"/>
                </a:solidFill>
                <a:latin typeface="Cocomat Pro Bold"/>
                <a:ea typeface="Cocomat Pro Bold"/>
                <a:cs typeface="Cocomat Pro Bold"/>
                <a:sym typeface="Cocomat Pro Bold"/>
              </a:rPr>
              <a:t>Sommaire</a:t>
            </a:r>
          </a:p>
        </p:txBody>
      </p:sp>
      <p:sp>
        <p:nvSpPr>
          <p:cNvPr id="7" name="TextBox 7"/>
          <p:cNvSpPr txBox="1"/>
          <p:nvPr/>
        </p:nvSpPr>
        <p:spPr>
          <a:xfrm>
            <a:off x="8830648" y="1173343"/>
            <a:ext cx="1031925" cy="662488"/>
          </a:xfrm>
          <a:prstGeom prst="rect">
            <a:avLst/>
          </a:prstGeom>
        </p:spPr>
        <p:txBody>
          <a:bodyPr lIns="0" tIns="0" rIns="0" bIns="0" rtlCol="0" anchor="t">
            <a:spAutoFit/>
          </a:bodyPr>
          <a:lstStyle/>
          <a:p>
            <a:pPr algn="l">
              <a:lnSpc>
                <a:spcPts val="4932"/>
              </a:lnSpc>
            </a:pPr>
            <a:r>
              <a:rPr lang="en-US" sz="4788">
                <a:solidFill>
                  <a:srgbClr val="004AAD"/>
                </a:solidFill>
                <a:latin typeface="Cocomat Pro"/>
                <a:ea typeface="Cocomat Pro"/>
                <a:cs typeface="Cocomat Pro"/>
                <a:sym typeface="Cocomat Pro"/>
              </a:rPr>
              <a:t>01.</a:t>
            </a:r>
          </a:p>
        </p:txBody>
      </p:sp>
      <p:sp>
        <p:nvSpPr>
          <p:cNvPr id="8" name="TextBox 8"/>
          <p:cNvSpPr txBox="1"/>
          <p:nvPr/>
        </p:nvSpPr>
        <p:spPr>
          <a:xfrm>
            <a:off x="10066415" y="2485509"/>
            <a:ext cx="6425790" cy="627004"/>
          </a:xfrm>
          <a:prstGeom prst="rect">
            <a:avLst/>
          </a:prstGeom>
        </p:spPr>
        <p:txBody>
          <a:bodyPr wrap="square" lIns="0" tIns="0" rIns="0" bIns="0" rtlCol="0" anchor="t">
            <a:spAutoFit/>
          </a:bodyPr>
          <a:lstStyle/>
          <a:p>
            <a:pPr algn="l">
              <a:lnSpc>
                <a:spcPts val="4786"/>
              </a:lnSpc>
            </a:pPr>
            <a:r>
              <a:rPr lang="en-US" sz="4646" b="1">
                <a:solidFill>
                  <a:srgbClr val="004AAD"/>
                </a:solidFill>
                <a:latin typeface="Quicksand"/>
                <a:ea typeface="Quicksand"/>
                <a:cs typeface="Quicksand"/>
                <a:sym typeface="Quicksand"/>
              </a:rPr>
              <a:t>Introduction </a:t>
            </a:r>
            <a:r>
              <a:rPr lang="en-US" sz="4646" b="1" err="1">
                <a:solidFill>
                  <a:srgbClr val="004AAD"/>
                </a:solidFill>
                <a:latin typeface="Quicksand"/>
                <a:ea typeface="Quicksand"/>
                <a:cs typeface="Quicksand"/>
                <a:sym typeface="Quicksand"/>
              </a:rPr>
              <a:t>générale</a:t>
            </a:r>
            <a:endParaRPr lang="en-US" sz="4646">
              <a:solidFill>
                <a:srgbClr val="004AAD"/>
              </a:solidFill>
              <a:latin typeface="Quicksand"/>
              <a:ea typeface="Quicksand"/>
              <a:cs typeface="Quicksand"/>
              <a:sym typeface="Quicksand"/>
            </a:endParaRPr>
          </a:p>
        </p:txBody>
      </p:sp>
      <p:sp>
        <p:nvSpPr>
          <p:cNvPr id="9" name="TextBox 9"/>
          <p:cNvSpPr txBox="1"/>
          <p:nvPr/>
        </p:nvSpPr>
        <p:spPr>
          <a:xfrm>
            <a:off x="8643294" y="4211798"/>
            <a:ext cx="1214867" cy="662488"/>
          </a:xfrm>
          <a:prstGeom prst="rect">
            <a:avLst/>
          </a:prstGeom>
        </p:spPr>
        <p:txBody>
          <a:bodyPr lIns="0" tIns="0" rIns="0" bIns="0" rtlCol="0" anchor="t">
            <a:spAutoFit/>
          </a:bodyPr>
          <a:lstStyle/>
          <a:p>
            <a:pPr algn="l">
              <a:lnSpc>
                <a:spcPts val="4932"/>
              </a:lnSpc>
            </a:pPr>
            <a:r>
              <a:rPr lang="en-US" sz="4788">
                <a:solidFill>
                  <a:srgbClr val="004AAD"/>
                </a:solidFill>
                <a:latin typeface="Cocomat Pro"/>
                <a:ea typeface="Cocomat Pro"/>
                <a:cs typeface="Cocomat Pro"/>
                <a:sym typeface="Cocomat Pro"/>
              </a:rPr>
              <a:t>03.</a:t>
            </a:r>
          </a:p>
        </p:txBody>
      </p:sp>
      <p:sp>
        <p:nvSpPr>
          <p:cNvPr id="11" name="TextBox 11"/>
          <p:cNvSpPr txBox="1"/>
          <p:nvPr/>
        </p:nvSpPr>
        <p:spPr>
          <a:xfrm>
            <a:off x="8739176" y="2485509"/>
            <a:ext cx="1214867" cy="662488"/>
          </a:xfrm>
          <a:prstGeom prst="rect">
            <a:avLst/>
          </a:prstGeom>
        </p:spPr>
        <p:txBody>
          <a:bodyPr lIns="0" tIns="0" rIns="0" bIns="0" rtlCol="0" anchor="t">
            <a:spAutoFit/>
          </a:bodyPr>
          <a:lstStyle/>
          <a:p>
            <a:pPr algn="l">
              <a:lnSpc>
                <a:spcPts val="4932"/>
              </a:lnSpc>
            </a:pPr>
            <a:r>
              <a:rPr lang="en-US" sz="4788">
                <a:solidFill>
                  <a:srgbClr val="004AAD"/>
                </a:solidFill>
                <a:latin typeface="Cocomat Pro"/>
                <a:ea typeface="Cocomat Pro"/>
                <a:cs typeface="Cocomat Pro"/>
                <a:sym typeface="Cocomat Pro"/>
              </a:rPr>
              <a:t>02.</a:t>
            </a:r>
          </a:p>
        </p:txBody>
      </p:sp>
      <p:sp>
        <p:nvSpPr>
          <p:cNvPr id="12" name="TextBox 12"/>
          <p:cNvSpPr txBox="1"/>
          <p:nvPr/>
        </p:nvSpPr>
        <p:spPr>
          <a:xfrm>
            <a:off x="10066415" y="3928597"/>
            <a:ext cx="7043798" cy="1231106"/>
          </a:xfrm>
          <a:prstGeom prst="rect">
            <a:avLst/>
          </a:prstGeom>
        </p:spPr>
        <p:txBody>
          <a:bodyPr wrap="square" lIns="0" tIns="0" rIns="0" bIns="0" rtlCol="0" anchor="t">
            <a:spAutoFit/>
          </a:bodyPr>
          <a:lstStyle/>
          <a:p>
            <a:pPr algn="l">
              <a:lnSpc>
                <a:spcPts val="4786"/>
              </a:lnSpc>
            </a:pPr>
            <a:r>
              <a:rPr lang="en-US" sz="4646" b="1" err="1">
                <a:solidFill>
                  <a:srgbClr val="00B050"/>
                </a:solidFill>
                <a:latin typeface="Quicksand"/>
                <a:ea typeface="Quicksand"/>
                <a:cs typeface="Quicksand"/>
                <a:sym typeface="Quicksand"/>
              </a:rPr>
              <a:t>Présentation</a:t>
            </a:r>
            <a:r>
              <a:rPr lang="en-US" sz="4646" b="1">
                <a:solidFill>
                  <a:srgbClr val="00B050"/>
                </a:solidFill>
                <a:latin typeface="Quicksand"/>
                <a:ea typeface="Quicksand"/>
                <a:cs typeface="Quicksand"/>
                <a:sym typeface="Quicksand"/>
              </a:rPr>
              <a:t> du </a:t>
            </a:r>
            <a:r>
              <a:rPr lang="en-US" sz="4646" b="1" err="1">
                <a:solidFill>
                  <a:srgbClr val="00B050"/>
                </a:solidFill>
                <a:latin typeface="Quicksand"/>
                <a:ea typeface="Quicksand"/>
                <a:cs typeface="Quicksand"/>
                <a:sym typeface="Quicksand"/>
              </a:rPr>
              <a:t>domaine</a:t>
            </a:r>
            <a:r>
              <a:rPr lang="en-US" sz="4646" b="1">
                <a:solidFill>
                  <a:srgbClr val="00B050"/>
                </a:solidFill>
                <a:latin typeface="Quicksand"/>
                <a:ea typeface="Quicksand"/>
                <a:cs typeface="Quicksand"/>
                <a:sym typeface="Quicksand"/>
              </a:rPr>
              <a:t> français cycle 1</a:t>
            </a:r>
          </a:p>
        </p:txBody>
      </p:sp>
      <p:sp>
        <p:nvSpPr>
          <p:cNvPr id="13" name="TextBox 13"/>
          <p:cNvSpPr txBox="1"/>
          <p:nvPr/>
        </p:nvSpPr>
        <p:spPr>
          <a:xfrm>
            <a:off x="8643294" y="5576621"/>
            <a:ext cx="1214867" cy="1256754"/>
          </a:xfrm>
          <a:prstGeom prst="rect">
            <a:avLst/>
          </a:prstGeom>
        </p:spPr>
        <p:txBody>
          <a:bodyPr lIns="0" tIns="0" rIns="0" bIns="0" rtlCol="0" anchor="t">
            <a:spAutoFit/>
          </a:bodyPr>
          <a:lstStyle/>
          <a:p>
            <a:pPr algn="l">
              <a:lnSpc>
                <a:spcPts val="4932"/>
              </a:lnSpc>
            </a:pPr>
            <a:endParaRPr lang="en-US" sz="4788">
              <a:solidFill>
                <a:srgbClr val="004AAD"/>
              </a:solidFill>
              <a:latin typeface="Cocomat Pro"/>
              <a:ea typeface="Cocomat Pro"/>
              <a:cs typeface="Cocomat Pro"/>
              <a:sym typeface="Cocomat Pro"/>
            </a:endParaRPr>
          </a:p>
          <a:p>
            <a:pPr algn="l">
              <a:lnSpc>
                <a:spcPts val="4932"/>
              </a:lnSpc>
            </a:pPr>
            <a:r>
              <a:rPr lang="en-US" sz="4788">
                <a:solidFill>
                  <a:srgbClr val="004AAD"/>
                </a:solidFill>
                <a:latin typeface="Cocomat Pro"/>
                <a:ea typeface="Cocomat Pro"/>
                <a:cs typeface="Cocomat Pro"/>
                <a:sym typeface="Cocomat Pro"/>
              </a:rPr>
              <a:t>04.</a:t>
            </a:r>
          </a:p>
        </p:txBody>
      </p:sp>
      <p:sp>
        <p:nvSpPr>
          <p:cNvPr id="14" name="TextBox 14"/>
          <p:cNvSpPr txBox="1"/>
          <p:nvPr/>
        </p:nvSpPr>
        <p:spPr>
          <a:xfrm>
            <a:off x="10094574" y="573237"/>
            <a:ext cx="6700900" cy="1231106"/>
          </a:xfrm>
          <a:prstGeom prst="rect">
            <a:avLst/>
          </a:prstGeom>
        </p:spPr>
        <p:txBody>
          <a:bodyPr wrap="square" lIns="0" tIns="0" rIns="0" bIns="0" rtlCol="0" anchor="t">
            <a:spAutoFit/>
          </a:bodyPr>
          <a:lstStyle/>
          <a:p>
            <a:pPr algn="l">
              <a:lnSpc>
                <a:spcPts val="4786"/>
              </a:lnSpc>
            </a:pPr>
            <a:endParaRPr lang="en-US" sz="4646">
              <a:solidFill>
                <a:srgbClr val="004AAD"/>
              </a:solidFill>
              <a:latin typeface="Quicksand"/>
              <a:ea typeface="Quicksand"/>
              <a:cs typeface="Quicksand"/>
              <a:sym typeface="Quicksand"/>
            </a:endParaRPr>
          </a:p>
          <a:p>
            <a:pPr algn="l">
              <a:lnSpc>
                <a:spcPts val="4786"/>
              </a:lnSpc>
            </a:pPr>
            <a:r>
              <a:rPr lang="en-US" sz="4646" b="1" err="1">
                <a:solidFill>
                  <a:srgbClr val="C00000"/>
                </a:solidFill>
                <a:latin typeface="Quicksand"/>
                <a:ea typeface="Quicksand"/>
                <a:cs typeface="Quicksand"/>
                <a:sym typeface="Quicksand"/>
              </a:rPr>
              <a:t>Objectifs</a:t>
            </a:r>
            <a:r>
              <a:rPr lang="en-US" sz="4646">
                <a:solidFill>
                  <a:srgbClr val="C00000"/>
                </a:solidFill>
                <a:latin typeface="Quicksand"/>
                <a:ea typeface="Quicksand"/>
                <a:cs typeface="Quicksand"/>
                <a:sym typeface="Quicksand"/>
              </a:rPr>
              <a:t> du </a:t>
            </a:r>
            <a:r>
              <a:rPr lang="en-US" sz="4646" err="1">
                <a:solidFill>
                  <a:srgbClr val="C00000"/>
                </a:solidFill>
                <a:latin typeface="Quicksand"/>
                <a:ea typeface="Quicksand"/>
                <a:cs typeface="Quicksand"/>
                <a:sym typeface="Quicksand"/>
              </a:rPr>
              <a:t>webinaire</a:t>
            </a:r>
            <a:r>
              <a:rPr lang="en-US" sz="4646">
                <a:solidFill>
                  <a:srgbClr val="C00000"/>
                </a:solidFill>
                <a:latin typeface="Quicksand"/>
                <a:ea typeface="Quicksand"/>
                <a:cs typeface="Quicksand"/>
                <a:sym typeface="Quicksand"/>
              </a:rPr>
              <a:t> </a:t>
            </a:r>
          </a:p>
        </p:txBody>
      </p:sp>
      <p:sp>
        <p:nvSpPr>
          <p:cNvPr id="15" name="TextBox 15"/>
          <p:cNvSpPr txBox="1"/>
          <p:nvPr/>
        </p:nvSpPr>
        <p:spPr>
          <a:xfrm>
            <a:off x="8721063" y="7801227"/>
            <a:ext cx="1214867" cy="662488"/>
          </a:xfrm>
          <a:prstGeom prst="rect">
            <a:avLst/>
          </a:prstGeom>
        </p:spPr>
        <p:txBody>
          <a:bodyPr lIns="0" tIns="0" rIns="0" bIns="0" rtlCol="0" anchor="t">
            <a:spAutoFit/>
          </a:bodyPr>
          <a:lstStyle/>
          <a:p>
            <a:pPr algn="l">
              <a:lnSpc>
                <a:spcPts val="4932"/>
              </a:lnSpc>
            </a:pPr>
            <a:r>
              <a:rPr lang="en-US" sz="4788">
                <a:solidFill>
                  <a:srgbClr val="004AAD"/>
                </a:solidFill>
                <a:latin typeface="Cocomat Pro"/>
                <a:ea typeface="Cocomat Pro"/>
                <a:cs typeface="Cocomat Pro"/>
                <a:sym typeface="Cocomat Pro"/>
              </a:rPr>
              <a:t>05.</a:t>
            </a:r>
          </a:p>
        </p:txBody>
      </p:sp>
      <p:sp>
        <p:nvSpPr>
          <p:cNvPr id="16" name="TextBox 16"/>
          <p:cNvSpPr txBox="1"/>
          <p:nvPr/>
        </p:nvSpPr>
        <p:spPr>
          <a:xfrm>
            <a:off x="10068218" y="5975050"/>
            <a:ext cx="6806790" cy="1231106"/>
          </a:xfrm>
          <a:prstGeom prst="rect">
            <a:avLst/>
          </a:prstGeom>
        </p:spPr>
        <p:txBody>
          <a:bodyPr wrap="square" lIns="0" tIns="0" rIns="0" bIns="0" rtlCol="0" anchor="t">
            <a:spAutoFit/>
          </a:bodyPr>
          <a:lstStyle/>
          <a:p>
            <a:pPr algn="l">
              <a:lnSpc>
                <a:spcPts val="4786"/>
              </a:lnSpc>
            </a:pPr>
            <a:r>
              <a:rPr lang="en-US" sz="4646">
                <a:solidFill>
                  <a:srgbClr val="FF99CC"/>
                </a:solidFill>
                <a:latin typeface="Quicksand"/>
                <a:ea typeface="Quicksand"/>
                <a:cs typeface="Quicksand"/>
                <a:sym typeface="Quicksand"/>
              </a:rPr>
              <a:t>Mise en </a:t>
            </a:r>
            <a:r>
              <a:rPr lang="en-US" sz="4646" err="1">
                <a:solidFill>
                  <a:srgbClr val="FF99CC"/>
                </a:solidFill>
                <a:latin typeface="Quicksand"/>
                <a:ea typeface="Quicksand"/>
                <a:cs typeface="Quicksand"/>
                <a:sym typeface="Quicksand"/>
              </a:rPr>
              <a:t>évidence</a:t>
            </a:r>
            <a:r>
              <a:rPr lang="en-US" sz="4646">
                <a:solidFill>
                  <a:srgbClr val="FF99CC"/>
                </a:solidFill>
                <a:latin typeface="Quicksand"/>
                <a:ea typeface="Quicksand"/>
                <a:cs typeface="Quicksand"/>
                <a:sym typeface="Quicksand"/>
              </a:rPr>
              <a:t> des </a:t>
            </a:r>
            <a:r>
              <a:rPr lang="en-US" sz="4646" b="1" err="1">
                <a:solidFill>
                  <a:srgbClr val="FF99CC"/>
                </a:solidFill>
                <a:latin typeface="Quicksand"/>
                <a:ea typeface="Quicksand"/>
                <a:cs typeface="Quicksand"/>
                <a:sym typeface="Quicksand"/>
              </a:rPr>
              <a:t>changements</a:t>
            </a:r>
            <a:r>
              <a:rPr lang="en-US" sz="4646" b="1">
                <a:solidFill>
                  <a:srgbClr val="FF99CC"/>
                </a:solidFill>
                <a:latin typeface="Quicksand"/>
                <a:ea typeface="Quicksand"/>
                <a:cs typeface="Quicksand"/>
                <a:sym typeface="Quicksand"/>
              </a:rPr>
              <a:t> </a:t>
            </a:r>
            <a:r>
              <a:rPr lang="en-US" sz="4646" b="1" err="1">
                <a:solidFill>
                  <a:srgbClr val="FF99CC"/>
                </a:solidFill>
                <a:latin typeface="Quicksand"/>
                <a:ea typeface="Quicksand"/>
                <a:cs typeface="Quicksand"/>
                <a:sym typeface="Quicksand"/>
              </a:rPr>
              <a:t>majeurs</a:t>
            </a:r>
            <a:endParaRPr lang="en-US" sz="4646" b="1">
              <a:solidFill>
                <a:srgbClr val="FF99CC"/>
              </a:solidFill>
              <a:latin typeface="Quicksand"/>
              <a:ea typeface="Quicksand"/>
              <a:cs typeface="Quicksand"/>
              <a:sym typeface="Quicksand"/>
            </a:endParaRPr>
          </a:p>
        </p:txBody>
      </p:sp>
      <p:sp>
        <p:nvSpPr>
          <p:cNvPr id="18" name="TextBox 18"/>
          <p:cNvSpPr txBox="1"/>
          <p:nvPr/>
        </p:nvSpPr>
        <p:spPr>
          <a:xfrm>
            <a:off x="9938960" y="7831977"/>
            <a:ext cx="8504963" cy="615553"/>
          </a:xfrm>
          <a:prstGeom prst="rect">
            <a:avLst/>
          </a:prstGeom>
        </p:spPr>
        <p:txBody>
          <a:bodyPr wrap="square" lIns="0" tIns="0" rIns="0" bIns="0" rtlCol="0" anchor="t">
            <a:spAutoFit/>
          </a:bodyPr>
          <a:lstStyle/>
          <a:p>
            <a:pPr algn="l">
              <a:lnSpc>
                <a:spcPts val="4786"/>
              </a:lnSpc>
            </a:pPr>
            <a:r>
              <a:rPr lang="en-US" sz="4646" err="1">
                <a:solidFill>
                  <a:srgbClr val="C00000"/>
                </a:solidFill>
                <a:latin typeface="Quicksand"/>
                <a:ea typeface="Quicksand"/>
                <a:cs typeface="Quicksand"/>
                <a:sym typeface="Quicksand"/>
              </a:rPr>
              <a:t>Quelques</a:t>
            </a:r>
            <a:r>
              <a:rPr lang="en-US" sz="4646">
                <a:solidFill>
                  <a:srgbClr val="C00000"/>
                </a:solidFill>
                <a:latin typeface="Quicksand"/>
                <a:ea typeface="Quicksand"/>
                <a:cs typeface="Quicksand"/>
                <a:sym typeface="Quicksand"/>
              </a:rPr>
              <a:t> points </a:t>
            </a:r>
            <a:r>
              <a:rPr lang="en-US" sz="4646" err="1">
                <a:solidFill>
                  <a:srgbClr val="C00000"/>
                </a:solidFill>
                <a:latin typeface="Quicksand"/>
                <a:ea typeface="Quicksand"/>
                <a:cs typeface="Quicksand"/>
                <a:sym typeface="Quicksand"/>
              </a:rPr>
              <a:t>didactiques</a:t>
            </a:r>
            <a:endParaRPr lang="en-US" sz="4646">
              <a:solidFill>
                <a:srgbClr val="C00000"/>
              </a:solidFill>
              <a:latin typeface="Quicksand"/>
              <a:ea typeface="Quicksand"/>
              <a:cs typeface="Quicksand"/>
              <a:sym typeface="Quicksa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9E993-D5B9-0B7B-9DDA-72BD59A546E5}"/>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1BCE7FDF-06BC-C413-2CF4-F7FE68AFDD30}"/>
              </a:ext>
            </a:extLst>
          </p:cNvPr>
          <p:cNvSpPr/>
          <p:nvPr/>
        </p:nvSpPr>
        <p:spPr>
          <a:xfrm>
            <a:off x="-343065" y="-2862"/>
            <a:ext cx="17830799" cy="98297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7150" cap="sq">
            <a:solidFill>
              <a:srgbClr val="004AAD"/>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9" name="Freeform 3">
            <a:extLst>
              <a:ext uri="{FF2B5EF4-FFF2-40B4-BE49-F238E27FC236}">
                <a16:creationId xmlns:a16="http://schemas.microsoft.com/office/drawing/2014/main" id="{9B26E1B6-6ABB-0FB2-144D-A90FA87832B9}"/>
              </a:ext>
            </a:extLst>
          </p:cNvPr>
          <p:cNvSpPr/>
          <p:nvPr/>
        </p:nvSpPr>
        <p:spPr>
          <a:xfrm>
            <a:off x="-124680" y="131768"/>
            <a:ext cx="17830799" cy="98297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7" name="ZoneTexte 6">
            <a:extLst>
              <a:ext uri="{FF2B5EF4-FFF2-40B4-BE49-F238E27FC236}">
                <a16:creationId xmlns:a16="http://schemas.microsoft.com/office/drawing/2014/main" id="{84281FBB-719B-6449-E4D0-BF7DA33E8885}"/>
              </a:ext>
            </a:extLst>
          </p:cNvPr>
          <p:cNvSpPr txBox="1"/>
          <p:nvPr/>
        </p:nvSpPr>
        <p:spPr>
          <a:xfrm>
            <a:off x="397780" y="647796"/>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La structuration d'ensemble </a:t>
            </a:r>
            <a:endParaRPr lang="fr-FR" sz="6000">
              <a:solidFill>
                <a:schemeClr val="accent5"/>
              </a:solidFill>
            </a:endParaRPr>
          </a:p>
        </p:txBody>
      </p:sp>
      <p:sp>
        <p:nvSpPr>
          <p:cNvPr id="5" name="Rectangle 4">
            <a:extLst>
              <a:ext uri="{FF2B5EF4-FFF2-40B4-BE49-F238E27FC236}">
                <a16:creationId xmlns:a16="http://schemas.microsoft.com/office/drawing/2014/main" id="{E30F2DFF-0827-8645-A27A-DC49663FBC89}"/>
              </a:ext>
            </a:extLst>
          </p:cNvPr>
          <p:cNvSpPr/>
          <p:nvPr/>
        </p:nvSpPr>
        <p:spPr>
          <a:xfrm>
            <a:off x="669518" y="4057469"/>
            <a:ext cx="3895886" cy="2151825"/>
          </a:xfrm>
          <a:prstGeom prst="rect">
            <a:avLst/>
          </a:prstGeom>
          <a:solidFill>
            <a:schemeClr val="tx2">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a:ea typeface="Calibri"/>
                <a:cs typeface="Calibri"/>
              </a:rPr>
              <a:t>Développement et structuration du </a:t>
            </a:r>
            <a:r>
              <a:rPr lang="en-US" sz="3600" b="1" err="1">
                <a:ea typeface="Calibri"/>
                <a:cs typeface="Calibri"/>
              </a:rPr>
              <a:t>langage</a:t>
            </a:r>
            <a:r>
              <a:rPr lang="en-US" sz="3600" b="1">
                <a:ea typeface="Calibri"/>
                <a:cs typeface="Calibri"/>
              </a:rPr>
              <a:t> </a:t>
            </a:r>
          </a:p>
          <a:p>
            <a:pPr algn="ctr"/>
            <a:r>
              <a:rPr lang="en-US" sz="3600" b="1">
                <a:ea typeface="Calibri"/>
                <a:cs typeface="Calibri"/>
              </a:rPr>
              <a:t>ORAL et  ÉCRIT</a:t>
            </a:r>
          </a:p>
        </p:txBody>
      </p:sp>
      <p:sp>
        <p:nvSpPr>
          <p:cNvPr id="6" name="Block Arc 5">
            <a:extLst>
              <a:ext uri="{FF2B5EF4-FFF2-40B4-BE49-F238E27FC236}">
                <a16:creationId xmlns:a16="http://schemas.microsoft.com/office/drawing/2014/main" id="{D5A58CA0-1419-5070-B279-65D41FBAD0BE}"/>
              </a:ext>
            </a:extLst>
          </p:cNvPr>
          <p:cNvSpPr/>
          <p:nvPr/>
        </p:nvSpPr>
        <p:spPr>
          <a:xfrm rot="10560000">
            <a:off x="3249202" y="6004856"/>
            <a:ext cx="2628110" cy="431022"/>
          </a:xfrm>
          <a:prstGeom prst="blockArc">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0ADA47AE-553B-A567-0DA9-6DAE4F398E84}"/>
              </a:ext>
            </a:extLst>
          </p:cNvPr>
          <p:cNvSpPr/>
          <p:nvPr/>
        </p:nvSpPr>
        <p:spPr>
          <a:xfrm rot="11700000">
            <a:off x="1096505" y="6814000"/>
            <a:ext cx="4691371" cy="259492"/>
          </a:xfrm>
          <a:prstGeom prst="blockArc">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lock Arc 8">
            <a:extLst>
              <a:ext uri="{FF2B5EF4-FFF2-40B4-BE49-F238E27FC236}">
                <a16:creationId xmlns:a16="http://schemas.microsoft.com/office/drawing/2014/main" id="{19655A05-F839-D6C6-14F9-CE592BC7782A}"/>
              </a:ext>
            </a:extLst>
          </p:cNvPr>
          <p:cNvSpPr/>
          <p:nvPr/>
        </p:nvSpPr>
        <p:spPr>
          <a:xfrm rot="21120000">
            <a:off x="3309751" y="3647497"/>
            <a:ext cx="2906284" cy="386000"/>
          </a:xfrm>
          <a:prstGeom prst="blockArc">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Rounded Corners 9">
            <a:extLst>
              <a:ext uri="{FF2B5EF4-FFF2-40B4-BE49-F238E27FC236}">
                <a16:creationId xmlns:a16="http://schemas.microsoft.com/office/drawing/2014/main" id="{0F869C7A-26A9-465C-74E1-14C6FBD56B0A}"/>
              </a:ext>
            </a:extLst>
          </p:cNvPr>
          <p:cNvSpPr/>
          <p:nvPr/>
        </p:nvSpPr>
        <p:spPr>
          <a:xfrm>
            <a:off x="6222730" y="2705167"/>
            <a:ext cx="3146534" cy="1763378"/>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4000" b="1" i="0" u="none" strike="noStrike" baseline="0">
                <a:solidFill>
                  <a:srgbClr val="000000"/>
                </a:solidFill>
                <a:latin typeface="Calibri"/>
                <a:ea typeface="Calibri"/>
                <a:cs typeface="Calibri"/>
              </a:rPr>
              <a:t>Acquérir le langage ORAL</a:t>
            </a:r>
            <a:endParaRPr lang="en-US" sz="4000" b="1">
              <a:ea typeface="Calibri"/>
              <a:cs typeface="Calibri"/>
            </a:endParaRPr>
          </a:p>
        </p:txBody>
      </p:sp>
      <p:sp>
        <p:nvSpPr>
          <p:cNvPr id="11" name="Rectangle: Rounded Corners 10">
            <a:extLst>
              <a:ext uri="{FF2B5EF4-FFF2-40B4-BE49-F238E27FC236}">
                <a16:creationId xmlns:a16="http://schemas.microsoft.com/office/drawing/2014/main" id="{C04AEB20-DE01-AF7C-D9DE-9CBAD6617138}"/>
              </a:ext>
            </a:extLst>
          </p:cNvPr>
          <p:cNvSpPr/>
          <p:nvPr/>
        </p:nvSpPr>
        <p:spPr>
          <a:xfrm>
            <a:off x="5892912" y="4908495"/>
            <a:ext cx="3539439" cy="1924113"/>
          </a:xfrm>
          <a:prstGeom prst="roundRect">
            <a:avLst/>
          </a:prstGeom>
          <a:solidFill>
            <a:srgbClr val="00B0F0"/>
          </a:solidFill>
          <a:ln>
            <a:solidFill>
              <a:srgbClr val="4472C4"/>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fr-FR" sz="3600" b="1" i="0" u="none" strike="noStrike" baseline="0">
                <a:solidFill>
                  <a:srgbClr val="000000"/>
                </a:solidFill>
                <a:latin typeface="Calibri"/>
                <a:ea typeface="Calibri"/>
                <a:cs typeface="Calibri"/>
              </a:rPr>
              <a:t>S</a:t>
            </a:r>
            <a:r>
              <a:rPr lang="fr-FR" sz="4000" b="1" i="0" u="none" strike="noStrike" baseline="0">
                <a:solidFill>
                  <a:srgbClr val="000000"/>
                </a:solidFill>
                <a:latin typeface="Calibri"/>
                <a:ea typeface="Calibri"/>
                <a:cs typeface="Calibri"/>
              </a:rPr>
              <a:t>e préparer à apprendre à LIRE</a:t>
            </a:r>
            <a:endParaRPr lang="en-US" sz="4000" b="1">
              <a:ea typeface="Calibri"/>
              <a:cs typeface="Calibri"/>
            </a:endParaRPr>
          </a:p>
        </p:txBody>
      </p:sp>
      <p:sp>
        <p:nvSpPr>
          <p:cNvPr id="13" name="Rectangle: Rounded Corners 12">
            <a:extLst>
              <a:ext uri="{FF2B5EF4-FFF2-40B4-BE49-F238E27FC236}">
                <a16:creationId xmlns:a16="http://schemas.microsoft.com/office/drawing/2014/main" id="{305A94A7-D0ED-634C-64AB-89F7A11AAA19}"/>
              </a:ext>
            </a:extLst>
          </p:cNvPr>
          <p:cNvSpPr/>
          <p:nvPr/>
        </p:nvSpPr>
        <p:spPr>
          <a:xfrm>
            <a:off x="5734343" y="7363011"/>
            <a:ext cx="3539440" cy="2102706"/>
          </a:xfrm>
          <a:prstGeom prst="roundRect">
            <a:avLst/>
          </a:prstGeom>
          <a:solidFill>
            <a:srgbClr val="00B050"/>
          </a:solidFill>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fr-FR" sz="4000" b="1" i="0" u="none" strike="noStrike" baseline="0">
                <a:solidFill>
                  <a:srgbClr val="000000"/>
                </a:solidFill>
                <a:latin typeface="Calibri"/>
                <a:ea typeface="Calibri"/>
                <a:cs typeface="Calibri"/>
              </a:rPr>
              <a:t>Se préparer à apprendre à ÉCRIRE</a:t>
            </a:r>
            <a:endParaRPr lang="en-US" sz="4000" b="1">
              <a:ea typeface="Calibri"/>
              <a:cs typeface="Calibri"/>
            </a:endParaRPr>
          </a:p>
        </p:txBody>
      </p:sp>
      <p:sp>
        <p:nvSpPr>
          <p:cNvPr id="23" name="Left Brace 22">
            <a:extLst>
              <a:ext uri="{FF2B5EF4-FFF2-40B4-BE49-F238E27FC236}">
                <a16:creationId xmlns:a16="http://schemas.microsoft.com/office/drawing/2014/main" id="{4F369FE1-4179-1445-29D7-2558A52B0755}"/>
              </a:ext>
            </a:extLst>
          </p:cNvPr>
          <p:cNvSpPr/>
          <p:nvPr/>
        </p:nvSpPr>
        <p:spPr>
          <a:xfrm>
            <a:off x="9340635" y="2187098"/>
            <a:ext cx="825510" cy="2194987"/>
          </a:xfrm>
          <a:prstGeom prst="leftBrace">
            <a:avLst>
              <a:gd name="adj1" fmla="val 0"/>
              <a:gd name="adj2" fmla="val 50000"/>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TextBox 23">
            <a:extLst>
              <a:ext uri="{FF2B5EF4-FFF2-40B4-BE49-F238E27FC236}">
                <a16:creationId xmlns:a16="http://schemas.microsoft.com/office/drawing/2014/main" id="{61B860AF-5BE9-1267-8A90-F7C550D85E72}"/>
              </a:ext>
            </a:extLst>
          </p:cNvPr>
          <p:cNvSpPr txBox="1"/>
          <p:nvPr/>
        </p:nvSpPr>
        <p:spPr>
          <a:xfrm>
            <a:off x="10034999" y="2291568"/>
            <a:ext cx="453070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err="1">
                <a:solidFill>
                  <a:schemeClr val="accent6">
                    <a:lumMod val="76000"/>
                  </a:schemeClr>
                </a:solidFill>
                <a:ea typeface="Calibri"/>
                <a:cs typeface="Calibri"/>
              </a:rPr>
              <a:t>Enrichir</a:t>
            </a:r>
            <a:r>
              <a:rPr lang="en-US" sz="3000" b="1">
                <a:solidFill>
                  <a:schemeClr val="accent6">
                    <a:lumMod val="76000"/>
                  </a:schemeClr>
                </a:solidFill>
                <a:ea typeface="Calibri"/>
                <a:cs typeface="Calibri"/>
              </a:rPr>
              <a:t> son </a:t>
            </a:r>
            <a:r>
              <a:rPr lang="en-US" sz="3000" b="1" err="1">
                <a:solidFill>
                  <a:schemeClr val="accent6">
                    <a:lumMod val="76000"/>
                  </a:schemeClr>
                </a:solidFill>
                <a:ea typeface="Calibri"/>
                <a:cs typeface="Calibri"/>
              </a:rPr>
              <a:t>vocabulaire</a:t>
            </a:r>
            <a:endParaRPr lang="en-US" sz="3000" b="1">
              <a:solidFill>
                <a:schemeClr val="accent6">
                  <a:lumMod val="76000"/>
                </a:schemeClr>
              </a:solidFill>
            </a:endParaRPr>
          </a:p>
        </p:txBody>
      </p:sp>
      <p:sp>
        <p:nvSpPr>
          <p:cNvPr id="26" name="TextBox 25">
            <a:extLst>
              <a:ext uri="{FF2B5EF4-FFF2-40B4-BE49-F238E27FC236}">
                <a16:creationId xmlns:a16="http://schemas.microsoft.com/office/drawing/2014/main" id="{DB897856-2849-10A0-BE96-DFBCA3ECF673}"/>
              </a:ext>
            </a:extLst>
          </p:cNvPr>
          <p:cNvSpPr txBox="1"/>
          <p:nvPr/>
        </p:nvSpPr>
        <p:spPr>
          <a:xfrm>
            <a:off x="10008132" y="2720852"/>
            <a:ext cx="459766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err="1">
                <a:solidFill>
                  <a:schemeClr val="accent6">
                    <a:lumMod val="76000"/>
                  </a:schemeClr>
                </a:solidFill>
                <a:ea typeface="Calibri"/>
                <a:cs typeface="Calibri"/>
              </a:rPr>
              <a:t>Développer</a:t>
            </a:r>
            <a:r>
              <a:rPr lang="en-US" sz="3000" b="1">
                <a:solidFill>
                  <a:schemeClr val="accent6">
                    <a:lumMod val="76000"/>
                  </a:schemeClr>
                </a:solidFill>
                <a:ea typeface="Calibri"/>
                <a:cs typeface="Calibri"/>
              </a:rPr>
              <a:t> </a:t>
            </a:r>
            <a:r>
              <a:rPr lang="en-US" sz="3000" b="1" err="1">
                <a:solidFill>
                  <a:schemeClr val="accent6">
                    <a:lumMod val="76000"/>
                  </a:schemeClr>
                </a:solidFill>
                <a:ea typeface="Calibri"/>
                <a:cs typeface="Calibri"/>
              </a:rPr>
              <a:t>sa</a:t>
            </a:r>
            <a:r>
              <a:rPr lang="en-US" sz="3000" b="1">
                <a:solidFill>
                  <a:schemeClr val="accent6">
                    <a:lumMod val="76000"/>
                  </a:schemeClr>
                </a:solidFill>
                <a:ea typeface="Calibri"/>
                <a:cs typeface="Calibri"/>
              </a:rPr>
              <a:t> </a:t>
            </a:r>
            <a:r>
              <a:rPr lang="en-US" sz="3000" b="1" err="1">
                <a:solidFill>
                  <a:schemeClr val="accent6">
                    <a:lumMod val="76000"/>
                  </a:schemeClr>
                </a:solidFill>
                <a:ea typeface="Calibri"/>
                <a:cs typeface="Calibri"/>
              </a:rPr>
              <a:t>syntaxe</a:t>
            </a:r>
            <a:endParaRPr lang="en-US" sz="3000" b="1">
              <a:solidFill>
                <a:schemeClr val="accent6">
                  <a:lumMod val="76000"/>
                </a:schemeClr>
              </a:solidFill>
              <a:ea typeface="Calibri"/>
              <a:cs typeface="Calibri"/>
            </a:endParaRPr>
          </a:p>
        </p:txBody>
      </p:sp>
      <p:sp>
        <p:nvSpPr>
          <p:cNvPr id="28" name="TextBox 27">
            <a:extLst>
              <a:ext uri="{FF2B5EF4-FFF2-40B4-BE49-F238E27FC236}">
                <a16:creationId xmlns:a16="http://schemas.microsoft.com/office/drawing/2014/main" id="{7D803B44-D0AC-0958-6308-382BC2C11DC9}"/>
              </a:ext>
            </a:extLst>
          </p:cNvPr>
          <p:cNvSpPr txBox="1"/>
          <p:nvPr/>
        </p:nvSpPr>
        <p:spPr>
          <a:xfrm>
            <a:off x="9958366" y="3786035"/>
            <a:ext cx="520027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err="1">
                <a:solidFill>
                  <a:schemeClr val="accent6">
                    <a:lumMod val="76000"/>
                  </a:schemeClr>
                </a:solidFill>
                <a:ea typeface="Calibri"/>
                <a:cs typeface="Calibri"/>
              </a:rPr>
              <a:t>Produire</a:t>
            </a:r>
            <a:r>
              <a:rPr lang="en-US" sz="3000" b="1">
                <a:solidFill>
                  <a:schemeClr val="accent6">
                    <a:lumMod val="76000"/>
                  </a:schemeClr>
                </a:solidFill>
                <a:ea typeface="Calibri"/>
                <a:cs typeface="Calibri"/>
              </a:rPr>
              <a:t> des </a:t>
            </a:r>
            <a:r>
              <a:rPr lang="en-US" sz="3000" b="1" err="1">
                <a:solidFill>
                  <a:schemeClr val="accent6">
                    <a:lumMod val="76000"/>
                  </a:schemeClr>
                </a:solidFill>
                <a:ea typeface="Calibri"/>
                <a:cs typeface="Calibri"/>
              </a:rPr>
              <a:t>discours</a:t>
            </a:r>
            <a:r>
              <a:rPr lang="en-US" sz="3000" b="1">
                <a:solidFill>
                  <a:schemeClr val="accent6">
                    <a:lumMod val="76000"/>
                  </a:schemeClr>
                </a:solidFill>
                <a:ea typeface="Calibri"/>
                <a:cs typeface="Calibri"/>
              </a:rPr>
              <a:t> </a:t>
            </a:r>
            <a:r>
              <a:rPr lang="en-US" sz="3000" b="1" err="1">
                <a:solidFill>
                  <a:schemeClr val="accent6">
                    <a:lumMod val="76000"/>
                  </a:schemeClr>
                </a:solidFill>
                <a:ea typeface="Calibri"/>
                <a:cs typeface="Calibri"/>
              </a:rPr>
              <a:t>variés</a:t>
            </a:r>
            <a:endParaRPr lang="en-US" sz="3000" b="1">
              <a:solidFill>
                <a:schemeClr val="accent6">
                  <a:lumMod val="76000"/>
                </a:schemeClr>
              </a:solidFill>
              <a:ea typeface="Calibri"/>
              <a:cs typeface="Calibri"/>
            </a:endParaRPr>
          </a:p>
        </p:txBody>
      </p:sp>
      <p:sp>
        <p:nvSpPr>
          <p:cNvPr id="29" name="Left Brace 28">
            <a:extLst>
              <a:ext uri="{FF2B5EF4-FFF2-40B4-BE49-F238E27FC236}">
                <a16:creationId xmlns:a16="http://schemas.microsoft.com/office/drawing/2014/main" id="{2CAAB75F-5DD1-7477-C658-FE89F36A4492}"/>
              </a:ext>
            </a:extLst>
          </p:cNvPr>
          <p:cNvSpPr/>
          <p:nvPr/>
        </p:nvSpPr>
        <p:spPr>
          <a:xfrm>
            <a:off x="9378569" y="8107307"/>
            <a:ext cx="653696" cy="1363566"/>
          </a:xfrm>
          <a:prstGeom prst="leftBrace">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Left Brace 30">
            <a:extLst>
              <a:ext uri="{FF2B5EF4-FFF2-40B4-BE49-F238E27FC236}">
                <a16:creationId xmlns:a16="http://schemas.microsoft.com/office/drawing/2014/main" id="{07DD6844-01BA-9F09-661E-AFBDE5A155A5}"/>
              </a:ext>
            </a:extLst>
          </p:cNvPr>
          <p:cNvSpPr/>
          <p:nvPr/>
        </p:nvSpPr>
        <p:spPr>
          <a:xfrm>
            <a:off x="9359293" y="4530099"/>
            <a:ext cx="806852" cy="3186833"/>
          </a:xfrm>
          <a:prstGeom prst="leftBrace">
            <a:avLst/>
          </a:prstGeom>
          <a:no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E9CAEFA8-B558-7594-7E03-1A4C6D53D301}"/>
              </a:ext>
            </a:extLst>
          </p:cNvPr>
          <p:cNvSpPr txBox="1"/>
          <p:nvPr/>
        </p:nvSpPr>
        <p:spPr>
          <a:xfrm>
            <a:off x="9808985" y="5914317"/>
            <a:ext cx="55730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err="1">
                <a:solidFill>
                  <a:srgbClr val="0070C0"/>
                </a:solidFill>
                <a:ea typeface="Calibri"/>
                <a:cs typeface="Calibri"/>
              </a:rPr>
              <a:t>S'éveiller</a:t>
            </a:r>
            <a:r>
              <a:rPr lang="en-US" sz="2800" b="1">
                <a:solidFill>
                  <a:srgbClr val="0070C0"/>
                </a:solidFill>
                <a:ea typeface="Calibri"/>
                <a:cs typeface="Calibri"/>
              </a:rPr>
              <a:t> à la </a:t>
            </a:r>
            <a:r>
              <a:rPr lang="en-US" sz="2800" b="1" err="1">
                <a:solidFill>
                  <a:srgbClr val="0070C0"/>
                </a:solidFill>
                <a:ea typeface="Calibri"/>
                <a:cs typeface="Calibri"/>
              </a:rPr>
              <a:t>diversité</a:t>
            </a:r>
            <a:r>
              <a:rPr lang="en-US" sz="2800" b="1">
                <a:solidFill>
                  <a:srgbClr val="0070C0"/>
                </a:solidFill>
                <a:ea typeface="Calibri"/>
                <a:cs typeface="Calibri"/>
              </a:rPr>
              <a:t> ling.</a:t>
            </a:r>
          </a:p>
        </p:txBody>
      </p:sp>
      <p:sp>
        <p:nvSpPr>
          <p:cNvPr id="34" name="TextBox 33">
            <a:extLst>
              <a:ext uri="{FF2B5EF4-FFF2-40B4-BE49-F238E27FC236}">
                <a16:creationId xmlns:a16="http://schemas.microsoft.com/office/drawing/2014/main" id="{7E944F50-E150-7716-6FD3-243D9AEEFA0F}"/>
              </a:ext>
            </a:extLst>
          </p:cNvPr>
          <p:cNvSpPr txBox="1"/>
          <p:nvPr/>
        </p:nvSpPr>
        <p:spPr>
          <a:xfrm>
            <a:off x="9773346" y="4525092"/>
            <a:ext cx="3691589"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b="1" err="1">
                <a:solidFill>
                  <a:srgbClr val="0070C0"/>
                </a:solidFill>
                <a:ea typeface="Calibri"/>
                <a:cs typeface="Calibri"/>
              </a:rPr>
              <a:t>Acquérir</a:t>
            </a:r>
            <a:r>
              <a:rPr lang="en-US" sz="2700" b="1">
                <a:solidFill>
                  <a:srgbClr val="0070C0"/>
                </a:solidFill>
                <a:ea typeface="Calibri"/>
                <a:cs typeface="Calibri"/>
              </a:rPr>
              <a:t> les </a:t>
            </a:r>
            <a:r>
              <a:rPr lang="en-US" sz="2700" b="1" err="1">
                <a:solidFill>
                  <a:srgbClr val="0070C0"/>
                </a:solidFill>
                <a:ea typeface="Calibri"/>
                <a:cs typeface="Calibri"/>
              </a:rPr>
              <a:t>habiletés</a:t>
            </a:r>
            <a:r>
              <a:rPr lang="en-US" sz="2700" b="1">
                <a:solidFill>
                  <a:srgbClr val="0070C0"/>
                </a:solidFill>
                <a:ea typeface="Calibri"/>
                <a:cs typeface="Calibri"/>
              </a:rPr>
              <a:t> </a:t>
            </a:r>
            <a:r>
              <a:rPr lang="en-US" sz="2700" b="1" err="1">
                <a:solidFill>
                  <a:srgbClr val="0070C0"/>
                </a:solidFill>
                <a:ea typeface="Calibri"/>
                <a:cs typeface="Calibri"/>
              </a:rPr>
              <a:t>phonologiques</a:t>
            </a:r>
            <a:r>
              <a:rPr lang="en-US" sz="2700" b="1">
                <a:solidFill>
                  <a:srgbClr val="0070C0"/>
                </a:solidFill>
                <a:ea typeface="Calibri"/>
                <a:cs typeface="Calibri"/>
              </a:rPr>
              <a:t> et le </a:t>
            </a:r>
            <a:r>
              <a:rPr lang="en-US" sz="2700" b="1" err="1">
                <a:solidFill>
                  <a:srgbClr val="0070C0"/>
                </a:solidFill>
                <a:ea typeface="Calibri"/>
                <a:cs typeface="Calibri"/>
              </a:rPr>
              <a:t>principe</a:t>
            </a:r>
            <a:r>
              <a:rPr lang="en-US" sz="2700" b="1">
                <a:solidFill>
                  <a:srgbClr val="0070C0"/>
                </a:solidFill>
                <a:ea typeface="Calibri"/>
                <a:cs typeface="Calibri"/>
              </a:rPr>
              <a:t> </a:t>
            </a:r>
            <a:r>
              <a:rPr lang="en-US" sz="2700" b="1" err="1">
                <a:solidFill>
                  <a:srgbClr val="0070C0"/>
                </a:solidFill>
                <a:ea typeface="Calibri"/>
                <a:cs typeface="Calibri"/>
              </a:rPr>
              <a:t>alphabétique</a:t>
            </a:r>
            <a:endParaRPr lang="en-US" sz="2700">
              <a:ea typeface="Calibri"/>
              <a:cs typeface="Calibri"/>
            </a:endParaRPr>
          </a:p>
        </p:txBody>
      </p:sp>
      <p:sp>
        <p:nvSpPr>
          <p:cNvPr id="35" name="TextBox 34">
            <a:extLst>
              <a:ext uri="{FF2B5EF4-FFF2-40B4-BE49-F238E27FC236}">
                <a16:creationId xmlns:a16="http://schemas.microsoft.com/office/drawing/2014/main" id="{F4502097-860A-8857-0697-190E1E8B1459}"/>
              </a:ext>
            </a:extLst>
          </p:cNvPr>
          <p:cNvSpPr txBox="1"/>
          <p:nvPr/>
        </p:nvSpPr>
        <p:spPr>
          <a:xfrm>
            <a:off x="9771202" y="6425459"/>
            <a:ext cx="5250495"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err="1">
                <a:solidFill>
                  <a:srgbClr val="0070C0"/>
                </a:solidFill>
                <a:ea typeface="Calibri"/>
                <a:cs typeface="Calibri"/>
              </a:rPr>
              <a:t>E</a:t>
            </a:r>
            <a:r>
              <a:rPr lang="en-US" sz="2600" b="1" err="1">
                <a:solidFill>
                  <a:srgbClr val="0070C0"/>
                </a:solidFill>
                <a:ea typeface="Calibri"/>
                <a:cs typeface="Calibri"/>
              </a:rPr>
              <a:t>couter</a:t>
            </a:r>
            <a:r>
              <a:rPr lang="en-US" sz="2600" b="1">
                <a:solidFill>
                  <a:srgbClr val="0070C0"/>
                </a:solidFill>
                <a:ea typeface="Calibri"/>
                <a:cs typeface="Calibri"/>
              </a:rPr>
              <a:t> et </a:t>
            </a:r>
            <a:r>
              <a:rPr lang="en-US" sz="2600" b="1" err="1">
                <a:solidFill>
                  <a:srgbClr val="0070C0"/>
                </a:solidFill>
                <a:ea typeface="Calibri"/>
                <a:cs typeface="Calibri"/>
              </a:rPr>
              <a:t>comprendre</a:t>
            </a:r>
            <a:r>
              <a:rPr lang="en-US" sz="2600" b="1">
                <a:solidFill>
                  <a:srgbClr val="0070C0"/>
                </a:solidFill>
                <a:ea typeface="Calibri"/>
                <a:cs typeface="Calibri"/>
              </a:rPr>
              <a:t> </a:t>
            </a:r>
            <a:r>
              <a:rPr lang="en-US" sz="2600" b="1" err="1">
                <a:solidFill>
                  <a:srgbClr val="0070C0"/>
                </a:solidFill>
                <a:ea typeface="Calibri"/>
                <a:cs typeface="Calibri"/>
              </a:rPr>
              <a:t>différentes</a:t>
            </a:r>
            <a:r>
              <a:rPr lang="en-US" sz="2600" b="1">
                <a:solidFill>
                  <a:srgbClr val="0070C0"/>
                </a:solidFill>
                <a:ea typeface="Calibri"/>
                <a:cs typeface="Calibri"/>
              </a:rPr>
              <a:t> </a:t>
            </a:r>
            <a:r>
              <a:rPr lang="en-US" sz="2600" b="1" err="1">
                <a:solidFill>
                  <a:srgbClr val="0070C0"/>
                </a:solidFill>
                <a:ea typeface="Calibri"/>
                <a:cs typeface="Calibri"/>
              </a:rPr>
              <a:t>formes</a:t>
            </a:r>
            <a:r>
              <a:rPr lang="en-US" sz="2600" b="1">
                <a:solidFill>
                  <a:srgbClr val="0070C0"/>
                </a:solidFill>
                <a:ea typeface="Calibri"/>
                <a:cs typeface="Calibri"/>
              </a:rPr>
              <a:t> </a:t>
            </a:r>
            <a:r>
              <a:rPr lang="en-US" sz="2600" b="1" err="1">
                <a:solidFill>
                  <a:srgbClr val="0070C0"/>
                </a:solidFill>
                <a:ea typeface="Calibri"/>
                <a:cs typeface="Calibri"/>
              </a:rPr>
              <a:t>d'écrit</a:t>
            </a:r>
            <a:endParaRPr lang="en-US" sz="2400" err="1">
              <a:solidFill>
                <a:srgbClr val="0070C0"/>
              </a:solidFill>
              <a:ea typeface="Calibri"/>
              <a:cs typeface="Calibri"/>
            </a:endParaRPr>
          </a:p>
          <a:p>
            <a:r>
              <a:rPr lang="en-US" sz="2600" b="1">
                <a:solidFill>
                  <a:srgbClr val="0070C0"/>
                </a:solidFill>
                <a:ea typeface="Calibri"/>
                <a:cs typeface="Calibri"/>
              </a:rPr>
              <a:t> / </a:t>
            </a:r>
            <a:r>
              <a:rPr lang="en-US" sz="2600" b="1" err="1">
                <a:solidFill>
                  <a:srgbClr val="0070C0"/>
                </a:solidFill>
                <a:ea typeface="Calibri"/>
                <a:cs typeface="Calibri"/>
              </a:rPr>
              <a:t>i</a:t>
            </a:r>
            <a:r>
              <a:rPr lang="en-US" sz="2400" b="1" err="1">
                <a:solidFill>
                  <a:srgbClr val="0070C0"/>
                </a:solidFill>
                <a:ea typeface="Calibri"/>
                <a:cs typeface="Calibri"/>
              </a:rPr>
              <a:t>nitier</a:t>
            </a:r>
            <a:r>
              <a:rPr lang="en-US" sz="2400" b="1">
                <a:solidFill>
                  <a:srgbClr val="0070C0"/>
                </a:solidFill>
                <a:ea typeface="Calibri"/>
                <a:cs typeface="Calibri"/>
              </a:rPr>
              <a:t> ... </a:t>
            </a:r>
            <a:r>
              <a:rPr lang="en-US" sz="2400" b="1" err="1">
                <a:solidFill>
                  <a:srgbClr val="0070C0"/>
                </a:solidFill>
                <a:ea typeface="Calibri"/>
                <a:cs typeface="Calibri"/>
              </a:rPr>
              <a:t>une</a:t>
            </a:r>
            <a:r>
              <a:rPr lang="en-US" sz="2400" b="1">
                <a:solidFill>
                  <a:srgbClr val="0070C0"/>
                </a:solidFill>
                <a:ea typeface="Calibri"/>
                <a:cs typeface="Calibri"/>
              </a:rPr>
              <a:t> 1ère culture </a:t>
            </a:r>
            <a:r>
              <a:rPr lang="en-US" sz="2400" b="1" err="1">
                <a:solidFill>
                  <a:srgbClr val="0070C0"/>
                </a:solidFill>
                <a:ea typeface="Calibri"/>
                <a:cs typeface="Calibri"/>
              </a:rPr>
              <a:t>littéraire</a:t>
            </a:r>
            <a:endParaRPr lang="en-US" sz="2400">
              <a:solidFill>
                <a:srgbClr val="0070C0"/>
              </a:solidFill>
              <a:ea typeface="Calibri"/>
              <a:cs typeface="Calibri"/>
            </a:endParaRPr>
          </a:p>
        </p:txBody>
      </p:sp>
      <p:sp>
        <p:nvSpPr>
          <p:cNvPr id="37" name="TextBox 36">
            <a:extLst>
              <a:ext uri="{FF2B5EF4-FFF2-40B4-BE49-F238E27FC236}">
                <a16:creationId xmlns:a16="http://schemas.microsoft.com/office/drawing/2014/main" id="{55315543-20F4-812A-D4BA-2F760DEF5640}"/>
              </a:ext>
            </a:extLst>
          </p:cNvPr>
          <p:cNvSpPr txBox="1"/>
          <p:nvPr/>
        </p:nvSpPr>
        <p:spPr>
          <a:xfrm>
            <a:off x="9950272" y="8703810"/>
            <a:ext cx="465568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err="1">
                <a:solidFill>
                  <a:srgbClr val="00B050"/>
                </a:solidFill>
                <a:ea typeface="Calibri"/>
                <a:cs typeface="Calibri"/>
              </a:rPr>
              <a:t>Produire</a:t>
            </a:r>
            <a:r>
              <a:rPr lang="en-US" sz="3000" b="1">
                <a:solidFill>
                  <a:srgbClr val="00B050"/>
                </a:solidFill>
                <a:ea typeface="Calibri"/>
                <a:cs typeface="Calibri"/>
              </a:rPr>
              <a:t> de premiers </a:t>
            </a:r>
            <a:r>
              <a:rPr lang="en-US" sz="3000" b="1" err="1">
                <a:solidFill>
                  <a:srgbClr val="00B050"/>
                </a:solidFill>
                <a:ea typeface="Calibri"/>
                <a:cs typeface="Calibri"/>
              </a:rPr>
              <a:t>écrits</a:t>
            </a:r>
            <a:endParaRPr lang="en-US" sz="3000">
              <a:solidFill>
                <a:srgbClr val="00B050"/>
              </a:solidFill>
              <a:ea typeface="Calibri"/>
              <a:cs typeface="Calibri"/>
            </a:endParaRPr>
          </a:p>
        </p:txBody>
      </p:sp>
      <p:sp>
        <p:nvSpPr>
          <p:cNvPr id="39" name="TextBox 38">
            <a:extLst>
              <a:ext uri="{FF2B5EF4-FFF2-40B4-BE49-F238E27FC236}">
                <a16:creationId xmlns:a16="http://schemas.microsoft.com/office/drawing/2014/main" id="{10D127EF-789E-9DC4-86F4-5672DEC5649F}"/>
              </a:ext>
            </a:extLst>
          </p:cNvPr>
          <p:cNvSpPr txBox="1"/>
          <p:nvPr/>
        </p:nvSpPr>
        <p:spPr>
          <a:xfrm>
            <a:off x="9943559" y="8107407"/>
            <a:ext cx="497708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err="1">
                <a:solidFill>
                  <a:srgbClr val="00B050"/>
                </a:solidFill>
                <a:ea typeface="Calibri"/>
                <a:cs typeface="Calibri"/>
              </a:rPr>
              <a:t>Apprendre</a:t>
            </a:r>
            <a:r>
              <a:rPr lang="en-US" sz="3000" b="1">
                <a:solidFill>
                  <a:srgbClr val="00B050"/>
                </a:solidFill>
                <a:ea typeface="Calibri"/>
                <a:cs typeface="Calibri"/>
              </a:rPr>
              <a:t> le </a:t>
            </a:r>
            <a:r>
              <a:rPr lang="en-US" sz="3000" b="1" err="1">
                <a:solidFill>
                  <a:srgbClr val="00B050"/>
                </a:solidFill>
                <a:ea typeface="Calibri"/>
                <a:cs typeface="Calibri"/>
              </a:rPr>
              <a:t>geste</a:t>
            </a:r>
            <a:r>
              <a:rPr lang="en-US" sz="3000" b="1">
                <a:solidFill>
                  <a:srgbClr val="00B050"/>
                </a:solidFill>
                <a:ea typeface="Calibri"/>
                <a:cs typeface="Calibri"/>
              </a:rPr>
              <a:t> </a:t>
            </a:r>
            <a:r>
              <a:rPr lang="en-US" sz="3000" b="1" err="1">
                <a:solidFill>
                  <a:srgbClr val="00B050"/>
                </a:solidFill>
                <a:ea typeface="Calibri"/>
                <a:cs typeface="Calibri"/>
              </a:rPr>
              <a:t>d'écriture</a:t>
            </a:r>
            <a:endParaRPr lang="en-US" sz="3000">
              <a:ea typeface="Calibri"/>
              <a:cs typeface="Calibri"/>
            </a:endParaRPr>
          </a:p>
        </p:txBody>
      </p:sp>
      <p:sp>
        <p:nvSpPr>
          <p:cNvPr id="2" name="TextBox 1">
            <a:extLst>
              <a:ext uri="{FF2B5EF4-FFF2-40B4-BE49-F238E27FC236}">
                <a16:creationId xmlns:a16="http://schemas.microsoft.com/office/drawing/2014/main" id="{EA123E54-7D56-7454-F083-2F2A97E4E8C0}"/>
              </a:ext>
            </a:extLst>
          </p:cNvPr>
          <p:cNvSpPr txBox="1"/>
          <p:nvPr/>
        </p:nvSpPr>
        <p:spPr>
          <a:xfrm>
            <a:off x="9958650" y="3282132"/>
            <a:ext cx="52002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err="1">
                <a:solidFill>
                  <a:schemeClr val="accent6">
                    <a:lumMod val="76000"/>
                  </a:schemeClr>
                </a:solidFill>
                <a:ea typeface="Calibri"/>
                <a:cs typeface="Calibri"/>
              </a:rPr>
              <a:t>Articuler</a:t>
            </a:r>
            <a:r>
              <a:rPr lang="en-US" sz="2800" b="1">
                <a:solidFill>
                  <a:schemeClr val="accent6">
                    <a:lumMod val="76000"/>
                  </a:schemeClr>
                </a:solidFill>
                <a:ea typeface="Calibri"/>
                <a:cs typeface="Calibri"/>
              </a:rPr>
              <a:t> </a:t>
            </a:r>
            <a:r>
              <a:rPr lang="en-US" sz="2800" b="1" err="1">
                <a:solidFill>
                  <a:schemeClr val="accent6">
                    <a:lumMod val="76000"/>
                  </a:schemeClr>
                </a:solidFill>
                <a:ea typeface="Calibri"/>
                <a:cs typeface="Calibri"/>
              </a:rPr>
              <a:t>distinctement</a:t>
            </a:r>
          </a:p>
        </p:txBody>
      </p:sp>
      <p:sp>
        <p:nvSpPr>
          <p:cNvPr id="12" name="Ellipse 11">
            <a:extLst>
              <a:ext uri="{FF2B5EF4-FFF2-40B4-BE49-F238E27FC236}">
                <a16:creationId xmlns:a16="http://schemas.microsoft.com/office/drawing/2014/main" id="{8CDA914D-E4E1-9032-11D8-9D8640CD7A27}"/>
              </a:ext>
            </a:extLst>
          </p:cNvPr>
          <p:cNvSpPr/>
          <p:nvPr/>
        </p:nvSpPr>
        <p:spPr>
          <a:xfrm>
            <a:off x="10463127" y="1645322"/>
            <a:ext cx="3056377" cy="636495"/>
          </a:xfrm>
          <a:prstGeom prst="ellipse">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400" b="1"/>
              <a:t>"Thématiques"</a:t>
            </a:r>
            <a:endParaRPr lang="fr-FR" sz="2400">
              <a:ea typeface="Calibri"/>
              <a:cs typeface="Calibri"/>
            </a:endParaRPr>
          </a:p>
        </p:txBody>
      </p:sp>
      <p:sp>
        <p:nvSpPr>
          <p:cNvPr id="15" name="Ellipse 14">
            <a:extLst>
              <a:ext uri="{FF2B5EF4-FFF2-40B4-BE49-F238E27FC236}">
                <a16:creationId xmlns:a16="http://schemas.microsoft.com/office/drawing/2014/main" id="{0E9BB714-56CB-B49F-D093-A291D6B794BD}"/>
              </a:ext>
            </a:extLst>
          </p:cNvPr>
          <p:cNvSpPr/>
          <p:nvPr/>
        </p:nvSpPr>
        <p:spPr>
          <a:xfrm>
            <a:off x="6220227" y="1670105"/>
            <a:ext cx="3120772" cy="907207"/>
          </a:xfrm>
          <a:prstGeom prst="ellipse">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400" b="1"/>
              <a:t>Sous-domaines</a:t>
            </a:r>
            <a:endParaRPr lang="fr-FR" sz="2400">
              <a:ea typeface="Calibri"/>
              <a:cs typeface="Calibri"/>
            </a:endParaRPr>
          </a:p>
        </p:txBody>
      </p:sp>
      <p:sp>
        <p:nvSpPr>
          <p:cNvPr id="17" name="Ellipse 2">
            <a:extLst>
              <a:ext uri="{FF2B5EF4-FFF2-40B4-BE49-F238E27FC236}">
                <a16:creationId xmlns:a16="http://schemas.microsoft.com/office/drawing/2014/main" id="{F3D17BBC-73E3-4AC5-DCF2-60DD0C7E4CAB}"/>
              </a:ext>
            </a:extLst>
          </p:cNvPr>
          <p:cNvSpPr/>
          <p:nvPr/>
        </p:nvSpPr>
        <p:spPr>
          <a:xfrm>
            <a:off x="952582" y="2845566"/>
            <a:ext cx="2637815" cy="823781"/>
          </a:xfrm>
          <a:prstGeom prst="ellipse">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200" b="1"/>
              <a:t>domaine</a:t>
            </a:r>
            <a:endParaRPr lang="fr-FR" sz="3200">
              <a:ea typeface="Calibri"/>
              <a:cs typeface="Calibri"/>
            </a:endParaRPr>
          </a:p>
        </p:txBody>
      </p:sp>
      <p:pic>
        <p:nvPicPr>
          <p:cNvPr id="14" name="Image 13">
            <a:extLst>
              <a:ext uri="{FF2B5EF4-FFF2-40B4-BE49-F238E27FC236}">
                <a16:creationId xmlns:a16="http://schemas.microsoft.com/office/drawing/2014/main" id="{9DCC8EF0-D95E-675D-F742-DBAFCDE34251}"/>
              </a:ext>
            </a:extLst>
          </p:cNvPr>
          <p:cNvPicPr>
            <a:picLocks noChangeAspect="1"/>
          </p:cNvPicPr>
          <p:nvPr/>
        </p:nvPicPr>
        <p:blipFill>
          <a:blip r:embed="rId3"/>
          <a:stretch>
            <a:fillRect/>
          </a:stretch>
        </p:blipFill>
        <p:spPr>
          <a:xfrm>
            <a:off x="14308716" y="8666885"/>
            <a:ext cx="3386570" cy="573231"/>
          </a:xfrm>
          <a:prstGeom prst="rect">
            <a:avLst/>
          </a:prstGeom>
        </p:spPr>
      </p:pic>
      <p:pic>
        <p:nvPicPr>
          <p:cNvPr id="18" name="Image 17">
            <a:extLst>
              <a:ext uri="{FF2B5EF4-FFF2-40B4-BE49-F238E27FC236}">
                <a16:creationId xmlns:a16="http://schemas.microsoft.com/office/drawing/2014/main" id="{AF3BC749-FD57-BCB7-EA3F-11861323D4B8}"/>
              </a:ext>
            </a:extLst>
          </p:cNvPr>
          <p:cNvPicPr>
            <a:picLocks noChangeAspect="1"/>
          </p:cNvPicPr>
          <p:nvPr/>
        </p:nvPicPr>
        <p:blipFill>
          <a:blip r:embed="rId4"/>
          <a:stretch>
            <a:fillRect/>
          </a:stretch>
        </p:blipFill>
        <p:spPr>
          <a:xfrm>
            <a:off x="13491731" y="6843715"/>
            <a:ext cx="3998766" cy="496164"/>
          </a:xfrm>
          <a:prstGeom prst="rect">
            <a:avLst/>
          </a:prstGeom>
        </p:spPr>
      </p:pic>
      <p:pic>
        <p:nvPicPr>
          <p:cNvPr id="21" name="Image 20" descr="Une image contenant texte, Police, ligne, blanc&#10;&#10;Le contenu généré par l’IA peut être incorrect.">
            <a:extLst>
              <a:ext uri="{FF2B5EF4-FFF2-40B4-BE49-F238E27FC236}">
                <a16:creationId xmlns:a16="http://schemas.microsoft.com/office/drawing/2014/main" id="{AE6C72DB-6D40-7C55-5692-E58CB30167ED}"/>
              </a:ext>
            </a:extLst>
          </p:cNvPr>
          <p:cNvPicPr>
            <a:picLocks noChangeAspect="1"/>
          </p:cNvPicPr>
          <p:nvPr/>
        </p:nvPicPr>
        <p:blipFill>
          <a:blip r:embed="rId5"/>
          <a:stretch>
            <a:fillRect/>
          </a:stretch>
        </p:blipFill>
        <p:spPr>
          <a:xfrm>
            <a:off x="12884728" y="4548189"/>
            <a:ext cx="4589317" cy="1000124"/>
          </a:xfrm>
          <a:prstGeom prst="rect">
            <a:avLst/>
          </a:prstGeom>
        </p:spPr>
      </p:pic>
    </p:spTree>
    <p:extLst>
      <p:ext uri="{BB962C8B-B14F-4D97-AF65-F5344CB8AC3E}">
        <p14:creationId xmlns:p14="http://schemas.microsoft.com/office/powerpoint/2010/main" val="351540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3EA47-4358-F54D-BC08-B9E48CB7888E}"/>
            </a:ext>
          </a:extLst>
        </p:cNvPr>
        <p:cNvGrpSpPr/>
        <p:nvPr/>
      </p:nvGrpSpPr>
      <p:grpSpPr>
        <a:xfrm>
          <a:off x="0" y="0"/>
          <a:ext cx="0" cy="0"/>
          <a:chOff x="0" y="0"/>
          <a:chExt cx="0" cy="0"/>
        </a:xfrm>
      </p:grpSpPr>
      <p:pic>
        <p:nvPicPr>
          <p:cNvPr id="10" name="Image 9" descr="Une image contenant texte, capture d’écran, Police, nombre&#10;&#10;Le contenu généré par l’IA peut être incorrect.">
            <a:extLst>
              <a:ext uri="{FF2B5EF4-FFF2-40B4-BE49-F238E27FC236}">
                <a16:creationId xmlns:a16="http://schemas.microsoft.com/office/drawing/2014/main" id="{59EF7AF8-CE43-9D52-8A1A-309D89AEED5F}"/>
              </a:ext>
            </a:extLst>
          </p:cNvPr>
          <p:cNvPicPr>
            <a:picLocks noChangeAspect="1"/>
          </p:cNvPicPr>
          <p:nvPr/>
        </p:nvPicPr>
        <p:blipFill>
          <a:blip r:embed="rId2"/>
          <a:stretch>
            <a:fillRect/>
          </a:stretch>
        </p:blipFill>
        <p:spPr>
          <a:xfrm>
            <a:off x="368533" y="2308449"/>
            <a:ext cx="4588132" cy="4433518"/>
          </a:xfrm>
          <a:prstGeom prst="rect">
            <a:avLst/>
          </a:prstGeom>
        </p:spPr>
      </p:pic>
      <p:grpSp>
        <p:nvGrpSpPr>
          <p:cNvPr id="2" name="Group 2">
            <a:extLst>
              <a:ext uri="{FF2B5EF4-FFF2-40B4-BE49-F238E27FC236}">
                <a16:creationId xmlns:a16="http://schemas.microsoft.com/office/drawing/2014/main" id="{50025372-9D25-B5D3-E8C0-3CD4347D4AE6}"/>
              </a:ext>
            </a:extLst>
          </p:cNvPr>
          <p:cNvGrpSpPr/>
          <p:nvPr/>
        </p:nvGrpSpPr>
        <p:grpSpPr>
          <a:xfrm>
            <a:off x="-339357" y="-320621"/>
            <a:ext cx="18966714" cy="10920189"/>
            <a:chOff x="0" y="0"/>
            <a:chExt cx="4995349" cy="2876099"/>
          </a:xfrm>
        </p:grpSpPr>
        <p:sp>
          <p:nvSpPr>
            <p:cNvPr id="3" name="Freeform 3">
              <a:extLst>
                <a:ext uri="{FF2B5EF4-FFF2-40B4-BE49-F238E27FC236}">
                  <a16:creationId xmlns:a16="http://schemas.microsoft.com/office/drawing/2014/main" id="{461A4DB5-57D5-2409-87B9-CC20004EA8F1}"/>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96684B62-BD61-D7A3-16E8-E4CA01558C9F}"/>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59DC0B5A-BF39-3316-7E18-25E150716D4B}"/>
              </a:ext>
            </a:extLst>
          </p:cNvPr>
          <p:cNvSpPr/>
          <p:nvPr/>
        </p:nvSpPr>
        <p:spPr>
          <a:xfrm rot="-196599">
            <a:off x="14310134" y="574071"/>
            <a:ext cx="3364548" cy="3056062"/>
          </a:xfrm>
          <a:custGeom>
            <a:avLst/>
            <a:gdLst/>
            <a:ahLst/>
            <a:cxnLst/>
            <a:rect l="l" t="t" r="r" b="b"/>
            <a:pathLst>
              <a:path w="3364548" h="3056062">
                <a:moveTo>
                  <a:pt x="0" y="0"/>
                </a:moveTo>
                <a:lnTo>
                  <a:pt x="3364548" y="0"/>
                </a:lnTo>
                <a:lnTo>
                  <a:pt x="3364548" y="3056063"/>
                </a:lnTo>
                <a:lnTo>
                  <a:pt x="0" y="3056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mc:AlternateContent xmlns:mc="http://schemas.openxmlformats.org/markup-compatibility/2006" xmlns:p14="http://schemas.microsoft.com/office/powerpoint/2010/main">
        <mc:Choice Requires="p14">
          <p:contentPart p14:bwMode="auto" r:id="rId5">
            <p14:nvContentPartPr>
              <p14:cNvPr id="13" name="Encre 12">
                <a:extLst>
                  <a:ext uri="{FF2B5EF4-FFF2-40B4-BE49-F238E27FC236}">
                    <a16:creationId xmlns:a16="http://schemas.microsoft.com/office/drawing/2014/main" id="{9800CC16-9610-BD69-C8B3-DDF0751D4485}"/>
                  </a:ext>
                </a:extLst>
              </p14:cNvPr>
              <p14:cNvContentPartPr/>
              <p14:nvPr/>
            </p14:nvContentPartPr>
            <p14:xfrm>
              <a:off x="1058085" y="5076599"/>
              <a:ext cx="4485819" cy="3020206"/>
            </p14:xfrm>
          </p:contentPart>
        </mc:Choice>
        <mc:Fallback xmlns="">
          <p:pic>
            <p:nvPicPr>
              <p:cNvPr id="13" name="Encre 12">
                <a:extLst>
                  <a:ext uri="{FF2B5EF4-FFF2-40B4-BE49-F238E27FC236}">
                    <a16:creationId xmlns:a16="http://schemas.microsoft.com/office/drawing/2014/main" id="{9800CC16-9610-BD69-C8B3-DDF0751D4485}"/>
                  </a:ext>
                </a:extLst>
              </p:cNvPr>
              <p:cNvPicPr/>
              <p:nvPr/>
            </p:nvPicPr>
            <p:blipFill>
              <a:blip r:embed="rId6"/>
              <a:stretch>
                <a:fillRect/>
              </a:stretch>
            </p:blipFill>
            <p:spPr>
              <a:xfrm>
                <a:off x="1040086" y="5058602"/>
                <a:ext cx="4521458" cy="305583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Encre 13">
                <a:extLst>
                  <a:ext uri="{FF2B5EF4-FFF2-40B4-BE49-F238E27FC236}">
                    <a16:creationId xmlns:a16="http://schemas.microsoft.com/office/drawing/2014/main" id="{BA9E1F82-BF18-58DE-3763-ED162CCFF858}"/>
                  </a:ext>
                </a:extLst>
              </p14:cNvPr>
              <p14:cNvContentPartPr/>
              <p14:nvPr/>
            </p14:nvContentPartPr>
            <p14:xfrm>
              <a:off x="300807" y="4397619"/>
              <a:ext cx="1753613" cy="758679"/>
            </p14:xfrm>
          </p:contentPart>
        </mc:Choice>
        <mc:Fallback xmlns="">
          <p:pic>
            <p:nvPicPr>
              <p:cNvPr id="14" name="Encre 13">
                <a:extLst>
                  <a:ext uri="{FF2B5EF4-FFF2-40B4-BE49-F238E27FC236}">
                    <a16:creationId xmlns:a16="http://schemas.microsoft.com/office/drawing/2014/main" id="{BA9E1F82-BF18-58DE-3763-ED162CCFF858}"/>
                  </a:ext>
                </a:extLst>
              </p:cNvPr>
              <p:cNvPicPr/>
              <p:nvPr/>
            </p:nvPicPr>
            <p:blipFill>
              <a:blip r:embed="rId8"/>
              <a:stretch>
                <a:fillRect/>
              </a:stretch>
            </p:blipFill>
            <p:spPr>
              <a:xfrm>
                <a:off x="282810" y="4379632"/>
                <a:ext cx="1789247" cy="79429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Encre 14">
                <a:extLst>
                  <a:ext uri="{FF2B5EF4-FFF2-40B4-BE49-F238E27FC236}">
                    <a16:creationId xmlns:a16="http://schemas.microsoft.com/office/drawing/2014/main" id="{1FCBAB93-785F-46E6-770A-CE304D44EAA8}"/>
                  </a:ext>
                </a:extLst>
              </p14:cNvPr>
              <p14:cNvContentPartPr/>
              <p14:nvPr/>
            </p14:nvContentPartPr>
            <p14:xfrm>
              <a:off x="874629" y="5155574"/>
              <a:ext cx="151655" cy="368353"/>
            </p14:xfrm>
          </p:contentPart>
        </mc:Choice>
        <mc:Fallback xmlns="">
          <p:pic>
            <p:nvPicPr>
              <p:cNvPr id="15" name="Encre 14">
                <a:extLst>
                  <a:ext uri="{FF2B5EF4-FFF2-40B4-BE49-F238E27FC236}">
                    <a16:creationId xmlns:a16="http://schemas.microsoft.com/office/drawing/2014/main" id="{1FCBAB93-785F-46E6-770A-CE304D44EAA8}"/>
                  </a:ext>
                </a:extLst>
              </p:cNvPr>
              <p:cNvPicPr/>
              <p:nvPr/>
            </p:nvPicPr>
            <p:blipFill>
              <a:blip r:embed="rId10"/>
              <a:stretch>
                <a:fillRect/>
              </a:stretch>
            </p:blipFill>
            <p:spPr>
              <a:xfrm>
                <a:off x="856703" y="5137588"/>
                <a:ext cx="187149" cy="40396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Encre 15">
                <a:extLst>
                  <a:ext uri="{FF2B5EF4-FFF2-40B4-BE49-F238E27FC236}">
                    <a16:creationId xmlns:a16="http://schemas.microsoft.com/office/drawing/2014/main" id="{EBBD0D6C-D10E-D6A6-E95D-3ED3DCE74504}"/>
                  </a:ext>
                </a:extLst>
              </p14:cNvPr>
              <p14:cNvContentPartPr/>
              <p14:nvPr/>
            </p14:nvContentPartPr>
            <p14:xfrm>
              <a:off x="1042383" y="5139475"/>
              <a:ext cx="318118" cy="157156"/>
            </p14:xfrm>
          </p:contentPart>
        </mc:Choice>
        <mc:Fallback xmlns="">
          <p:pic>
            <p:nvPicPr>
              <p:cNvPr id="16" name="Encre 15">
                <a:extLst>
                  <a:ext uri="{FF2B5EF4-FFF2-40B4-BE49-F238E27FC236}">
                    <a16:creationId xmlns:a16="http://schemas.microsoft.com/office/drawing/2014/main" id="{EBBD0D6C-D10E-D6A6-E95D-3ED3DCE74504}"/>
                  </a:ext>
                </a:extLst>
              </p:cNvPr>
              <p:cNvPicPr/>
              <p:nvPr/>
            </p:nvPicPr>
            <p:blipFill>
              <a:blip r:embed="rId12"/>
              <a:stretch>
                <a:fillRect/>
              </a:stretch>
            </p:blipFill>
            <p:spPr>
              <a:xfrm>
                <a:off x="1024410" y="5121494"/>
                <a:ext cx="353704" cy="19275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Encre 16">
                <a:extLst>
                  <a:ext uri="{FF2B5EF4-FFF2-40B4-BE49-F238E27FC236}">
                    <a16:creationId xmlns:a16="http://schemas.microsoft.com/office/drawing/2014/main" id="{53EE09A1-8046-A705-0D98-F9C91AD6860B}"/>
                  </a:ext>
                </a:extLst>
              </p14:cNvPr>
              <p14:cNvContentPartPr/>
              <p14:nvPr/>
            </p14:nvContentPartPr>
            <p14:xfrm>
              <a:off x="1477045" y="5139474"/>
              <a:ext cx="20123" cy="20123"/>
            </p14:xfrm>
          </p:contentPart>
        </mc:Choice>
        <mc:Fallback xmlns="">
          <p:pic>
            <p:nvPicPr>
              <p:cNvPr id="17" name="Encre 16">
                <a:extLst>
                  <a:ext uri="{FF2B5EF4-FFF2-40B4-BE49-F238E27FC236}">
                    <a16:creationId xmlns:a16="http://schemas.microsoft.com/office/drawing/2014/main" id="{53EE09A1-8046-A705-0D98-F9C91AD6860B}"/>
                  </a:ext>
                </a:extLst>
              </p:cNvPr>
              <p:cNvPicPr/>
              <p:nvPr/>
            </p:nvPicPr>
            <p:blipFill>
              <a:blip r:embed="rId14"/>
              <a:stretch>
                <a:fillRect/>
              </a:stretch>
            </p:blipFill>
            <p:spPr>
              <a:xfrm>
                <a:off x="470895" y="4133324"/>
                <a:ext cx="2012300" cy="20123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Encre 17">
                <a:extLst>
                  <a:ext uri="{FF2B5EF4-FFF2-40B4-BE49-F238E27FC236}">
                    <a16:creationId xmlns:a16="http://schemas.microsoft.com/office/drawing/2014/main" id="{6D684FA2-E968-BE36-4F5E-37B60C100D44}"/>
                  </a:ext>
                </a:extLst>
              </p14:cNvPr>
              <p14:cNvContentPartPr/>
              <p14:nvPr/>
            </p14:nvContentPartPr>
            <p14:xfrm>
              <a:off x="1621932" y="4592123"/>
              <a:ext cx="20123" cy="20123"/>
            </p14:xfrm>
          </p:contentPart>
        </mc:Choice>
        <mc:Fallback xmlns="">
          <p:pic>
            <p:nvPicPr>
              <p:cNvPr id="18" name="Encre 17">
                <a:extLst>
                  <a:ext uri="{FF2B5EF4-FFF2-40B4-BE49-F238E27FC236}">
                    <a16:creationId xmlns:a16="http://schemas.microsoft.com/office/drawing/2014/main" id="{6D684FA2-E968-BE36-4F5E-37B60C100D44}"/>
                  </a:ext>
                </a:extLst>
              </p:cNvPr>
              <p:cNvPicPr/>
              <p:nvPr/>
            </p:nvPicPr>
            <p:blipFill>
              <a:blip r:embed="rId14"/>
              <a:stretch>
                <a:fillRect/>
              </a:stretch>
            </p:blipFill>
            <p:spPr>
              <a:xfrm>
                <a:off x="615782" y="3585973"/>
                <a:ext cx="2012300" cy="20123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Encre 18">
                <a:extLst>
                  <a:ext uri="{FF2B5EF4-FFF2-40B4-BE49-F238E27FC236}">
                    <a16:creationId xmlns:a16="http://schemas.microsoft.com/office/drawing/2014/main" id="{55BF3F77-F629-F8CD-FA9F-C6223D6754CA}"/>
                  </a:ext>
                </a:extLst>
              </p14:cNvPr>
              <p14:cNvContentPartPr/>
              <p14:nvPr/>
            </p14:nvContentPartPr>
            <p14:xfrm>
              <a:off x="1621932" y="4576024"/>
              <a:ext cx="20123" cy="20123"/>
            </p14:xfrm>
          </p:contentPart>
        </mc:Choice>
        <mc:Fallback xmlns="">
          <p:pic>
            <p:nvPicPr>
              <p:cNvPr id="19" name="Encre 18">
                <a:extLst>
                  <a:ext uri="{FF2B5EF4-FFF2-40B4-BE49-F238E27FC236}">
                    <a16:creationId xmlns:a16="http://schemas.microsoft.com/office/drawing/2014/main" id="{55BF3F77-F629-F8CD-FA9F-C6223D6754CA}"/>
                  </a:ext>
                </a:extLst>
              </p:cNvPr>
              <p:cNvPicPr/>
              <p:nvPr/>
            </p:nvPicPr>
            <p:blipFill>
              <a:blip r:embed="rId14"/>
              <a:stretch>
                <a:fillRect/>
              </a:stretch>
            </p:blipFill>
            <p:spPr>
              <a:xfrm>
                <a:off x="615782" y="3569874"/>
                <a:ext cx="2012300" cy="20123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Encre 19">
                <a:extLst>
                  <a:ext uri="{FF2B5EF4-FFF2-40B4-BE49-F238E27FC236}">
                    <a16:creationId xmlns:a16="http://schemas.microsoft.com/office/drawing/2014/main" id="{E6F8A8BC-9583-1DB3-4A24-FE564CF67FF5}"/>
                  </a:ext>
                </a:extLst>
              </p14:cNvPr>
              <p14:cNvContentPartPr/>
              <p14:nvPr/>
            </p14:nvContentPartPr>
            <p14:xfrm>
              <a:off x="5823664" y="1436799"/>
              <a:ext cx="20123" cy="20123"/>
            </p14:xfrm>
          </p:contentPart>
        </mc:Choice>
        <mc:Fallback xmlns="">
          <p:pic>
            <p:nvPicPr>
              <p:cNvPr id="20" name="Encre 19">
                <a:extLst>
                  <a:ext uri="{FF2B5EF4-FFF2-40B4-BE49-F238E27FC236}">
                    <a16:creationId xmlns:a16="http://schemas.microsoft.com/office/drawing/2014/main" id="{E6F8A8BC-9583-1DB3-4A24-FE564CF67FF5}"/>
                  </a:ext>
                </a:extLst>
              </p:cNvPr>
              <p:cNvPicPr/>
              <p:nvPr/>
            </p:nvPicPr>
            <p:blipFill>
              <a:blip r:embed="rId18"/>
              <a:stretch>
                <a:fillRect/>
              </a:stretch>
            </p:blipFill>
            <p:spPr>
              <a:xfrm>
                <a:off x="4817514" y="430649"/>
                <a:ext cx="2012300" cy="20123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Encre 21">
                <a:extLst>
                  <a:ext uri="{FF2B5EF4-FFF2-40B4-BE49-F238E27FC236}">
                    <a16:creationId xmlns:a16="http://schemas.microsoft.com/office/drawing/2014/main" id="{79E09E36-C59D-9206-6B42-5380F4875D51}"/>
                  </a:ext>
                </a:extLst>
              </p14:cNvPr>
              <p14:cNvContentPartPr/>
              <p14:nvPr/>
            </p14:nvContentPartPr>
            <p14:xfrm>
              <a:off x="1505467" y="2256900"/>
              <a:ext cx="1115834" cy="550243"/>
            </p14:xfrm>
          </p:contentPart>
        </mc:Choice>
        <mc:Fallback xmlns="">
          <p:pic>
            <p:nvPicPr>
              <p:cNvPr id="22" name="Encre 21">
                <a:extLst>
                  <a:ext uri="{FF2B5EF4-FFF2-40B4-BE49-F238E27FC236}">
                    <a16:creationId xmlns:a16="http://schemas.microsoft.com/office/drawing/2014/main" id="{79E09E36-C59D-9206-6B42-5380F4875D51}"/>
                  </a:ext>
                </a:extLst>
              </p:cNvPr>
              <p:cNvPicPr/>
              <p:nvPr/>
            </p:nvPicPr>
            <p:blipFill>
              <a:blip r:embed="rId20"/>
              <a:stretch>
                <a:fillRect/>
              </a:stretch>
            </p:blipFill>
            <p:spPr>
              <a:xfrm>
                <a:off x="1487470" y="2238906"/>
                <a:ext cx="1151469" cy="58587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Encre 22">
                <a:extLst>
                  <a:ext uri="{FF2B5EF4-FFF2-40B4-BE49-F238E27FC236}">
                    <a16:creationId xmlns:a16="http://schemas.microsoft.com/office/drawing/2014/main" id="{1854ADB7-A4BD-BFD0-44EB-35FB8D3C572A}"/>
                  </a:ext>
                </a:extLst>
              </p14:cNvPr>
              <p14:cNvContentPartPr/>
              <p14:nvPr/>
            </p14:nvContentPartPr>
            <p14:xfrm>
              <a:off x="2515177" y="2037076"/>
              <a:ext cx="364589" cy="306238"/>
            </p14:xfrm>
          </p:contentPart>
        </mc:Choice>
        <mc:Fallback xmlns="">
          <p:pic>
            <p:nvPicPr>
              <p:cNvPr id="23" name="Encre 22">
                <a:extLst>
                  <a:ext uri="{FF2B5EF4-FFF2-40B4-BE49-F238E27FC236}">
                    <a16:creationId xmlns:a16="http://schemas.microsoft.com/office/drawing/2014/main" id="{1854ADB7-A4BD-BFD0-44EB-35FB8D3C572A}"/>
                  </a:ext>
                </a:extLst>
              </p:cNvPr>
              <p:cNvPicPr/>
              <p:nvPr/>
            </p:nvPicPr>
            <p:blipFill>
              <a:blip r:embed="rId22"/>
              <a:stretch>
                <a:fillRect/>
              </a:stretch>
            </p:blipFill>
            <p:spPr>
              <a:xfrm>
                <a:off x="2497199" y="2019083"/>
                <a:ext cx="400185" cy="341864"/>
              </a:xfrm>
              <a:prstGeom prst="rect">
                <a:avLst/>
              </a:prstGeom>
            </p:spPr>
          </p:pic>
        </mc:Fallback>
      </mc:AlternateContent>
      <p:sp>
        <p:nvSpPr>
          <p:cNvPr id="9" name="ZoneTexte 8">
            <a:extLst>
              <a:ext uri="{FF2B5EF4-FFF2-40B4-BE49-F238E27FC236}">
                <a16:creationId xmlns:a16="http://schemas.microsoft.com/office/drawing/2014/main" id="{D9616672-B413-D412-4504-54453885041A}"/>
              </a:ext>
            </a:extLst>
          </p:cNvPr>
          <p:cNvSpPr txBox="1"/>
          <p:nvPr/>
        </p:nvSpPr>
        <p:spPr>
          <a:xfrm>
            <a:off x="1" y="77684"/>
            <a:ext cx="11015378"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Caractéristiques générales</a:t>
            </a:r>
            <a:endParaRPr lang="fr-FR" sz="6000">
              <a:solidFill>
                <a:schemeClr val="accent5"/>
              </a:solidFill>
            </a:endParaRPr>
          </a:p>
        </p:txBody>
      </p:sp>
      <p:pic>
        <p:nvPicPr>
          <p:cNvPr id="25" name="Image 24">
            <a:extLst>
              <a:ext uri="{FF2B5EF4-FFF2-40B4-BE49-F238E27FC236}">
                <a16:creationId xmlns:a16="http://schemas.microsoft.com/office/drawing/2014/main" id="{5838EBFA-A324-7ABA-1FFE-5D7D74C019FB}"/>
              </a:ext>
            </a:extLst>
          </p:cNvPr>
          <p:cNvPicPr>
            <a:picLocks noChangeAspect="1"/>
          </p:cNvPicPr>
          <p:nvPr/>
        </p:nvPicPr>
        <p:blipFill>
          <a:blip r:embed="rId23"/>
          <a:stretch>
            <a:fillRect/>
          </a:stretch>
        </p:blipFill>
        <p:spPr>
          <a:xfrm>
            <a:off x="5519671" y="1487626"/>
            <a:ext cx="9098999" cy="8597718"/>
          </a:xfrm>
          <a:prstGeom prst="rect">
            <a:avLst/>
          </a:prstGeom>
        </p:spPr>
      </p:pic>
      <p:pic>
        <p:nvPicPr>
          <p:cNvPr id="26" name="Image 5" descr="A screenshot of a computer&#10;&#10;AI-generated content may be incorrect.">
            <a:extLst>
              <a:ext uri="{FF2B5EF4-FFF2-40B4-BE49-F238E27FC236}">
                <a16:creationId xmlns:a16="http://schemas.microsoft.com/office/drawing/2014/main" id="{5E9DA747-C061-16B2-EA43-82C2182F1269}"/>
              </a:ext>
            </a:extLst>
          </p:cNvPr>
          <p:cNvPicPr>
            <a:picLocks noChangeAspect="1"/>
          </p:cNvPicPr>
          <p:nvPr/>
        </p:nvPicPr>
        <p:blipFill>
          <a:blip r:embed="rId24"/>
          <a:stretch>
            <a:fillRect/>
          </a:stretch>
        </p:blipFill>
        <p:spPr>
          <a:xfrm rot="21105203">
            <a:off x="9248117" y="4967455"/>
            <a:ext cx="1374223" cy="1550837"/>
          </a:xfrm>
          <a:prstGeom prst="rect">
            <a:avLst/>
          </a:prstGeom>
        </p:spPr>
      </p:pic>
      <p:sp>
        <p:nvSpPr>
          <p:cNvPr id="27" name="Ellipse 26">
            <a:extLst>
              <a:ext uri="{FF2B5EF4-FFF2-40B4-BE49-F238E27FC236}">
                <a16:creationId xmlns:a16="http://schemas.microsoft.com/office/drawing/2014/main" id="{356DCD82-B94B-CB10-17E5-A2B704B48EF7}"/>
              </a:ext>
            </a:extLst>
          </p:cNvPr>
          <p:cNvSpPr/>
          <p:nvPr/>
        </p:nvSpPr>
        <p:spPr>
          <a:xfrm>
            <a:off x="9334464" y="5523927"/>
            <a:ext cx="1201527" cy="399011"/>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a:t>2025</a:t>
            </a:r>
          </a:p>
        </p:txBody>
      </p:sp>
      <mc:AlternateContent xmlns:mc="http://schemas.openxmlformats.org/markup-compatibility/2006" xmlns:p14="http://schemas.microsoft.com/office/powerpoint/2010/main">
        <mc:Choice Requires="p14">
          <p:contentPart p14:bwMode="auto" r:id="rId25">
            <p14:nvContentPartPr>
              <p14:cNvPr id="28" name="Encre 27">
                <a:extLst>
                  <a:ext uri="{FF2B5EF4-FFF2-40B4-BE49-F238E27FC236}">
                    <a16:creationId xmlns:a16="http://schemas.microsoft.com/office/drawing/2014/main" id="{DC78860B-88B8-ABC7-8D4B-C6F2B636A600}"/>
                  </a:ext>
                </a:extLst>
              </p14:cNvPr>
              <p14:cNvContentPartPr/>
              <p14:nvPr/>
            </p14:nvContentPartPr>
            <p14:xfrm>
              <a:off x="2588932" y="1191082"/>
              <a:ext cx="8137525" cy="1098550"/>
            </p14:xfrm>
          </p:contentPart>
        </mc:Choice>
        <mc:Fallback xmlns="">
          <p:pic>
            <p:nvPicPr>
              <p:cNvPr id="28" name="Encre 27">
                <a:extLst>
                  <a:ext uri="{FF2B5EF4-FFF2-40B4-BE49-F238E27FC236}">
                    <a16:creationId xmlns:a16="http://schemas.microsoft.com/office/drawing/2014/main" id="{DC78860B-88B8-ABC7-8D4B-C6F2B636A600}"/>
                  </a:ext>
                </a:extLst>
              </p:cNvPr>
              <p:cNvPicPr/>
              <p:nvPr/>
            </p:nvPicPr>
            <p:blipFill>
              <a:blip r:embed="rId26"/>
              <a:stretch>
                <a:fillRect/>
              </a:stretch>
            </p:blipFill>
            <p:spPr>
              <a:xfrm>
                <a:off x="2570931" y="1173085"/>
                <a:ext cx="8173167" cy="1134184"/>
              </a:xfrm>
              <a:prstGeom prst="rect">
                <a:avLst/>
              </a:prstGeom>
            </p:spPr>
          </p:pic>
        </mc:Fallback>
      </mc:AlternateContent>
    </p:spTree>
    <p:extLst>
      <p:ext uri="{BB962C8B-B14F-4D97-AF65-F5344CB8AC3E}">
        <p14:creationId xmlns:p14="http://schemas.microsoft.com/office/powerpoint/2010/main" val="408992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3B069-625D-7936-D65F-D8E8DD4637D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9696E7C-E385-F88F-888B-8ECEB83F9815}"/>
              </a:ext>
            </a:extLst>
          </p:cNvPr>
          <p:cNvGrpSpPr/>
          <p:nvPr/>
        </p:nvGrpSpPr>
        <p:grpSpPr>
          <a:xfrm>
            <a:off x="228600" y="-4867886"/>
            <a:ext cx="18463843" cy="14890587"/>
            <a:chOff x="-177349" y="-38100"/>
            <a:chExt cx="5172698" cy="4356834"/>
          </a:xfrm>
        </p:grpSpPr>
        <p:sp>
          <p:nvSpPr>
            <p:cNvPr id="3" name="Freeform 3">
              <a:extLst>
                <a:ext uri="{FF2B5EF4-FFF2-40B4-BE49-F238E27FC236}">
                  <a16:creationId xmlns:a16="http://schemas.microsoft.com/office/drawing/2014/main" id="{2CAD6EE6-3911-DEFE-93C3-D5155184E42E}"/>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26B2F362-6DC1-65F3-5678-C8DE44E7014E}"/>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58604118-4629-28A0-AAC8-A22C0A25D547}"/>
              </a:ext>
            </a:extLst>
          </p:cNvPr>
          <p:cNvSpPr txBox="1"/>
          <p:nvPr/>
        </p:nvSpPr>
        <p:spPr>
          <a:xfrm>
            <a:off x="605764" y="915682"/>
            <a:ext cx="17076265"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lIns="91440" tIns="45720" rIns="91440" bIns="45720" anchor="t">
            <a:spAutoFit/>
          </a:bodyPr>
          <a:lstStyle/>
          <a:p>
            <a:r>
              <a:rPr lang="fr-FR" sz="6000" b="1">
                <a:solidFill>
                  <a:schemeClr val="accent5"/>
                </a:solidFill>
                <a:latin typeface="Century Gothic"/>
              </a:rPr>
              <a:t>                   Sous-domaine  </a:t>
            </a:r>
          </a:p>
        </p:txBody>
      </p:sp>
      <p:sp>
        <p:nvSpPr>
          <p:cNvPr id="6" name="Organigramme : Connecteur 5">
            <a:extLst>
              <a:ext uri="{FF2B5EF4-FFF2-40B4-BE49-F238E27FC236}">
                <a16:creationId xmlns:a16="http://schemas.microsoft.com/office/drawing/2014/main" id="{04FE653A-C7AF-8D37-9C97-D34E42B127AB}"/>
              </a:ext>
            </a:extLst>
          </p:cNvPr>
          <p:cNvSpPr/>
          <p:nvPr/>
        </p:nvSpPr>
        <p:spPr>
          <a:xfrm>
            <a:off x="12412099" y="390581"/>
            <a:ext cx="5606350" cy="2052660"/>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latin typeface="Century Gothic"/>
              </a:rPr>
              <a:t>Acquérir le langage oral</a:t>
            </a:r>
          </a:p>
        </p:txBody>
      </p:sp>
      <p:pic>
        <p:nvPicPr>
          <p:cNvPr id="10" name="Image 9" descr="Une image contenant clipart&#10;&#10;Le contenu généré par l’IA peut être incorrect.">
            <a:extLst>
              <a:ext uri="{FF2B5EF4-FFF2-40B4-BE49-F238E27FC236}">
                <a16:creationId xmlns:a16="http://schemas.microsoft.com/office/drawing/2014/main" id="{0B3DE0FC-7F09-306E-F42E-807E828B0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17" y="3314700"/>
            <a:ext cx="4026876" cy="4026876"/>
          </a:xfrm>
          <a:prstGeom prst="rect">
            <a:avLst/>
          </a:prstGeom>
        </p:spPr>
      </p:pic>
      <p:sp>
        <p:nvSpPr>
          <p:cNvPr id="11" name="ZoneTexte 10">
            <a:extLst>
              <a:ext uri="{FF2B5EF4-FFF2-40B4-BE49-F238E27FC236}">
                <a16:creationId xmlns:a16="http://schemas.microsoft.com/office/drawing/2014/main" id="{FF947DB2-D63F-E42F-7FCC-45201984B3D0}"/>
              </a:ext>
            </a:extLst>
          </p:cNvPr>
          <p:cNvSpPr txBox="1"/>
          <p:nvPr/>
        </p:nvSpPr>
        <p:spPr>
          <a:xfrm rot="21067988">
            <a:off x="1590395" y="5048872"/>
            <a:ext cx="2782273" cy="1077218"/>
          </a:xfrm>
          <a:prstGeom prst="rect">
            <a:avLst/>
          </a:prstGeom>
          <a:noFill/>
        </p:spPr>
        <p:txBody>
          <a:bodyPr wrap="square" rtlCol="0">
            <a:spAutoFit/>
          </a:bodyPr>
          <a:lstStyle/>
          <a:p>
            <a:pPr algn="ctr"/>
            <a:r>
              <a:rPr lang="fr-FR" sz="3200" b="1">
                <a:latin typeface="Century Gothic" panose="020B0502020202020204" pitchFamily="34" charset="0"/>
              </a:rPr>
              <a:t>Enrichir son vocabulaire</a:t>
            </a:r>
          </a:p>
        </p:txBody>
      </p:sp>
      <p:sp>
        <p:nvSpPr>
          <p:cNvPr id="5" name="Rectangle 4">
            <a:extLst>
              <a:ext uri="{FF2B5EF4-FFF2-40B4-BE49-F238E27FC236}">
                <a16:creationId xmlns:a16="http://schemas.microsoft.com/office/drawing/2014/main" id="{7229AB1A-AE22-2FC6-14F5-AD0351A23528}"/>
              </a:ext>
            </a:extLst>
          </p:cNvPr>
          <p:cNvSpPr/>
          <p:nvPr/>
        </p:nvSpPr>
        <p:spPr>
          <a:xfrm>
            <a:off x="4442570" y="2211899"/>
            <a:ext cx="9452587" cy="1437359"/>
          </a:xfrm>
          <a:prstGeom prst="rect">
            <a:avLst/>
          </a:prstGeom>
          <a:solidFill>
            <a:srgbClr val="FCECB6">
              <a:alpha val="90000"/>
            </a:srgb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i="1">
                <a:solidFill>
                  <a:schemeClr val="tx1"/>
                </a:solidFill>
                <a:ea typeface="Calibri"/>
                <a:cs typeface="Calibri"/>
              </a:rPr>
              <a:t>"Un enseignement explicite dans des temps d'apprentissage spécifique"</a:t>
            </a:r>
          </a:p>
        </p:txBody>
      </p:sp>
      <p:pic>
        <p:nvPicPr>
          <p:cNvPr id="9" name="Picture 7" descr="Une image contenant Caractère coloré, Graphique, capture d’écran, ligne&#10;&#10;Le contenu généré par l’IA peut être incorrect.">
            <a:extLst>
              <a:ext uri="{FF2B5EF4-FFF2-40B4-BE49-F238E27FC236}">
                <a16:creationId xmlns:a16="http://schemas.microsoft.com/office/drawing/2014/main" id="{866B17FA-BA74-3280-D61E-C8C88438DD84}"/>
              </a:ext>
            </a:extLst>
          </p:cNvPr>
          <p:cNvPicPr>
            <a:picLocks noChangeAspect="1"/>
          </p:cNvPicPr>
          <p:nvPr/>
        </p:nvPicPr>
        <p:blipFill>
          <a:blip r:embed="rId4"/>
          <a:srcRect/>
          <a:stretch>
            <a:fillRect/>
          </a:stretch>
        </p:blipFill>
        <p:spPr>
          <a:xfrm rot="-1440000">
            <a:off x="4761802" y="4796912"/>
            <a:ext cx="1952934" cy="709060"/>
          </a:xfrm>
          <a:prstGeom prst="rect">
            <a:avLst/>
          </a:prstGeom>
        </p:spPr>
      </p:pic>
      <p:pic>
        <p:nvPicPr>
          <p:cNvPr id="13" name="Picture 7" descr="Une image contenant Caractère coloré, Graphique, capture d’écran, ligne&#10;&#10;Le contenu généré par l’IA peut être incorrect.">
            <a:extLst>
              <a:ext uri="{FF2B5EF4-FFF2-40B4-BE49-F238E27FC236}">
                <a16:creationId xmlns:a16="http://schemas.microsoft.com/office/drawing/2014/main" id="{610EB913-0209-D681-6D14-623FF5AA3307}"/>
              </a:ext>
            </a:extLst>
          </p:cNvPr>
          <p:cNvPicPr>
            <a:picLocks noChangeAspect="1"/>
          </p:cNvPicPr>
          <p:nvPr/>
        </p:nvPicPr>
        <p:blipFill>
          <a:blip r:embed="rId4"/>
          <a:srcRect/>
          <a:stretch>
            <a:fillRect/>
          </a:stretch>
        </p:blipFill>
        <p:spPr>
          <a:xfrm rot="1800000">
            <a:off x="4872493" y="6297384"/>
            <a:ext cx="1862220" cy="690917"/>
          </a:xfrm>
          <a:prstGeom prst="rect">
            <a:avLst/>
          </a:prstGeom>
        </p:spPr>
      </p:pic>
      <p:sp>
        <p:nvSpPr>
          <p:cNvPr id="14" name="Rectangle : coins arrondis 13">
            <a:extLst>
              <a:ext uri="{FF2B5EF4-FFF2-40B4-BE49-F238E27FC236}">
                <a16:creationId xmlns:a16="http://schemas.microsoft.com/office/drawing/2014/main" id="{24326E79-A049-7EA3-FA22-735AC160F586}"/>
              </a:ext>
            </a:extLst>
          </p:cNvPr>
          <p:cNvSpPr/>
          <p:nvPr/>
        </p:nvSpPr>
        <p:spPr>
          <a:xfrm>
            <a:off x="6777573" y="3943934"/>
            <a:ext cx="5358042" cy="1922421"/>
          </a:xfrm>
          <a:prstGeom prst="roundRect">
            <a:avLst/>
          </a:prstGeom>
          <a:solidFill>
            <a:schemeClr val="accent6">
              <a:lumMod val="7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a:solidFill>
                  <a:srgbClr val="000000"/>
                </a:solidFill>
                <a:ea typeface="Calibri"/>
                <a:cs typeface="Calibri"/>
              </a:rPr>
              <a:t>Comprendre, mémoriser, réemployer</a:t>
            </a:r>
            <a:r>
              <a:rPr lang="fr-FR" sz="3200" b="1">
                <a:solidFill>
                  <a:srgbClr val="000000"/>
                </a:solidFill>
                <a:ea typeface="Calibri"/>
                <a:cs typeface="Calibri"/>
              </a:rPr>
              <a:t> </a:t>
            </a:r>
            <a:r>
              <a:rPr lang="fr-FR" sz="2800" b="1">
                <a:solidFill>
                  <a:srgbClr val="000000"/>
                </a:solidFill>
                <a:ea typeface="Calibri"/>
                <a:cs typeface="Calibri"/>
              </a:rPr>
              <a:t>les mots des corpus enseignés</a:t>
            </a:r>
          </a:p>
        </p:txBody>
      </p:sp>
      <p:sp>
        <p:nvSpPr>
          <p:cNvPr id="15" name="Rectangle : coins arrondis 14">
            <a:extLst>
              <a:ext uri="{FF2B5EF4-FFF2-40B4-BE49-F238E27FC236}">
                <a16:creationId xmlns:a16="http://schemas.microsoft.com/office/drawing/2014/main" id="{7468ABA8-D6D8-1F91-1674-4E135468929B}"/>
              </a:ext>
            </a:extLst>
          </p:cNvPr>
          <p:cNvSpPr/>
          <p:nvPr/>
        </p:nvSpPr>
        <p:spPr>
          <a:xfrm>
            <a:off x="6777572" y="6139219"/>
            <a:ext cx="4868185" cy="1886136"/>
          </a:xfrm>
          <a:prstGeom prst="roundRect">
            <a:avLst/>
          </a:prstGeom>
          <a:solidFill>
            <a:schemeClr val="accent6">
              <a:lumMod val="7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solidFill>
                  <a:srgbClr val="000000"/>
                </a:solidFill>
                <a:ea typeface="Calibri"/>
                <a:cs typeface="Calibri"/>
              </a:rPr>
              <a:t>Organiser les mots en catégorie et en réseaux</a:t>
            </a:r>
          </a:p>
        </p:txBody>
      </p:sp>
      <p:sp>
        <p:nvSpPr>
          <p:cNvPr id="16" name="Rectangle 15">
            <a:extLst>
              <a:ext uri="{FF2B5EF4-FFF2-40B4-BE49-F238E27FC236}">
                <a16:creationId xmlns:a16="http://schemas.microsoft.com/office/drawing/2014/main" id="{78D67F6A-0FA6-0DC7-C284-D0CD6A6E6392}"/>
              </a:ext>
            </a:extLst>
          </p:cNvPr>
          <p:cNvSpPr/>
          <p:nvPr/>
        </p:nvSpPr>
        <p:spPr>
          <a:xfrm>
            <a:off x="12693699" y="4429615"/>
            <a:ext cx="5051913" cy="4874262"/>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rtlCol="0" anchor="ctr"/>
          <a:lstStyle/>
          <a:p>
            <a:pPr algn="ctr"/>
            <a:r>
              <a:rPr lang="fr-FR" sz="4800" b="1">
                <a:ea typeface="Calibri"/>
                <a:cs typeface="Calibri"/>
              </a:rPr>
              <a:t>  </a:t>
            </a:r>
            <a:r>
              <a:rPr lang="fr-FR" sz="6000" b="1">
                <a:ea typeface="Calibri"/>
                <a:cs typeface="Calibri"/>
              </a:rPr>
              <a:t>Corpus de mots </a:t>
            </a:r>
            <a:endParaRPr lang="fr-FR">
              <a:ea typeface="Calibri"/>
              <a:cs typeface="Calibri"/>
            </a:endParaRPr>
          </a:p>
          <a:p>
            <a:pPr algn="ctr"/>
            <a:r>
              <a:rPr lang="fr-FR" sz="6600" b="1">
                <a:ea typeface="Calibri"/>
                <a:cs typeface="Calibri"/>
              </a:rPr>
              <a:t>précisés</a:t>
            </a:r>
            <a:r>
              <a:rPr lang="fr-FR" sz="6000" b="1">
                <a:ea typeface="Calibri"/>
                <a:cs typeface="Calibri"/>
              </a:rPr>
              <a:t> et  </a:t>
            </a:r>
            <a:r>
              <a:rPr lang="fr-FR" sz="6600" b="1">
                <a:ea typeface="Calibri"/>
                <a:cs typeface="Calibri"/>
              </a:rPr>
              <a:t>quantifiés</a:t>
            </a:r>
            <a:endParaRPr lang="fr-FR" sz="6600">
              <a:ea typeface="Calibri"/>
              <a:cs typeface="Calibri"/>
            </a:endParaRPr>
          </a:p>
          <a:p>
            <a:pPr algn="ctr"/>
            <a:endParaRPr lang="fr-FR" sz="6000" b="1">
              <a:ea typeface="Calibri"/>
              <a:cs typeface="Calibri"/>
            </a:endParaRPr>
          </a:p>
        </p:txBody>
      </p:sp>
      <p:pic>
        <p:nvPicPr>
          <p:cNvPr id="18" name="Image 17" descr="Une image contenant noir, conception&#10;&#10;Le contenu généré par l’IA peut être incorrect.">
            <a:extLst>
              <a:ext uri="{FF2B5EF4-FFF2-40B4-BE49-F238E27FC236}">
                <a16:creationId xmlns:a16="http://schemas.microsoft.com/office/drawing/2014/main" id="{740FD05A-C07C-30B3-4719-233CDB80361F}"/>
              </a:ext>
            </a:extLst>
          </p:cNvPr>
          <p:cNvPicPr>
            <a:picLocks noChangeAspect="1"/>
          </p:cNvPicPr>
          <p:nvPr/>
        </p:nvPicPr>
        <p:blipFill>
          <a:blip r:embed="rId5"/>
          <a:stretch>
            <a:fillRect/>
          </a:stretch>
        </p:blipFill>
        <p:spPr>
          <a:xfrm>
            <a:off x="12687139" y="5160774"/>
            <a:ext cx="1185943" cy="1147197"/>
          </a:xfrm>
          <a:prstGeom prst="rect">
            <a:avLst/>
          </a:prstGeom>
        </p:spPr>
      </p:pic>
      <p:pic>
        <p:nvPicPr>
          <p:cNvPr id="19" name="Image 18" descr="Une image contenant noir, conception&#10;&#10;Le contenu généré par l’IA peut être incorrect.">
            <a:extLst>
              <a:ext uri="{FF2B5EF4-FFF2-40B4-BE49-F238E27FC236}">
                <a16:creationId xmlns:a16="http://schemas.microsoft.com/office/drawing/2014/main" id="{07305FF1-951D-34AB-F473-D4B73D659A70}"/>
              </a:ext>
            </a:extLst>
          </p:cNvPr>
          <p:cNvPicPr>
            <a:picLocks noChangeAspect="1"/>
          </p:cNvPicPr>
          <p:nvPr/>
        </p:nvPicPr>
        <p:blipFill>
          <a:blip r:embed="rId5"/>
          <a:stretch>
            <a:fillRect/>
          </a:stretch>
        </p:blipFill>
        <p:spPr>
          <a:xfrm>
            <a:off x="16367986" y="8124825"/>
            <a:ext cx="1185943" cy="1147197"/>
          </a:xfrm>
          <a:prstGeom prst="rect">
            <a:avLst/>
          </a:prstGeom>
        </p:spPr>
      </p:pic>
      <p:sp>
        <p:nvSpPr>
          <p:cNvPr id="17" name="Rectangle 16">
            <a:extLst>
              <a:ext uri="{FF2B5EF4-FFF2-40B4-BE49-F238E27FC236}">
                <a16:creationId xmlns:a16="http://schemas.microsoft.com/office/drawing/2014/main" id="{6143A3A1-C047-06AC-6961-821FEF51E939}"/>
              </a:ext>
            </a:extLst>
          </p:cNvPr>
          <p:cNvSpPr/>
          <p:nvPr/>
        </p:nvSpPr>
        <p:spPr>
          <a:xfrm>
            <a:off x="1122427" y="8380471"/>
            <a:ext cx="10740729" cy="1183358"/>
          </a:xfrm>
          <a:prstGeom prst="rect">
            <a:avLst/>
          </a:prstGeom>
          <a:solidFill>
            <a:srgbClr val="FCECB6">
              <a:alpha val="90000"/>
            </a:srgb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i="1">
                <a:solidFill>
                  <a:schemeClr val="tx1"/>
                </a:solidFill>
                <a:ea typeface="Calibri"/>
                <a:cs typeface="Calibri"/>
              </a:rPr>
              <a:t>Rappel : "de multiples emplois dans des contextes variés" (2021)</a:t>
            </a:r>
            <a:endParaRPr lang="fr-FR">
              <a:solidFill>
                <a:schemeClr val="tx1"/>
              </a:solidFill>
            </a:endParaRPr>
          </a:p>
        </p:txBody>
      </p:sp>
    </p:spTree>
    <p:extLst>
      <p:ext uri="{BB962C8B-B14F-4D97-AF65-F5344CB8AC3E}">
        <p14:creationId xmlns:p14="http://schemas.microsoft.com/office/powerpoint/2010/main" val="406562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 name="Titre 1">
            <a:extLst>
              <a:ext uri="{FF2B5EF4-FFF2-40B4-BE49-F238E27FC236}">
                <a16:creationId xmlns:a16="http://schemas.microsoft.com/office/drawing/2014/main" id="{5936704A-C075-7946-334B-BB959881158C}"/>
              </a:ext>
            </a:extLst>
          </p:cNvPr>
          <p:cNvSpPr>
            <a:spLocks noGrp="1"/>
          </p:cNvSpPr>
          <p:nvPr>
            <p:ph type="title"/>
          </p:nvPr>
        </p:nvSpPr>
        <p:spPr>
          <a:xfrm>
            <a:off x="1704596" y="753030"/>
            <a:ext cx="7985573" cy="1777899"/>
          </a:xfrm>
        </p:spPr>
        <p:txBody>
          <a:bodyPr anchor="b">
            <a:normAutofit fontScale="90000"/>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5550"/>
              <a:t>Enseignement </a:t>
            </a:r>
            <a:r>
              <a:rPr lang="fr-FR" sz="5550" i="1"/>
              <a:t>explicite</a:t>
            </a:r>
            <a:r>
              <a:rPr lang="fr-FR" sz="5550"/>
              <a:t> vs Enseigner </a:t>
            </a:r>
            <a:r>
              <a:rPr lang="fr-FR" sz="5550" i="1"/>
              <a:t>explicitement</a:t>
            </a:r>
          </a:p>
        </p:txBody>
      </p:sp>
      <p:sp>
        <p:nvSpPr>
          <p:cNvPr id="3" name="Espace réservé du contenu 2">
            <a:extLst>
              <a:ext uri="{FF2B5EF4-FFF2-40B4-BE49-F238E27FC236}">
                <a16:creationId xmlns:a16="http://schemas.microsoft.com/office/drawing/2014/main" id="{B883F0E6-ECE3-B66A-4A39-FED283CB3E6F}"/>
              </a:ext>
            </a:extLst>
          </p:cNvPr>
          <p:cNvSpPr>
            <a:spLocks noGrp="1"/>
          </p:cNvSpPr>
          <p:nvPr>
            <p:ph idx="1"/>
          </p:nvPr>
        </p:nvSpPr>
        <p:spPr>
          <a:xfrm>
            <a:off x="1717385" y="3363687"/>
            <a:ext cx="9190101" cy="5547780"/>
          </a:xfrm>
        </p:spPr>
        <p:txBody>
          <a:bodyPr anchor="t">
            <a:normAutofit lnSpcReduction="10000"/>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fr-FR" sz="3600">
                <a:latin typeface="Arial" panose="020B0604020202020204" pitchFamily="34" charset="0"/>
              </a:rPr>
              <a:t>C</a:t>
            </a:r>
            <a:r>
              <a:rPr lang="fr-FR" sz="3600" b="0" i="0">
                <a:effectLst/>
                <a:latin typeface="Arial" panose="020B0604020202020204" pitchFamily="34" charset="0"/>
              </a:rPr>
              <a:t>onsacrer un temps suffisant aux répétitions, </a:t>
            </a:r>
            <a:r>
              <a:rPr lang="fr-FR" sz="3600" i="0">
                <a:effectLst/>
                <a:latin typeface="Arial" panose="020B0604020202020204" pitchFamily="34" charset="0"/>
              </a:rPr>
              <a:t>aux verbalisations </a:t>
            </a:r>
            <a:r>
              <a:rPr lang="fr-FR" sz="3600" b="0" i="0">
                <a:effectLst/>
                <a:latin typeface="Arial" panose="020B0604020202020204" pitchFamily="34" charset="0"/>
              </a:rPr>
              <a:t>qui guident l’action, à l’explication collective des conditions de réussite des tâches, parce que </a:t>
            </a:r>
            <a:r>
              <a:rPr lang="fr-FR" sz="3600" b="0" i="1">
                <a:effectLst/>
                <a:latin typeface="Arial" panose="020B0604020202020204" pitchFamily="34" charset="0"/>
              </a:rPr>
              <a:t>« réussir n’est pas comprendre » (S Cèbe et P. Picard) </a:t>
            </a:r>
          </a:p>
          <a:p>
            <a:pPr marL="0" indent="0">
              <a:buNone/>
            </a:pPr>
            <a:r>
              <a:rPr lang="fr-FR" sz="3600" b="0" i="1" u="none" strike="noStrike">
                <a:effectLst/>
                <a:latin typeface="Arial" panose="020B0604020202020204" pitchFamily="34" charset="0"/>
                <a:hlinkClick r:id="rId3"/>
              </a:rPr>
              <a:t>« Réussir pour comprendre : le rôle des pratiques d’enseignement dans le développement des compétences requises à et par l’école »</a:t>
            </a:r>
            <a:r>
              <a:rPr lang="fr-FR" sz="3600" b="0" i="1">
                <a:effectLst/>
                <a:latin typeface="Arial" panose="020B0604020202020204" pitchFamily="34" charset="0"/>
              </a:rPr>
              <a:t>, Article paru en 2009 dans la revue du GFEN « Dialogue » n°134</a:t>
            </a:r>
            <a:endParaRPr lang="fr-FR" sz="3600"/>
          </a:p>
        </p:txBody>
      </p:sp>
      <p:sp>
        <p:nvSpPr>
          <p:cNvPr id="21" name="Rectangle 2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5000" y="-8"/>
            <a:ext cx="6138782" cy="10287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3" name="Rectangle 2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5000" y="-3"/>
            <a:ext cx="6138782" cy="9600554"/>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5" name="Rectangle 2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5000" y="-33"/>
            <a:ext cx="6103001" cy="9600584"/>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7" name="Rectangle 2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5000" y="-15"/>
            <a:ext cx="5417201" cy="10286996"/>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pic>
        <p:nvPicPr>
          <p:cNvPr id="5" name="Image 4">
            <a:extLst>
              <a:ext uri="{FF2B5EF4-FFF2-40B4-BE49-F238E27FC236}">
                <a16:creationId xmlns:a16="http://schemas.microsoft.com/office/drawing/2014/main" id="{2846C2D3-2FC3-B936-6698-459F60D5BAC7}"/>
              </a:ext>
            </a:extLst>
          </p:cNvPr>
          <p:cNvPicPr>
            <a:picLocks noChangeAspect="1"/>
          </p:cNvPicPr>
          <p:nvPr/>
        </p:nvPicPr>
        <p:blipFill>
          <a:blip r:embed="rId4"/>
          <a:stretch>
            <a:fillRect/>
          </a:stretch>
        </p:blipFill>
        <p:spPr>
          <a:xfrm>
            <a:off x="10912028" y="752711"/>
            <a:ext cx="3979652" cy="5746790"/>
          </a:xfrm>
          <a:prstGeom prst="rect">
            <a:avLst/>
          </a:prstGeom>
        </p:spPr>
      </p:pic>
      <p:sp>
        <p:nvSpPr>
          <p:cNvPr id="13" name="ZoneTexte 12">
            <a:extLst>
              <a:ext uri="{FF2B5EF4-FFF2-40B4-BE49-F238E27FC236}">
                <a16:creationId xmlns:a16="http://schemas.microsoft.com/office/drawing/2014/main" id="{0A22CC1B-F6C9-37C3-F2E0-C7CA563ADFF4}"/>
              </a:ext>
            </a:extLst>
          </p:cNvPr>
          <p:cNvSpPr txBox="1"/>
          <p:nvPr/>
        </p:nvSpPr>
        <p:spPr>
          <a:xfrm rot="-10800000" flipV="1">
            <a:off x="12673856" y="6814066"/>
            <a:ext cx="4792434" cy="2677656"/>
          </a:xfrm>
          <a:prstGeom prst="rect">
            <a:avLst/>
          </a:prstGeom>
          <a:noFill/>
        </p:spPr>
        <p:txBody>
          <a:bodyPr wrap="square" lIns="91440" tIns="45720" rIns="91440" bIns="45720" anchor="t">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2800">
                <a:solidFill>
                  <a:schemeClr val="bg1"/>
                </a:solidFill>
              </a:rPr>
              <a:t>https://www.reseau-canope.fr/fileadmin/user_upload/Projets/conseil_scientifique_education_nationale/CSEN_Synthese_enseignement-explicite_juin2022.pdf</a:t>
            </a:r>
          </a:p>
        </p:txBody>
      </p:sp>
      <p:grpSp>
        <p:nvGrpSpPr>
          <p:cNvPr id="4" name="Group 3">
            <a:extLst>
              <a:ext uri="{FF2B5EF4-FFF2-40B4-BE49-F238E27FC236}">
                <a16:creationId xmlns:a16="http://schemas.microsoft.com/office/drawing/2014/main" id="{4F680558-E9B3-B4DE-A39E-FA6E036C635C}"/>
              </a:ext>
            </a:extLst>
          </p:cNvPr>
          <p:cNvGrpSpPr/>
          <p:nvPr/>
        </p:nvGrpSpPr>
        <p:grpSpPr>
          <a:xfrm>
            <a:off x="271109" y="266314"/>
            <a:ext cx="17817500" cy="9821813"/>
            <a:chOff x="0" y="0"/>
            <a:chExt cx="4995349" cy="2876099"/>
          </a:xfrm>
        </p:grpSpPr>
        <p:sp>
          <p:nvSpPr>
            <p:cNvPr id="6" name="Freeform 4">
              <a:extLst>
                <a:ext uri="{FF2B5EF4-FFF2-40B4-BE49-F238E27FC236}">
                  <a16:creationId xmlns:a16="http://schemas.microsoft.com/office/drawing/2014/main" id="{4B31A5B6-DCD1-624E-6778-55EAA60CEFAD}"/>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7" name="TextBox 5">
              <a:extLst>
                <a:ext uri="{FF2B5EF4-FFF2-40B4-BE49-F238E27FC236}">
                  <a16:creationId xmlns:a16="http://schemas.microsoft.com/office/drawing/2014/main" id="{67B61ECD-E4EB-94B6-D56B-56203A1577C8}"/>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894720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7623C-ADDB-BA7B-29BA-3D66207016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877828F-003A-609B-DA34-0572B1444373}"/>
              </a:ext>
            </a:extLst>
          </p:cNvPr>
          <p:cNvSpPr/>
          <p:nvPr/>
        </p:nvSpPr>
        <p:spPr>
          <a:xfrm>
            <a:off x="6224566" y="-5185666"/>
            <a:ext cx="1795026" cy="1495672"/>
          </a:xfrm>
          <a:custGeom>
            <a:avLst/>
            <a:gdLst/>
            <a:ahLst/>
            <a:cxnLst/>
            <a:rect l="l" t="t" r="r" b="b"/>
            <a:pathLst>
              <a:path w="1795026" h="1495672">
                <a:moveTo>
                  <a:pt x="0" y="0"/>
                </a:moveTo>
                <a:lnTo>
                  <a:pt x="1795025" y="0"/>
                </a:lnTo>
                <a:lnTo>
                  <a:pt x="1795025" y="1495672"/>
                </a:lnTo>
                <a:lnTo>
                  <a:pt x="0" y="14956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grpSp>
        <p:nvGrpSpPr>
          <p:cNvPr id="3" name="Group 3">
            <a:extLst>
              <a:ext uri="{FF2B5EF4-FFF2-40B4-BE49-F238E27FC236}">
                <a16:creationId xmlns:a16="http://schemas.microsoft.com/office/drawing/2014/main" id="{A056E3A0-5AFD-1671-38E6-14D2EE0FF76B}"/>
              </a:ext>
            </a:extLst>
          </p:cNvPr>
          <p:cNvGrpSpPr/>
          <p:nvPr/>
        </p:nvGrpSpPr>
        <p:grpSpPr>
          <a:xfrm>
            <a:off x="271109" y="266314"/>
            <a:ext cx="17817500" cy="9821813"/>
            <a:chOff x="0" y="0"/>
            <a:chExt cx="4995349" cy="2876099"/>
          </a:xfrm>
        </p:grpSpPr>
        <p:sp>
          <p:nvSpPr>
            <p:cNvPr id="4" name="Freeform 4">
              <a:extLst>
                <a:ext uri="{FF2B5EF4-FFF2-40B4-BE49-F238E27FC236}">
                  <a16:creationId xmlns:a16="http://schemas.microsoft.com/office/drawing/2014/main" id="{D6925352-A6E1-0DF7-E09E-FC3AF5063FFD}"/>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5" name="TextBox 5">
              <a:extLst>
                <a:ext uri="{FF2B5EF4-FFF2-40B4-BE49-F238E27FC236}">
                  <a16:creationId xmlns:a16="http://schemas.microsoft.com/office/drawing/2014/main" id="{06F7E8D6-AA1E-1553-3651-B07EC46CE63F}"/>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3222E3BB-9CF8-716E-E28A-2D910235F810}"/>
              </a:ext>
            </a:extLst>
          </p:cNvPr>
          <p:cNvSpPr/>
          <p:nvPr/>
        </p:nvSpPr>
        <p:spPr>
          <a:xfrm>
            <a:off x="4101783" y="2118431"/>
            <a:ext cx="12757254" cy="7754269"/>
          </a:xfrm>
          <a:custGeom>
            <a:avLst/>
            <a:gdLst/>
            <a:ahLst/>
            <a:cxnLst/>
            <a:rect l="l" t="t" r="r" b="b"/>
            <a:pathLst>
              <a:path w="11646912" h="7754269">
                <a:moveTo>
                  <a:pt x="0" y="0"/>
                </a:moveTo>
                <a:lnTo>
                  <a:pt x="11646912" y="0"/>
                </a:lnTo>
                <a:lnTo>
                  <a:pt x="11646912" y="7754268"/>
                </a:lnTo>
                <a:lnTo>
                  <a:pt x="0" y="7754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9" name="Rectangle 8">
            <a:extLst>
              <a:ext uri="{FF2B5EF4-FFF2-40B4-BE49-F238E27FC236}">
                <a16:creationId xmlns:a16="http://schemas.microsoft.com/office/drawing/2014/main" id="{831FE46D-40D6-B1BC-8D97-6647244D44E0}"/>
              </a:ext>
            </a:extLst>
          </p:cNvPr>
          <p:cNvSpPr/>
          <p:nvPr/>
        </p:nvSpPr>
        <p:spPr>
          <a:xfrm>
            <a:off x="2906695" y="985636"/>
            <a:ext cx="14713325" cy="8453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400" b="1">
                <a:ea typeface="Calibri"/>
                <a:cs typeface="Calibri"/>
              </a:rPr>
              <a:t>Les 4 étapes essentielles de l'enseignement du vocabulaire</a:t>
            </a:r>
          </a:p>
        </p:txBody>
      </p:sp>
      <p:pic>
        <p:nvPicPr>
          <p:cNvPr id="12" name="Image 11" descr="Une image contenant texte, capture d’écran, Police, Impression&#10;&#10;Le contenu généré par l’IA peut être incorrect.">
            <a:extLst>
              <a:ext uri="{FF2B5EF4-FFF2-40B4-BE49-F238E27FC236}">
                <a16:creationId xmlns:a16="http://schemas.microsoft.com/office/drawing/2014/main" id="{3F5259AF-4BBC-6903-97D9-1C852096BF4C}"/>
              </a:ext>
            </a:extLst>
          </p:cNvPr>
          <p:cNvPicPr>
            <a:picLocks noChangeAspect="1"/>
          </p:cNvPicPr>
          <p:nvPr/>
        </p:nvPicPr>
        <p:blipFill>
          <a:blip r:embed="rId7"/>
          <a:stretch>
            <a:fillRect/>
          </a:stretch>
        </p:blipFill>
        <p:spPr>
          <a:xfrm rot="-720000">
            <a:off x="914352" y="2179610"/>
            <a:ext cx="2854778" cy="3814082"/>
          </a:xfrm>
          <a:prstGeom prst="rect">
            <a:avLst/>
          </a:prstGeom>
        </p:spPr>
      </p:pic>
      <p:sp>
        <p:nvSpPr>
          <p:cNvPr id="14" name="ZoneTexte 13">
            <a:extLst>
              <a:ext uri="{FF2B5EF4-FFF2-40B4-BE49-F238E27FC236}">
                <a16:creationId xmlns:a16="http://schemas.microsoft.com/office/drawing/2014/main" id="{8396F0B6-ADCE-3C89-5481-9C3A40474526}"/>
              </a:ext>
            </a:extLst>
          </p:cNvPr>
          <p:cNvSpPr txBox="1"/>
          <p:nvPr/>
        </p:nvSpPr>
        <p:spPr>
          <a:xfrm>
            <a:off x="6217588" y="2401658"/>
            <a:ext cx="756113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600" b="1">
                <a:latin typeface="Aptos Display"/>
                <a:ea typeface="Calibri"/>
                <a:cs typeface="Calibri"/>
              </a:rPr>
              <a:t>Apporter de nouveaux mots dans tous les domaines</a:t>
            </a:r>
          </a:p>
        </p:txBody>
      </p:sp>
      <p:sp>
        <p:nvSpPr>
          <p:cNvPr id="15" name="ZoneTexte 14">
            <a:extLst>
              <a:ext uri="{FF2B5EF4-FFF2-40B4-BE49-F238E27FC236}">
                <a16:creationId xmlns:a16="http://schemas.microsoft.com/office/drawing/2014/main" id="{0A114DD8-218E-DDA2-B3A2-0D86EABD3F77}"/>
              </a:ext>
            </a:extLst>
          </p:cNvPr>
          <p:cNvSpPr txBox="1"/>
          <p:nvPr/>
        </p:nvSpPr>
        <p:spPr>
          <a:xfrm>
            <a:off x="7752472" y="4312101"/>
            <a:ext cx="821427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600" b="1">
                <a:latin typeface="Aptos Display"/>
                <a:ea typeface="Calibri"/>
                <a:cs typeface="Calibri"/>
              </a:rPr>
              <a:t>Structurer le lexique</a:t>
            </a:r>
            <a:r>
              <a:rPr lang="fr-FR" sz="1400" b="1">
                <a:latin typeface="Aptos Display"/>
                <a:ea typeface="Calibri"/>
                <a:cs typeface="Calibri"/>
              </a:rPr>
              <a:t>  </a:t>
            </a:r>
            <a:r>
              <a:rPr lang="fr-FR" sz="2400" b="1">
                <a:latin typeface="Aptos Display"/>
                <a:ea typeface="Calibri"/>
                <a:cs typeface="Calibri"/>
              </a:rPr>
              <a:t>pour percevoir les liens sémantiques et morphologiques que les mots entretiennent entre eux</a:t>
            </a:r>
            <a:endParaRPr lang="fr-FR" sz="2400">
              <a:ea typeface="Calibri"/>
              <a:cs typeface="Calibri"/>
            </a:endParaRPr>
          </a:p>
        </p:txBody>
      </p:sp>
      <p:sp>
        <p:nvSpPr>
          <p:cNvPr id="16" name="ZoneTexte 15">
            <a:extLst>
              <a:ext uri="{FF2B5EF4-FFF2-40B4-BE49-F238E27FC236}">
                <a16:creationId xmlns:a16="http://schemas.microsoft.com/office/drawing/2014/main" id="{A2EB1EA3-1F37-1BA6-3168-1855449C1A4D}"/>
              </a:ext>
            </a:extLst>
          </p:cNvPr>
          <p:cNvSpPr txBox="1"/>
          <p:nvPr/>
        </p:nvSpPr>
        <p:spPr>
          <a:xfrm>
            <a:off x="7752472" y="8247287"/>
            <a:ext cx="909601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600" b="1">
                <a:latin typeface="Aptos Display"/>
                <a:ea typeface="Calibri"/>
                <a:cs typeface="Calibri"/>
              </a:rPr>
              <a:t>Réutiliser le vocabulaire appris dans les activités orales </a:t>
            </a:r>
            <a:r>
              <a:rPr lang="fr-FR" sz="2400">
                <a:latin typeface="Aptos Display"/>
                <a:ea typeface="Calibri"/>
                <a:cs typeface="Calibri"/>
              </a:rPr>
              <a:t>(scénarios sociaux dans les espaces jeux, dictées à l'adulte, narrations d'albums...) </a:t>
            </a:r>
            <a:endParaRPr lang="fr-FR" sz="2400">
              <a:ea typeface="Calibri"/>
              <a:cs typeface="Calibri"/>
            </a:endParaRPr>
          </a:p>
        </p:txBody>
      </p:sp>
      <p:sp>
        <p:nvSpPr>
          <p:cNvPr id="17" name="ZoneTexte 16">
            <a:extLst>
              <a:ext uri="{FF2B5EF4-FFF2-40B4-BE49-F238E27FC236}">
                <a16:creationId xmlns:a16="http://schemas.microsoft.com/office/drawing/2014/main" id="{0730B548-4FB1-289F-DC7C-5EF8A1F1FC6F}"/>
              </a:ext>
            </a:extLst>
          </p:cNvPr>
          <p:cNvSpPr txBox="1"/>
          <p:nvPr/>
        </p:nvSpPr>
        <p:spPr>
          <a:xfrm>
            <a:off x="6772759" y="6565443"/>
            <a:ext cx="85408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600" b="1">
                <a:latin typeface="Aptos Display"/>
                <a:ea typeface="Calibri"/>
                <a:cs typeface="Calibri"/>
              </a:rPr>
              <a:t>Faire mémoriser par des activités dédiées</a:t>
            </a:r>
            <a:endParaRPr lang="fr-FR"/>
          </a:p>
        </p:txBody>
      </p:sp>
      <p:sp>
        <p:nvSpPr>
          <p:cNvPr id="18" name="Flèche : courbe vers le haut 17">
            <a:extLst>
              <a:ext uri="{FF2B5EF4-FFF2-40B4-BE49-F238E27FC236}">
                <a16:creationId xmlns:a16="http://schemas.microsoft.com/office/drawing/2014/main" id="{15DE5ACF-84FB-5975-F6EF-2118CE9D8E95}"/>
              </a:ext>
            </a:extLst>
          </p:cNvPr>
          <p:cNvSpPr/>
          <p:nvPr/>
        </p:nvSpPr>
        <p:spPr>
          <a:xfrm rot="12300000">
            <a:off x="3825081" y="7906382"/>
            <a:ext cx="2290023" cy="696340"/>
          </a:xfrm>
          <a:prstGeom prst="curvedUpArrow">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chemeClr val="tx1"/>
              </a:solidFill>
            </a:endParaRPr>
          </a:p>
        </p:txBody>
      </p:sp>
      <p:sp>
        <p:nvSpPr>
          <p:cNvPr id="19" name="ZoneTexte 18">
            <a:extLst>
              <a:ext uri="{FF2B5EF4-FFF2-40B4-BE49-F238E27FC236}">
                <a16:creationId xmlns:a16="http://schemas.microsoft.com/office/drawing/2014/main" id="{5010F7B9-0F3E-9510-A118-B0ED5657AD2A}"/>
              </a:ext>
            </a:extLst>
          </p:cNvPr>
          <p:cNvSpPr txBox="1"/>
          <p:nvPr/>
        </p:nvSpPr>
        <p:spPr>
          <a:xfrm>
            <a:off x="513265" y="5994699"/>
            <a:ext cx="3276444" cy="4093428"/>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3200" b="1">
                <a:ea typeface="Calibri"/>
                <a:cs typeface="Calibri"/>
              </a:rPr>
              <a:t>L'enseignant </a:t>
            </a:r>
            <a:r>
              <a:rPr lang="fr-FR" sz="3600" b="1">
                <a:ea typeface="Calibri"/>
                <a:cs typeface="Calibri"/>
              </a:rPr>
              <a:t>évalue</a:t>
            </a:r>
            <a:r>
              <a:rPr lang="fr-FR" sz="3200" b="1">
                <a:ea typeface="Calibri"/>
                <a:cs typeface="Calibri"/>
              </a:rPr>
              <a:t>, chaque mois et chaque période, que les mots enseignés sont bien  mémorisés par les élèves</a:t>
            </a:r>
            <a:endParaRPr lang="fr-FR"/>
          </a:p>
        </p:txBody>
      </p:sp>
    </p:spTree>
    <p:extLst>
      <p:ext uri="{BB962C8B-B14F-4D97-AF65-F5344CB8AC3E}">
        <p14:creationId xmlns:p14="http://schemas.microsoft.com/office/powerpoint/2010/main" val="1036078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42FB1-BBC6-AE5D-906D-FF686E92972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B2B88D6-D2A3-BE06-768D-A3C317265A57}"/>
              </a:ext>
            </a:extLst>
          </p:cNvPr>
          <p:cNvGrpSpPr/>
          <p:nvPr/>
        </p:nvGrpSpPr>
        <p:grpSpPr>
          <a:xfrm>
            <a:off x="285804" y="-4874986"/>
            <a:ext cx="18463843" cy="14890587"/>
            <a:chOff x="-177349" y="-38100"/>
            <a:chExt cx="5172698" cy="4356834"/>
          </a:xfrm>
        </p:grpSpPr>
        <p:sp>
          <p:nvSpPr>
            <p:cNvPr id="3" name="Freeform 3">
              <a:extLst>
                <a:ext uri="{FF2B5EF4-FFF2-40B4-BE49-F238E27FC236}">
                  <a16:creationId xmlns:a16="http://schemas.microsoft.com/office/drawing/2014/main" id="{B03DB2D6-1970-8A8F-4A2A-B5084EA5000F}"/>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27C0F8A9-012A-8A16-6FEB-60B7F298B292}"/>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EEC49782-A53B-C056-4BF7-3E7DAA448110}"/>
              </a:ext>
            </a:extLst>
          </p:cNvPr>
          <p:cNvSpPr txBox="1"/>
          <p:nvPr/>
        </p:nvSpPr>
        <p:spPr>
          <a:xfrm>
            <a:off x="678335" y="1006396"/>
            <a:ext cx="17076265" cy="1015663"/>
          </a:xfrm>
          <a:prstGeom prst="rect">
            <a:avLst/>
          </a:prstGeom>
          <a:solidFill>
            <a:schemeClr val="accent6">
              <a:lumMod val="40000"/>
              <a:lumOff val="60000"/>
            </a:schemeClr>
          </a:solidFill>
        </p:spPr>
        <p:txBody>
          <a:bodyPr wrap="square" lIns="91440" tIns="45720" rIns="91440" bIns="45720" anchor="t">
            <a:spAutoFit/>
          </a:bodyPr>
          <a:lstStyle/>
          <a:p>
            <a:r>
              <a:rPr lang="fr-FR" sz="6000" b="1">
                <a:solidFill>
                  <a:schemeClr val="accent5"/>
                </a:solidFill>
                <a:latin typeface="Century Gothic"/>
              </a:rPr>
              <a:t>  Les "</a:t>
            </a:r>
            <a:r>
              <a:rPr lang="fr-FR" sz="6000" b="1" i="1">
                <a:solidFill>
                  <a:schemeClr val="accent5"/>
                </a:solidFill>
                <a:latin typeface="Century Gothic"/>
              </a:rPr>
              <a:t>Thématiques</a:t>
            </a:r>
            <a:r>
              <a:rPr lang="fr-FR" sz="6000" b="1">
                <a:solidFill>
                  <a:schemeClr val="accent5"/>
                </a:solidFill>
                <a:latin typeface="Century Gothic"/>
              </a:rPr>
              <a:t>"  </a:t>
            </a:r>
            <a:endParaRPr lang="fr-FR" sz="6000">
              <a:solidFill>
                <a:schemeClr val="accent5"/>
              </a:solidFill>
            </a:endParaRPr>
          </a:p>
        </p:txBody>
      </p:sp>
      <p:pic>
        <p:nvPicPr>
          <p:cNvPr id="10" name="Image 9" descr="Une image contenant clipart&#10;&#10;Le contenu généré par l’IA peut être incorrect.">
            <a:extLst>
              <a:ext uri="{FF2B5EF4-FFF2-40B4-BE49-F238E27FC236}">
                <a16:creationId xmlns:a16="http://schemas.microsoft.com/office/drawing/2014/main" id="{F4B18BBA-C2C6-E4CF-976A-57F1ACF55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17" y="3314700"/>
            <a:ext cx="4026876" cy="4026876"/>
          </a:xfrm>
          <a:prstGeom prst="rect">
            <a:avLst/>
          </a:prstGeom>
        </p:spPr>
      </p:pic>
      <p:sp>
        <p:nvSpPr>
          <p:cNvPr id="11" name="ZoneTexte 10">
            <a:extLst>
              <a:ext uri="{FF2B5EF4-FFF2-40B4-BE49-F238E27FC236}">
                <a16:creationId xmlns:a16="http://schemas.microsoft.com/office/drawing/2014/main" id="{5523EE4A-BC53-CE5D-79F6-3F58B9F24624}"/>
              </a:ext>
            </a:extLst>
          </p:cNvPr>
          <p:cNvSpPr txBox="1"/>
          <p:nvPr/>
        </p:nvSpPr>
        <p:spPr>
          <a:xfrm rot="21067988">
            <a:off x="1590395" y="5048872"/>
            <a:ext cx="2782273" cy="1077218"/>
          </a:xfrm>
          <a:prstGeom prst="rect">
            <a:avLst/>
          </a:prstGeom>
          <a:noFill/>
        </p:spPr>
        <p:txBody>
          <a:bodyPr wrap="square" rtlCol="0">
            <a:spAutoFit/>
          </a:bodyPr>
          <a:lstStyle/>
          <a:p>
            <a:pPr algn="ctr"/>
            <a:r>
              <a:rPr lang="fr-FR" sz="3200" b="1">
                <a:latin typeface="Century Gothic" panose="020B0502020202020204" pitchFamily="34" charset="0"/>
              </a:rPr>
              <a:t>Enrichir son vocabulaire</a:t>
            </a:r>
          </a:p>
        </p:txBody>
      </p:sp>
      <p:pic>
        <p:nvPicPr>
          <p:cNvPr id="17" name="Image 16" descr="Dessin – Mystik's fait du vocabulaire ! – Le blog de Mysticlolly">
            <a:extLst>
              <a:ext uri="{FF2B5EF4-FFF2-40B4-BE49-F238E27FC236}">
                <a16:creationId xmlns:a16="http://schemas.microsoft.com/office/drawing/2014/main" id="{EC6BE981-CAE0-0C6C-5729-B3309A60B5DD}"/>
              </a:ext>
            </a:extLst>
          </p:cNvPr>
          <p:cNvPicPr>
            <a:picLocks noChangeAspect="1"/>
          </p:cNvPicPr>
          <p:nvPr/>
        </p:nvPicPr>
        <p:blipFill>
          <a:blip r:embed="rId4"/>
          <a:stretch>
            <a:fillRect/>
          </a:stretch>
        </p:blipFill>
        <p:spPr>
          <a:xfrm rot="720000">
            <a:off x="13365183" y="4491412"/>
            <a:ext cx="4198258" cy="2450194"/>
          </a:xfrm>
          <a:prstGeom prst="rect">
            <a:avLst/>
          </a:prstGeom>
        </p:spPr>
      </p:pic>
      <p:pic>
        <p:nvPicPr>
          <p:cNvPr id="20" name="Image 19" descr="Une image contenant texte, dessin humoristique, clipart, graphisme&#10;&#10;Le contenu généré par l’IA peut être incorrect.">
            <a:extLst>
              <a:ext uri="{FF2B5EF4-FFF2-40B4-BE49-F238E27FC236}">
                <a16:creationId xmlns:a16="http://schemas.microsoft.com/office/drawing/2014/main" id="{5586102F-200C-1457-419C-9F72FD054ABE}"/>
              </a:ext>
            </a:extLst>
          </p:cNvPr>
          <p:cNvPicPr>
            <a:picLocks noChangeAspect="1"/>
          </p:cNvPicPr>
          <p:nvPr/>
        </p:nvPicPr>
        <p:blipFill>
          <a:blip r:embed="rId5"/>
          <a:stretch>
            <a:fillRect/>
          </a:stretch>
        </p:blipFill>
        <p:spPr>
          <a:xfrm>
            <a:off x="10068605" y="1511300"/>
            <a:ext cx="3357789" cy="4270830"/>
          </a:xfrm>
          <a:prstGeom prst="rect">
            <a:avLst/>
          </a:prstGeom>
        </p:spPr>
      </p:pic>
      <p:pic>
        <p:nvPicPr>
          <p:cNvPr id="5" name="Image 4" descr="Une image contenant poisson, eau, aquarium, Produits de la mer&#10;&#10;Le contenu généré par l’IA peut être incorrect.">
            <a:extLst>
              <a:ext uri="{FF2B5EF4-FFF2-40B4-BE49-F238E27FC236}">
                <a16:creationId xmlns:a16="http://schemas.microsoft.com/office/drawing/2014/main" id="{937B9D0A-FEBE-B433-68C8-225CBC841128}"/>
              </a:ext>
            </a:extLst>
          </p:cNvPr>
          <p:cNvPicPr>
            <a:picLocks noChangeAspect="1"/>
          </p:cNvPicPr>
          <p:nvPr/>
        </p:nvPicPr>
        <p:blipFill>
          <a:blip r:embed="rId6"/>
          <a:stretch>
            <a:fillRect/>
          </a:stretch>
        </p:blipFill>
        <p:spPr>
          <a:xfrm>
            <a:off x="7458982" y="6852103"/>
            <a:ext cx="4005036" cy="2733222"/>
          </a:xfrm>
          <a:prstGeom prst="rect">
            <a:avLst/>
          </a:prstGeom>
        </p:spPr>
      </p:pic>
      <p:pic>
        <p:nvPicPr>
          <p:cNvPr id="8" name="Image 7" descr="Une image contenant texte, Visage humain, habits, affiche&#10;&#10;Le contenu généré par l’IA peut être incorrect.">
            <a:extLst>
              <a:ext uri="{FF2B5EF4-FFF2-40B4-BE49-F238E27FC236}">
                <a16:creationId xmlns:a16="http://schemas.microsoft.com/office/drawing/2014/main" id="{4092E197-E4B0-724F-AFB7-29311A82727F}"/>
              </a:ext>
            </a:extLst>
          </p:cNvPr>
          <p:cNvPicPr>
            <a:picLocks noChangeAspect="1"/>
          </p:cNvPicPr>
          <p:nvPr/>
        </p:nvPicPr>
        <p:blipFill>
          <a:blip r:embed="rId7"/>
          <a:stretch>
            <a:fillRect/>
          </a:stretch>
        </p:blipFill>
        <p:spPr>
          <a:xfrm>
            <a:off x="4705124" y="7206342"/>
            <a:ext cx="2110468" cy="2351315"/>
          </a:xfrm>
          <a:prstGeom prst="rect">
            <a:avLst/>
          </a:prstGeom>
        </p:spPr>
      </p:pic>
      <p:pic>
        <p:nvPicPr>
          <p:cNvPr id="9" name="Image 8" descr="Une image contenant texte, graphisme, livre, affiche&#10;&#10;Le contenu généré par l’IA peut être incorrect.">
            <a:extLst>
              <a:ext uri="{FF2B5EF4-FFF2-40B4-BE49-F238E27FC236}">
                <a16:creationId xmlns:a16="http://schemas.microsoft.com/office/drawing/2014/main" id="{E58C6C1F-EDBF-C214-CC05-92D78EC13C1C}"/>
              </a:ext>
            </a:extLst>
          </p:cNvPr>
          <p:cNvPicPr>
            <a:picLocks noChangeAspect="1"/>
          </p:cNvPicPr>
          <p:nvPr/>
        </p:nvPicPr>
        <p:blipFill>
          <a:blip r:embed="rId8"/>
          <a:stretch>
            <a:fillRect/>
          </a:stretch>
        </p:blipFill>
        <p:spPr>
          <a:xfrm>
            <a:off x="12158889" y="6281057"/>
            <a:ext cx="2533650" cy="3276600"/>
          </a:xfrm>
          <a:prstGeom prst="rect">
            <a:avLst/>
          </a:prstGeom>
        </p:spPr>
      </p:pic>
      <p:sp>
        <p:nvSpPr>
          <p:cNvPr id="14" name="Organigramme : Connecteur 13">
            <a:extLst>
              <a:ext uri="{FF2B5EF4-FFF2-40B4-BE49-F238E27FC236}">
                <a16:creationId xmlns:a16="http://schemas.microsoft.com/office/drawing/2014/main" id="{4907A008-F147-6B7B-2F7B-318A619F29BB}"/>
              </a:ext>
            </a:extLst>
          </p:cNvPr>
          <p:cNvSpPr/>
          <p:nvPr/>
        </p:nvSpPr>
        <p:spPr>
          <a:xfrm>
            <a:off x="14933955" y="535724"/>
            <a:ext cx="3356637" cy="2778374"/>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latin typeface="Century Gothic"/>
              </a:rPr>
              <a:t>Acquérir le langage oral</a:t>
            </a:r>
          </a:p>
        </p:txBody>
      </p:sp>
      <p:pic>
        <p:nvPicPr>
          <p:cNvPr id="6" name="Image 5" descr="Une image contenant texte, capture d’écran, diagramme&#10;&#10;Le contenu généré par l’IA peut être incorrect.">
            <a:extLst>
              <a:ext uri="{FF2B5EF4-FFF2-40B4-BE49-F238E27FC236}">
                <a16:creationId xmlns:a16="http://schemas.microsoft.com/office/drawing/2014/main" id="{8676A185-1D4A-9EBA-8DC7-2FCFE1340C97}"/>
              </a:ext>
            </a:extLst>
          </p:cNvPr>
          <p:cNvPicPr>
            <a:picLocks noChangeAspect="1"/>
          </p:cNvPicPr>
          <p:nvPr/>
        </p:nvPicPr>
        <p:blipFill>
          <a:blip r:embed="rId9"/>
          <a:srcRect l="3931" t="-1786" r="5322" b="3480"/>
          <a:stretch>
            <a:fillRect/>
          </a:stretch>
        </p:blipFill>
        <p:spPr>
          <a:xfrm>
            <a:off x="4900306" y="2408292"/>
            <a:ext cx="4840432" cy="3928030"/>
          </a:xfrm>
          <a:prstGeom prst="rect">
            <a:avLst/>
          </a:prstGeom>
        </p:spPr>
      </p:pic>
    </p:spTree>
    <p:extLst>
      <p:ext uri="{BB962C8B-B14F-4D97-AF65-F5344CB8AC3E}">
        <p14:creationId xmlns:p14="http://schemas.microsoft.com/office/powerpoint/2010/main" val="1663357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CA8D3-31C2-E336-B1E8-E4FEF3AA937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1CAECFB-3DAE-FC89-5601-C2526DBD70DB}"/>
              </a:ext>
            </a:extLst>
          </p:cNvPr>
          <p:cNvGrpSpPr/>
          <p:nvPr/>
        </p:nvGrpSpPr>
        <p:grpSpPr>
          <a:xfrm>
            <a:off x="241300" y="-4874986"/>
            <a:ext cx="18463843" cy="14890587"/>
            <a:chOff x="-177349" y="-38100"/>
            <a:chExt cx="5172698" cy="4356834"/>
          </a:xfrm>
        </p:grpSpPr>
        <p:sp>
          <p:nvSpPr>
            <p:cNvPr id="3" name="Freeform 3">
              <a:extLst>
                <a:ext uri="{FF2B5EF4-FFF2-40B4-BE49-F238E27FC236}">
                  <a16:creationId xmlns:a16="http://schemas.microsoft.com/office/drawing/2014/main" id="{EA04846D-5598-D13F-E54A-D3A46CC47A55}"/>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B7946748-C3B4-91E7-4070-02D405FC7EE8}"/>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14963049-B207-981B-D64F-FC66EBC97543}"/>
              </a:ext>
            </a:extLst>
          </p:cNvPr>
          <p:cNvSpPr txBox="1"/>
          <p:nvPr/>
        </p:nvSpPr>
        <p:spPr>
          <a:xfrm>
            <a:off x="678335" y="1006396"/>
            <a:ext cx="17076265" cy="1015663"/>
          </a:xfrm>
          <a:prstGeom prst="rect">
            <a:avLst/>
          </a:prstGeom>
          <a:solidFill>
            <a:schemeClr val="accent6">
              <a:lumMod val="40000"/>
              <a:lumOff val="60000"/>
            </a:schemeClr>
          </a:solidFill>
        </p:spPr>
        <p:txBody>
          <a:bodyPr wrap="square" lIns="91440" tIns="45720" rIns="91440" bIns="45720" anchor="t">
            <a:spAutoFit/>
          </a:bodyPr>
          <a:lstStyle/>
          <a:p>
            <a:r>
              <a:rPr lang="fr-FR" sz="6000" b="1">
                <a:solidFill>
                  <a:schemeClr val="accent5"/>
                </a:solidFill>
                <a:latin typeface="Century Gothic"/>
              </a:rPr>
              <a:t>Les "</a:t>
            </a:r>
            <a:r>
              <a:rPr lang="fr-FR" sz="6000" b="1" i="1">
                <a:solidFill>
                  <a:schemeClr val="accent5">
                    <a:lumMod val="76000"/>
                  </a:schemeClr>
                </a:solidFill>
                <a:latin typeface="Century Gothic"/>
              </a:rPr>
              <a:t>Thématiques</a:t>
            </a:r>
            <a:r>
              <a:rPr lang="fr-FR" sz="6000" b="1">
                <a:solidFill>
                  <a:schemeClr val="accent5"/>
                </a:solidFill>
                <a:latin typeface="Century Gothic"/>
              </a:rPr>
              <a:t>" :</a:t>
            </a:r>
            <a:endParaRPr lang="fr-FR" sz="6000">
              <a:solidFill>
                <a:schemeClr val="accent5"/>
              </a:solidFill>
              <a:ea typeface="Calibri"/>
              <a:cs typeface="Calibri"/>
            </a:endParaRPr>
          </a:p>
        </p:txBody>
      </p:sp>
      <p:pic>
        <p:nvPicPr>
          <p:cNvPr id="10" name="Image 9" descr="Une image contenant clipart&#10;&#10;Le contenu généré par l’IA peut être incorrect.">
            <a:extLst>
              <a:ext uri="{FF2B5EF4-FFF2-40B4-BE49-F238E27FC236}">
                <a16:creationId xmlns:a16="http://schemas.microsoft.com/office/drawing/2014/main" id="{CF7BA04D-BB9E-2BCC-79A3-6EACF1AF5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84" y="525004"/>
            <a:ext cx="2787012" cy="2612657"/>
          </a:xfrm>
          <a:prstGeom prst="rect">
            <a:avLst/>
          </a:prstGeom>
        </p:spPr>
      </p:pic>
      <p:sp>
        <p:nvSpPr>
          <p:cNvPr id="11" name="ZoneTexte 10">
            <a:extLst>
              <a:ext uri="{FF2B5EF4-FFF2-40B4-BE49-F238E27FC236}">
                <a16:creationId xmlns:a16="http://schemas.microsoft.com/office/drawing/2014/main" id="{78F8EDAD-C423-E4EC-10E8-0DEEAD15204C}"/>
              </a:ext>
            </a:extLst>
          </p:cNvPr>
          <p:cNvSpPr txBox="1"/>
          <p:nvPr/>
        </p:nvSpPr>
        <p:spPr>
          <a:xfrm rot="21067988">
            <a:off x="9802401" y="1468393"/>
            <a:ext cx="2046102" cy="954107"/>
          </a:xfrm>
          <a:prstGeom prst="rect">
            <a:avLst/>
          </a:prstGeom>
          <a:noFill/>
        </p:spPr>
        <p:txBody>
          <a:bodyPr wrap="square" lIns="91440" tIns="45720" rIns="91440" bIns="45720" rtlCol="0" anchor="t">
            <a:spAutoFit/>
          </a:bodyPr>
          <a:lstStyle/>
          <a:p>
            <a:pPr algn="ctr"/>
            <a:r>
              <a:rPr lang="fr-FR" sz="3200" b="1">
                <a:latin typeface="Century Gothic"/>
              </a:rPr>
              <a:t>E</a:t>
            </a:r>
            <a:r>
              <a:rPr lang="fr-FR" sz="2400" b="1">
                <a:latin typeface="Century Gothic"/>
              </a:rPr>
              <a:t>nrichir son vocabulaire</a:t>
            </a:r>
          </a:p>
        </p:txBody>
      </p:sp>
      <p:pic>
        <p:nvPicPr>
          <p:cNvPr id="8" name="Image 7" descr="Une image contenant texte, capture d’écran, Police, nombre&#10;&#10;Le contenu généré par l’IA peut être incorrect.">
            <a:extLst>
              <a:ext uri="{FF2B5EF4-FFF2-40B4-BE49-F238E27FC236}">
                <a16:creationId xmlns:a16="http://schemas.microsoft.com/office/drawing/2014/main" id="{58F1E405-8683-E54C-D3A7-5B4F3383F025}"/>
              </a:ext>
            </a:extLst>
          </p:cNvPr>
          <p:cNvPicPr>
            <a:picLocks noChangeAspect="1"/>
          </p:cNvPicPr>
          <p:nvPr/>
        </p:nvPicPr>
        <p:blipFill>
          <a:blip r:embed="rId4"/>
          <a:stretch>
            <a:fillRect/>
          </a:stretch>
        </p:blipFill>
        <p:spPr>
          <a:xfrm>
            <a:off x="593225" y="3335895"/>
            <a:ext cx="17111835" cy="6239937"/>
          </a:xfrm>
          <a:prstGeom prst="rect">
            <a:avLst/>
          </a:prstGeom>
        </p:spPr>
      </p:pic>
      <p:sp>
        <p:nvSpPr>
          <p:cNvPr id="12" name="Ellipse 11">
            <a:extLst>
              <a:ext uri="{FF2B5EF4-FFF2-40B4-BE49-F238E27FC236}">
                <a16:creationId xmlns:a16="http://schemas.microsoft.com/office/drawing/2014/main" id="{9A0ADA79-2C5D-8D8E-8E4B-AAD32BD56A91}"/>
              </a:ext>
            </a:extLst>
          </p:cNvPr>
          <p:cNvSpPr/>
          <p:nvPr/>
        </p:nvSpPr>
        <p:spPr>
          <a:xfrm>
            <a:off x="14237301" y="4391678"/>
            <a:ext cx="3268307" cy="152521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a:solidFill>
                  <a:srgbClr val="000000"/>
                </a:solidFill>
                <a:ea typeface="Calibri"/>
                <a:cs typeface="Calibri"/>
              </a:rPr>
              <a:t> </a:t>
            </a:r>
            <a:r>
              <a:rPr lang="fr-FR" sz="4000" b="1">
                <a:solidFill>
                  <a:srgbClr val="000000"/>
                </a:solidFill>
                <a:ea typeface="Calibri"/>
                <a:cs typeface="Calibri"/>
              </a:rPr>
              <a:t>2 </a:t>
            </a:r>
            <a:r>
              <a:rPr lang="fr-FR" sz="3200" b="1">
                <a:solidFill>
                  <a:srgbClr val="000000"/>
                </a:solidFill>
                <a:ea typeface="Calibri"/>
                <a:cs typeface="Calibri"/>
              </a:rPr>
              <a:t>corpus par période</a:t>
            </a:r>
            <a:endParaRPr lang="fr-FR" sz="3200" b="1" err="1">
              <a:solidFill>
                <a:srgbClr val="000000"/>
              </a:solidFill>
            </a:endParaRPr>
          </a:p>
        </p:txBody>
      </p:sp>
      <p:sp>
        <p:nvSpPr>
          <p:cNvPr id="17" name="Ellipse 16">
            <a:extLst>
              <a:ext uri="{FF2B5EF4-FFF2-40B4-BE49-F238E27FC236}">
                <a16:creationId xmlns:a16="http://schemas.microsoft.com/office/drawing/2014/main" id="{198042C3-6A1F-9591-DCA6-91BBB445C098}"/>
              </a:ext>
            </a:extLst>
          </p:cNvPr>
          <p:cNvSpPr/>
          <p:nvPr/>
        </p:nvSpPr>
        <p:spPr>
          <a:xfrm>
            <a:off x="14656585" y="6774542"/>
            <a:ext cx="2919595" cy="1137753"/>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3200" b="1">
                <a:solidFill>
                  <a:srgbClr val="000000"/>
                </a:solidFill>
                <a:ea typeface="Calibri"/>
                <a:cs typeface="Calibri"/>
              </a:rPr>
              <a:t> </a:t>
            </a:r>
            <a:r>
              <a:rPr lang="fr-FR" sz="4000" b="1">
                <a:solidFill>
                  <a:srgbClr val="000000"/>
                </a:solidFill>
                <a:ea typeface="Calibri"/>
                <a:cs typeface="Calibri"/>
              </a:rPr>
              <a:t>2 </a:t>
            </a:r>
            <a:r>
              <a:rPr lang="fr-FR" sz="2800" b="1">
                <a:solidFill>
                  <a:srgbClr val="000000"/>
                </a:solidFill>
                <a:ea typeface="Calibri"/>
                <a:cs typeface="Calibri"/>
              </a:rPr>
              <a:t>corpus / période</a:t>
            </a:r>
          </a:p>
        </p:txBody>
      </p:sp>
      <p:sp>
        <p:nvSpPr>
          <p:cNvPr id="20" name="Ellipse 19">
            <a:extLst>
              <a:ext uri="{FF2B5EF4-FFF2-40B4-BE49-F238E27FC236}">
                <a16:creationId xmlns:a16="http://schemas.microsoft.com/office/drawing/2014/main" id="{1A61004A-3AA5-1358-7158-122EC9A65903}"/>
              </a:ext>
            </a:extLst>
          </p:cNvPr>
          <p:cNvSpPr/>
          <p:nvPr/>
        </p:nvSpPr>
        <p:spPr>
          <a:xfrm>
            <a:off x="14230382" y="8529168"/>
            <a:ext cx="3362127" cy="859616"/>
          </a:xfrm>
          <a:prstGeom prst="ellipse">
            <a:avLst/>
          </a:prstGeom>
          <a:solidFill>
            <a:srgbClr val="FF99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3200" b="1">
                <a:solidFill>
                  <a:srgbClr val="000000"/>
                </a:solidFill>
                <a:ea typeface="Calibri"/>
                <a:cs typeface="Calibri"/>
              </a:rPr>
              <a:t> </a:t>
            </a:r>
            <a:r>
              <a:rPr lang="fr-FR" sz="4000" b="1">
                <a:solidFill>
                  <a:srgbClr val="000000"/>
                </a:solidFill>
                <a:ea typeface="Calibri"/>
                <a:cs typeface="Calibri"/>
              </a:rPr>
              <a:t>3 </a:t>
            </a:r>
            <a:r>
              <a:rPr lang="fr-FR" sz="2800" b="1">
                <a:solidFill>
                  <a:srgbClr val="000000"/>
                </a:solidFill>
                <a:ea typeface="Calibri"/>
                <a:cs typeface="Calibri"/>
              </a:rPr>
              <a:t>corpus/ période</a:t>
            </a:r>
          </a:p>
        </p:txBody>
      </p:sp>
      <p:sp>
        <p:nvSpPr>
          <p:cNvPr id="9" name="Organigramme : Connecteur 8">
            <a:extLst>
              <a:ext uri="{FF2B5EF4-FFF2-40B4-BE49-F238E27FC236}">
                <a16:creationId xmlns:a16="http://schemas.microsoft.com/office/drawing/2014/main" id="{1F2BBC8A-DC41-7A83-5898-0D84355CBDD5}"/>
              </a:ext>
            </a:extLst>
          </p:cNvPr>
          <p:cNvSpPr/>
          <p:nvPr/>
        </p:nvSpPr>
        <p:spPr>
          <a:xfrm>
            <a:off x="14231826" y="552053"/>
            <a:ext cx="3356637" cy="2778374"/>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latin typeface="Century Gothic"/>
              </a:rPr>
              <a:t>Acquérir le langage oral</a:t>
            </a:r>
          </a:p>
        </p:txBody>
      </p:sp>
    </p:spTree>
    <p:extLst>
      <p:ext uri="{BB962C8B-B14F-4D97-AF65-F5344CB8AC3E}">
        <p14:creationId xmlns:p14="http://schemas.microsoft.com/office/powerpoint/2010/main" val="300848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C8679-0B0A-E12F-AE1E-8B7C098B0B1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383020D-865E-2217-8688-ACFBD6374D86}"/>
              </a:ext>
            </a:extLst>
          </p:cNvPr>
          <p:cNvGrpSpPr/>
          <p:nvPr/>
        </p:nvGrpSpPr>
        <p:grpSpPr>
          <a:xfrm>
            <a:off x="261257" y="-4871357"/>
            <a:ext cx="18463843" cy="14890587"/>
            <a:chOff x="-177349" y="-38100"/>
            <a:chExt cx="5172698" cy="4356834"/>
          </a:xfrm>
        </p:grpSpPr>
        <p:sp>
          <p:nvSpPr>
            <p:cNvPr id="3" name="Freeform 3">
              <a:extLst>
                <a:ext uri="{FF2B5EF4-FFF2-40B4-BE49-F238E27FC236}">
                  <a16:creationId xmlns:a16="http://schemas.microsoft.com/office/drawing/2014/main" id="{97CD5B0C-1DFB-FE88-87F2-A9ADF7F39B03}"/>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1149CE15-4695-8729-7962-0DFA29A904D7}"/>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13884B52-F9C6-10C0-82F4-63C1FB3178A2}"/>
              </a:ext>
            </a:extLst>
          </p:cNvPr>
          <p:cNvSpPr txBox="1"/>
          <p:nvPr/>
        </p:nvSpPr>
        <p:spPr>
          <a:xfrm>
            <a:off x="605764" y="697968"/>
            <a:ext cx="17076265" cy="1015663"/>
          </a:xfrm>
          <a:prstGeom prst="rect">
            <a:avLst/>
          </a:prstGeom>
          <a:solidFill>
            <a:schemeClr val="accent6">
              <a:lumMod val="40000"/>
              <a:lumOff val="60000"/>
            </a:schemeClr>
          </a:solidFill>
        </p:spPr>
        <p:txBody>
          <a:bodyPr wrap="square" lIns="91440" tIns="45720" rIns="91440" bIns="45720" anchor="t">
            <a:spAutoFit/>
          </a:bodyPr>
          <a:lstStyle/>
          <a:p>
            <a:r>
              <a:rPr lang="fr-FR" sz="6000" b="1">
                <a:solidFill>
                  <a:schemeClr val="accent5"/>
                </a:solidFill>
                <a:latin typeface="Century Gothic"/>
              </a:rPr>
              <a:t>  Les "</a:t>
            </a:r>
            <a:r>
              <a:rPr lang="fr-FR" sz="6000" b="1" i="1">
                <a:solidFill>
                  <a:schemeClr val="accent5"/>
                </a:solidFill>
                <a:latin typeface="Century Gothic"/>
              </a:rPr>
              <a:t>Thématiques</a:t>
            </a:r>
            <a:r>
              <a:rPr lang="fr-FR" sz="6000" b="1">
                <a:solidFill>
                  <a:schemeClr val="accent5"/>
                </a:solidFill>
                <a:latin typeface="Century Gothic"/>
              </a:rPr>
              <a:t>" </a:t>
            </a:r>
            <a:endParaRPr lang="fr-FR" sz="6000">
              <a:solidFill>
                <a:schemeClr val="accent5"/>
              </a:solidFill>
              <a:latin typeface="Century Gothic"/>
            </a:endParaRPr>
          </a:p>
        </p:txBody>
      </p:sp>
      <p:pic>
        <p:nvPicPr>
          <p:cNvPr id="10" name="Image 9" descr="Une image contenant clipart&#10;&#10;Le contenu généré par l’IA peut être incorrect.">
            <a:extLst>
              <a:ext uri="{FF2B5EF4-FFF2-40B4-BE49-F238E27FC236}">
                <a16:creationId xmlns:a16="http://schemas.microsoft.com/office/drawing/2014/main" id="{E57300AC-1F26-E156-5237-8FDE16006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31" y="1718127"/>
            <a:ext cx="3477149" cy="3373734"/>
          </a:xfrm>
          <a:prstGeom prst="rect">
            <a:avLst/>
          </a:prstGeom>
        </p:spPr>
      </p:pic>
      <p:sp>
        <p:nvSpPr>
          <p:cNvPr id="11" name="ZoneTexte 10">
            <a:extLst>
              <a:ext uri="{FF2B5EF4-FFF2-40B4-BE49-F238E27FC236}">
                <a16:creationId xmlns:a16="http://schemas.microsoft.com/office/drawing/2014/main" id="{21079D90-4708-75B6-31EC-02B2389A3988}"/>
              </a:ext>
            </a:extLst>
          </p:cNvPr>
          <p:cNvSpPr txBox="1"/>
          <p:nvPr/>
        </p:nvSpPr>
        <p:spPr>
          <a:xfrm rot="21067988">
            <a:off x="1425139" y="3152565"/>
            <a:ext cx="2504688" cy="1077218"/>
          </a:xfrm>
          <a:prstGeom prst="rect">
            <a:avLst/>
          </a:prstGeom>
          <a:noFill/>
        </p:spPr>
        <p:txBody>
          <a:bodyPr wrap="square" lIns="91440" tIns="45720" rIns="91440" bIns="45720" rtlCol="0" anchor="t">
            <a:spAutoFit/>
          </a:bodyPr>
          <a:lstStyle/>
          <a:p>
            <a:pPr algn="ctr"/>
            <a:r>
              <a:rPr lang="fr-FR" sz="3200" b="1">
                <a:latin typeface="Century Gothic"/>
              </a:rPr>
              <a:t>Développer la syntaxe</a:t>
            </a:r>
            <a:endParaRPr lang="en-US"/>
          </a:p>
        </p:txBody>
      </p:sp>
      <p:sp>
        <p:nvSpPr>
          <p:cNvPr id="17" name="ZoneTexte 16">
            <a:extLst>
              <a:ext uri="{FF2B5EF4-FFF2-40B4-BE49-F238E27FC236}">
                <a16:creationId xmlns:a16="http://schemas.microsoft.com/office/drawing/2014/main" id="{838C3E9B-302A-CF68-3426-345687708F66}"/>
              </a:ext>
            </a:extLst>
          </p:cNvPr>
          <p:cNvSpPr txBox="1"/>
          <p:nvPr/>
        </p:nvSpPr>
        <p:spPr>
          <a:xfrm>
            <a:off x="4820557" y="1971222"/>
            <a:ext cx="9899196" cy="19774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4000" i="1" u="sng">
                <a:ea typeface="Calibri"/>
                <a:cs typeface="Calibri"/>
              </a:rPr>
              <a:t>Rappel</a:t>
            </a:r>
            <a:r>
              <a:rPr lang="fr-FR" sz="4000" i="1">
                <a:ea typeface="Calibri"/>
                <a:cs typeface="Calibri"/>
              </a:rPr>
              <a:t> : </a:t>
            </a:r>
            <a:r>
              <a:rPr lang="fr-FR" sz="4000" i="1">
                <a:solidFill>
                  <a:schemeClr val="tx2"/>
                </a:solidFill>
                <a:ea typeface="Calibri"/>
                <a:cs typeface="Calibri"/>
              </a:rPr>
              <a:t>"</a:t>
            </a:r>
            <a:r>
              <a:rPr lang="fr-FR" sz="4000" b="1" i="1">
                <a:solidFill>
                  <a:schemeClr val="tx2"/>
                </a:solidFill>
                <a:ea typeface="Calibri"/>
                <a:cs typeface="Calibri"/>
              </a:rPr>
              <a:t>Un apprentissage en contexte</a:t>
            </a:r>
            <a:r>
              <a:rPr lang="fr-FR" sz="4000" i="1">
                <a:solidFill>
                  <a:schemeClr val="tx2"/>
                </a:solidFill>
                <a:ea typeface="Calibri"/>
                <a:cs typeface="Calibri"/>
              </a:rPr>
              <a:t>"</a:t>
            </a:r>
            <a:r>
              <a:rPr lang="fr-FR" sz="4000" i="1">
                <a:ea typeface="Calibri"/>
                <a:cs typeface="Calibri"/>
              </a:rPr>
              <a:t> </a:t>
            </a:r>
            <a:r>
              <a:rPr lang="fr-FR" sz="3200" i="1">
                <a:ea typeface="Calibri"/>
                <a:cs typeface="Calibri"/>
              </a:rPr>
              <a:t>(2025)</a:t>
            </a:r>
            <a:endParaRPr lang="en-US" sz="3200">
              <a:solidFill>
                <a:srgbClr val="000000"/>
              </a:solidFill>
              <a:ea typeface="Calibri"/>
              <a:cs typeface="Calibri"/>
            </a:endParaRPr>
          </a:p>
          <a:p>
            <a:pPr algn="ctr">
              <a:spcBef>
                <a:spcPts val="300"/>
              </a:spcBef>
            </a:pPr>
            <a:r>
              <a:rPr lang="fr-FR" sz="4000" b="1" i="1">
                <a:solidFill>
                  <a:schemeClr val="accent4">
                    <a:lumMod val="49000"/>
                  </a:schemeClr>
                </a:solidFill>
                <a:ea typeface="Calibri"/>
                <a:cs typeface="Calibri"/>
              </a:rPr>
              <a:t>"La syntaxe s'acquiert conjointement avec la construction du lexique"</a:t>
            </a:r>
            <a:r>
              <a:rPr lang="fr-FR" sz="4000" i="1">
                <a:ea typeface="Calibri"/>
                <a:cs typeface="Calibri"/>
              </a:rPr>
              <a:t> </a:t>
            </a:r>
            <a:r>
              <a:rPr lang="fr-FR" sz="2800" i="1">
                <a:ea typeface="Calibri"/>
                <a:cs typeface="Calibri"/>
              </a:rPr>
              <a:t>(2021)</a:t>
            </a:r>
            <a:endParaRPr lang="fr-FR" sz="2800">
              <a:ea typeface="Calibri"/>
              <a:cs typeface="Calibri"/>
            </a:endParaRPr>
          </a:p>
        </p:txBody>
      </p:sp>
      <p:pic>
        <p:nvPicPr>
          <p:cNvPr id="19" name="Image 18" descr="Une image contenant texte, capture d’écran, Police, nombre&#10;&#10;Le contenu généré par l’IA peut être incorrect.">
            <a:extLst>
              <a:ext uri="{FF2B5EF4-FFF2-40B4-BE49-F238E27FC236}">
                <a16:creationId xmlns:a16="http://schemas.microsoft.com/office/drawing/2014/main" id="{8D98B6CE-4C4F-3302-1F27-542B055046A9}"/>
              </a:ext>
            </a:extLst>
          </p:cNvPr>
          <p:cNvPicPr>
            <a:picLocks noChangeAspect="1"/>
          </p:cNvPicPr>
          <p:nvPr/>
        </p:nvPicPr>
        <p:blipFill>
          <a:blip r:embed="rId4"/>
          <a:stretch>
            <a:fillRect/>
          </a:stretch>
        </p:blipFill>
        <p:spPr>
          <a:xfrm>
            <a:off x="3470955" y="4570412"/>
            <a:ext cx="14227174" cy="5104946"/>
          </a:xfrm>
          <a:prstGeom prst="rect">
            <a:avLst/>
          </a:prstGeom>
        </p:spPr>
      </p:pic>
      <p:sp>
        <p:nvSpPr>
          <p:cNvPr id="8" name="Organigramme : Connecteur 7">
            <a:extLst>
              <a:ext uri="{FF2B5EF4-FFF2-40B4-BE49-F238E27FC236}">
                <a16:creationId xmlns:a16="http://schemas.microsoft.com/office/drawing/2014/main" id="{4EDCD3B8-1EC9-CA37-E3A4-F37B84AD2358}"/>
              </a:ext>
            </a:extLst>
          </p:cNvPr>
          <p:cNvSpPr/>
          <p:nvPr/>
        </p:nvSpPr>
        <p:spPr>
          <a:xfrm>
            <a:off x="14933955" y="535724"/>
            <a:ext cx="3356637" cy="2778374"/>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latin typeface="Century Gothic"/>
              </a:rPr>
              <a:t>Acquérir le langage oral</a:t>
            </a:r>
          </a:p>
        </p:txBody>
      </p:sp>
    </p:spTree>
    <p:extLst>
      <p:ext uri="{BB962C8B-B14F-4D97-AF65-F5344CB8AC3E}">
        <p14:creationId xmlns:p14="http://schemas.microsoft.com/office/powerpoint/2010/main" val="16238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6A6A7-1DB0-3A96-5062-77BA93DC566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878B4A2-ABBA-6D50-7D03-621574F685DE}"/>
              </a:ext>
            </a:extLst>
          </p:cNvPr>
          <p:cNvGrpSpPr/>
          <p:nvPr/>
        </p:nvGrpSpPr>
        <p:grpSpPr>
          <a:xfrm>
            <a:off x="261257" y="-4871357"/>
            <a:ext cx="18463843" cy="14890587"/>
            <a:chOff x="-177349" y="-38100"/>
            <a:chExt cx="5172698" cy="4356834"/>
          </a:xfrm>
        </p:grpSpPr>
        <p:sp>
          <p:nvSpPr>
            <p:cNvPr id="3" name="Freeform 3">
              <a:extLst>
                <a:ext uri="{FF2B5EF4-FFF2-40B4-BE49-F238E27FC236}">
                  <a16:creationId xmlns:a16="http://schemas.microsoft.com/office/drawing/2014/main" id="{DC564FF7-6660-38BC-6B2F-83CBACECAAE1}"/>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C013EC59-7CE8-397E-980E-81EFB7DFB4BB}"/>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FD423CAC-94A8-F86B-3385-CB0B529948D6}"/>
              </a:ext>
            </a:extLst>
          </p:cNvPr>
          <p:cNvSpPr txBox="1"/>
          <p:nvPr/>
        </p:nvSpPr>
        <p:spPr>
          <a:xfrm>
            <a:off x="605764" y="697968"/>
            <a:ext cx="17076265" cy="1015663"/>
          </a:xfrm>
          <a:prstGeom prst="rect">
            <a:avLst/>
          </a:prstGeom>
          <a:solidFill>
            <a:schemeClr val="accent6">
              <a:lumMod val="40000"/>
              <a:lumOff val="60000"/>
            </a:schemeClr>
          </a:solidFill>
        </p:spPr>
        <p:txBody>
          <a:bodyPr wrap="square" lIns="91440" tIns="45720" rIns="91440" bIns="45720" anchor="t">
            <a:spAutoFit/>
          </a:bodyPr>
          <a:lstStyle/>
          <a:p>
            <a:r>
              <a:rPr lang="fr-FR" sz="6000" b="1">
                <a:solidFill>
                  <a:schemeClr val="accent5"/>
                </a:solidFill>
                <a:latin typeface="Century Gothic"/>
              </a:rPr>
              <a:t>  Les "</a:t>
            </a:r>
            <a:r>
              <a:rPr lang="fr-FR" sz="6000" b="1" i="1">
                <a:solidFill>
                  <a:schemeClr val="accent5"/>
                </a:solidFill>
                <a:latin typeface="Century Gothic"/>
              </a:rPr>
              <a:t>Thématiques</a:t>
            </a:r>
            <a:r>
              <a:rPr lang="fr-FR" sz="6000" b="1">
                <a:solidFill>
                  <a:schemeClr val="accent5"/>
                </a:solidFill>
                <a:latin typeface="Century Gothic"/>
              </a:rPr>
              <a:t>" </a:t>
            </a:r>
            <a:endParaRPr lang="fr-FR" sz="6000">
              <a:solidFill>
                <a:schemeClr val="accent5"/>
              </a:solidFill>
              <a:latin typeface="Century Gothic"/>
            </a:endParaRPr>
          </a:p>
        </p:txBody>
      </p:sp>
      <p:pic>
        <p:nvPicPr>
          <p:cNvPr id="10" name="Image 9" descr="Une image contenant clipart&#10;&#10;Le contenu généré par l’IA peut être incorrect.">
            <a:extLst>
              <a:ext uri="{FF2B5EF4-FFF2-40B4-BE49-F238E27FC236}">
                <a16:creationId xmlns:a16="http://schemas.microsoft.com/office/drawing/2014/main" id="{14204694-DD6A-FB13-26DD-C39DBA0CD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31" y="1718127"/>
            <a:ext cx="3477149" cy="3373734"/>
          </a:xfrm>
          <a:prstGeom prst="rect">
            <a:avLst/>
          </a:prstGeom>
        </p:spPr>
      </p:pic>
      <p:sp>
        <p:nvSpPr>
          <p:cNvPr id="11" name="ZoneTexte 10">
            <a:extLst>
              <a:ext uri="{FF2B5EF4-FFF2-40B4-BE49-F238E27FC236}">
                <a16:creationId xmlns:a16="http://schemas.microsoft.com/office/drawing/2014/main" id="{1C5BEAB8-FC5D-F5FB-360C-36562EE81128}"/>
              </a:ext>
            </a:extLst>
          </p:cNvPr>
          <p:cNvSpPr txBox="1"/>
          <p:nvPr/>
        </p:nvSpPr>
        <p:spPr>
          <a:xfrm rot="21067988">
            <a:off x="1425139" y="3152565"/>
            <a:ext cx="2504688" cy="1077218"/>
          </a:xfrm>
          <a:prstGeom prst="rect">
            <a:avLst/>
          </a:prstGeom>
          <a:noFill/>
        </p:spPr>
        <p:txBody>
          <a:bodyPr wrap="square" lIns="91440" tIns="45720" rIns="91440" bIns="45720" rtlCol="0" anchor="t">
            <a:spAutoFit/>
          </a:bodyPr>
          <a:lstStyle/>
          <a:p>
            <a:pPr algn="ctr"/>
            <a:r>
              <a:rPr lang="fr-FR" sz="3200" b="1">
                <a:latin typeface="Century Gothic"/>
              </a:rPr>
              <a:t>Développer la syntaxe</a:t>
            </a:r>
            <a:endParaRPr lang="en-US"/>
          </a:p>
        </p:txBody>
      </p:sp>
      <p:sp>
        <p:nvSpPr>
          <p:cNvPr id="17" name="ZoneTexte 16">
            <a:extLst>
              <a:ext uri="{FF2B5EF4-FFF2-40B4-BE49-F238E27FC236}">
                <a16:creationId xmlns:a16="http://schemas.microsoft.com/office/drawing/2014/main" id="{1F3E5FBC-6997-D0D3-0FCB-A5B85ED80AAD}"/>
              </a:ext>
            </a:extLst>
          </p:cNvPr>
          <p:cNvSpPr txBox="1"/>
          <p:nvPr/>
        </p:nvSpPr>
        <p:spPr>
          <a:xfrm rot="-10800000" flipV="1">
            <a:off x="4578689" y="2419414"/>
            <a:ext cx="9881337" cy="19774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4000" i="1" u="sng">
                <a:ea typeface="Calibri"/>
                <a:cs typeface="Calibri"/>
              </a:rPr>
              <a:t>Rappel</a:t>
            </a:r>
            <a:r>
              <a:rPr lang="fr-FR" sz="4000" i="1">
                <a:ea typeface="Calibri"/>
                <a:cs typeface="Calibri"/>
              </a:rPr>
              <a:t> : </a:t>
            </a:r>
            <a:r>
              <a:rPr lang="fr-FR" sz="4000" i="1">
                <a:solidFill>
                  <a:schemeClr val="tx2"/>
                </a:solidFill>
                <a:ea typeface="Calibri"/>
                <a:cs typeface="Calibri"/>
              </a:rPr>
              <a:t>"</a:t>
            </a:r>
            <a:r>
              <a:rPr lang="fr-FR" sz="4000" b="1" i="1">
                <a:solidFill>
                  <a:schemeClr val="tx2"/>
                </a:solidFill>
                <a:ea typeface="Calibri"/>
                <a:cs typeface="Calibri"/>
              </a:rPr>
              <a:t>Un apprentissage en contexte</a:t>
            </a:r>
            <a:r>
              <a:rPr lang="fr-FR" sz="4000" i="1">
                <a:solidFill>
                  <a:schemeClr val="tx2"/>
                </a:solidFill>
                <a:ea typeface="Calibri"/>
                <a:cs typeface="Calibri"/>
              </a:rPr>
              <a:t>"</a:t>
            </a:r>
            <a:r>
              <a:rPr lang="fr-FR" sz="4000" i="1">
                <a:ea typeface="Calibri"/>
                <a:cs typeface="Calibri"/>
              </a:rPr>
              <a:t> </a:t>
            </a:r>
            <a:r>
              <a:rPr lang="fr-FR" sz="3200" i="1">
                <a:ea typeface="Calibri"/>
                <a:cs typeface="Calibri"/>
              </a:rPr>
              <a:t>(2025)</a:t>
            </a:r>
            <a:endParaRPr lang="en-US" sz="3200">
              <a:solidFill>
                <a:srgbClr val="000000"/>
              </a:solidFill>
              <a:ea typeface="Calibri"/>
              <a:cs typeface="Calibri"/>
            </a:endParaRPr>
          </a:p>
          <a:p>
            <a:pPr algn="ctr">
              <a:spcBef>
                <a:spcPts val="300"/>
              </a:spcBef>
            </a:pPr>
            <a:r>
              <a:rPr lang="fr-FR" sz="4000" b="1" i="1">
                <a:solidFill>
                  <a:schemeClr val="accent4">
                    <a:lumMod val="49000"/>
                  </a:schemeClr>
                </a:solidFill>
                <a:ea typeface="Calibri"/>
                <a:cs typeface="Calibri"/>
              </a:rPr>
              <a:t>"La syntaxe s'acquiert conjointement avec la construction du lexique"</a:t>
            </a:r>
            <a:r>
              <a:rPr lang="fr-FR" sz="4000" i="1">
                <a:ea typeface="Calibri"/>
                <a:cs typeface="Calibri"/>
              </a:rPr>
              <a:t> </a:t>
            </a:r>
            <a:r>
              <a:rPr lang="fr-FR" sz="2800" i="1">
                <a:ea typeface="Calibri"/>
                <a:cs typeface="Calibri"/>
              </a:rPr>
              <a:t>(2021)</a:t>
            </a:r>
            <a:endParaRPr lang="fr-FR" sz="2800">
              <a:ea typeface="Calibri"/>
              <a:cs typeface="Calibri"/>
            </a:endParaRPr>
          </a:p>
        </p:txBody>
      </p:sp>
      <p:sp>
        <p:nvSpPr>
          <p:cNvPr id="8" name="Organigramme : Connecteur 7">
            <a:extLst>
              <a:ext uri="{FF2B5EF4-FFF2-40B4-BE49-F238E27FC236}">
                <a16:creationId xmlns:a16="http://schemas.microsoft.com/office/drawing/2014/main" id="{86E2EE13-DD04-8E9F-E409-5DD6C3BC8555}"/>
              </a:ext>
            </a:extLst>
          </p:cNvPr>
          <p:cNvSpPr/>
          <p:nvPr/>
        </p:nvSpPr>
        <p:spPr>
          <a:xfrm>
            <a:off x="14933955" y="535724"/>
            <a:ext cx="3356637" cy="2778374"/>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latin typeface="Century Gothic"/>
              </a:rPr>
              <a:t>Acquérir le langage oral</a:t>
            </a:r>
          </a:p>
        </p:txBody>
      </p:sp>
      <p:pic>
        <p:nvPicPr>
          <p:cNvPr id="6" name="Image 5" descr="Une image contenant texte, capture d’écran, Police, ligne&#10;&#10;Le contenu généré par l’IA peut être incorrect.">
            <a:extLst>
              <a:ext uri="{FF2B5EF4-FFF2-40B4-BE49-F238E27FC236}">
                <a16:creationId xmlns:a16="http://schemas.microsoft.com/office/drawing/2014/main" id="{4826D95B-D511-C6C3-AA38-26EA8DF7B7EB}"/>
              </a:ext>
            </a:extLst>
          </p:cNvPr>
          <p:cNvPicPr>
            <a:picLocks noChangeAspect="1"/>
          </p:cNvPicPr>
          <p:nvPr/>
        </p:nvPicPr>
        <p:blipFill>
          <a:blip r:embed="rId4"/>
          <a:stretch>
            <a:fillRect/>
          </a:stretch>
        </p:blipFill>
        <p:spPr>
          <a:xfrm>
            <a:off x="2398288" y="5359323"/>
            <a:ext cx="7106320" cy="1368380"/>
          </a:xfrm>
          <a:prstGeom prst="rect">
            <a:avLst/>
          </a:prstGeom>
        </p:spPr>
      </p:pic>
      <p:pic>
        <p:nvPicPr>
          <p:cNvPr id="9" name="Image 8">
            <a:extLst>
              <a:ext uri="{FF2B5EF4-FFF2-40B4-BE49-F238E27FC236}">
                <a16:creationId xmlns:a16="http://schemas.microsoft.com/office/drawing/2014/main" id="{16BB7EC6-CF9D-C82C-EE78-CBCCF7285DA1}"/>
              </a:ext>
            </a:extLst>
          </p:cNvPr>
          <p:cNvPicPr>
            <a:picLocks noChangeAspect="1"/>
          </p:cNvPicPr>
          <p:nvPr/>
        </p:nvPicPr>
        <p:blipFill>
          <a:blip r:embed="rId5"/>
          <a:stretch>
            <a:fillRect/>
          </a:stretch>
        </p:blipFill>
        <p:spPr>
          <a:xfrm>
            <a:off x="1127070" y="7708510"/>
            <a:ext cx="9764717" cy="853878"/>
          </a:xfrm>
          <a:prstGeom prst="rect">
            <a:avLst/>
          </a:prstGeom>
        </p:spPr>
      </p:pic>
      <p:pic>
        <p:nvPicPr>
          <p:cNvPr id="13" name="Image 12" descr="Une image contenant texte, capture d’écran, Police, conception&#10;&#10;Le contenu généré par l’IA peut être incorrect.">
            <a:extLst>
              <a:ext uri="{FF2B5EF4-FFF2-40B4-BE49-F238E27FC236}">
                <a16:creationId xmlns:a16="http://schemas.microsoft.com/office/drawing/2014/main" id="{D55FE0A4-EAA9-8D5B-CC6D-264B12A6E123}"/>
              </a:ext>
            </a:extLst>
          </p:cNvPr>
          <p:cNvPicPr>
            <a:picLocks noChangeAspect="1"/>
          </p:cNvPicPr>
          <p:nvPr/>
        </p:nvPicPr>
        <p:blipFill>
          <a:blip r:embed="rId6"/>
          <a:stretch>
            <a:fillRect/>
          </a:stretch>
        </p:blipFill>
        <p:spPr>
          <a:xfrm>
            <a:off x="11554480" y="4714875"/>
            <a:ext cx="6125832" cy="5128407"/>
          </a:xfrm>
          <a:prstGeom prst="rect">
            <a:avLst/>
          </a:prstGeom>
        </p:spPr>
      </p:pic>
      <p:sp>
        <p:nvSpPr>
          <p:cNvPr id="5" name="Rectangle 4">
            <a:extLst>
              <a:ext uri="{FF2B5EF4-FFF2-40B4-BE49-F238E27FC236}">
                <a16:creationId xmlns:a16="http://schemas.microsoft.com/office/drawing/2014/main" id="{31EF63D2-07C2-5F1F-CC69-A30966E45724}"/>
              </a:ext>
            </a:extLst>
          </p:cNvPr>
          <p:cNvSpPr/>
          <p:nvPr/>
        </p:nvSpPr>
        <p:spPr>
          <a:xfrm rot="-420000">
            <a:off x="7207640" y="4724714"/>
            <a:ext cx="5133316" cy="55796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400" b="1">
                <a:ea typeface="Calibri"/>
                <a:cs typeface="Calibri"/>
              </a:rPr>
              <a:t>Suggestion de ressources : </a:t>
            </a:r>
            <a:endParaRPr lang="fr-FR" sz="2400"/>
          </a:p>
        </p:txBody>
      </p:sp>
    </p:spTree>
    <p:extLst>
      <p:ext uri="{BB962C8B-B14F-4D97-AF65-F5344CB8AC3E}">
        <p14:creationId xmlns:p14="http://schemas.microsoft.com/office/powerpoint/2010/main" val="204775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5AD27-7E62-5C80-0EDA-9BDF4791894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EE0232E-4D71-BB21-95F0-4E98D5619CDA}"/>
              </a:ext>
            </a:extLst>
          </p:cNvPr>
          <p:cNvGrpSpPr/>
          <p:nvPr/>
        </p:nvGrpSpPr>
        <p:grpSpPr>
          <a:xfrm>
            <a:off x="261257" y="-4871357"/>
            <a:ext cx="18463843" cy="14890587"/>
            <a:chOff x="-177349" y="-38100"/>
            <a:chExt cx="5172698" cy="4356834"/>
          </a:xfrm>
        </p:grpSpPr>
        <p:sp>
          <p:nvSpPr>
            <p:cNvPr id="3" name="Freeform 3">
              <a:extLst>
                <a:ext uri="{FF2B5EF4-FFF2-40B4-BE49-F238E27FC236}">
                  <a16:creationId xmlns:a16="http://schemas.microsoft.com/office/drawing/2014/main" id="{50E93996-1616-355D-951D-EF2A3B43C9C2}"/>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EC49C5E4-D0C4-4354-02AF-D70EBE21FC96}"/>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9DC38AE9-4CDD-C55E-5D3D-E4A1D75D9D85}"/>
              </a:ext>
            </a:extLst>
          </p:cNvPr>
          <p:cNvSpPr txBox="1"/>
          <p:nvPr/>
        </p:nvSpPr>
        <p:spPr>
          <a:xfrm>
            <a:off x="605764" y="697968"/>
            <a:ext cx="17076265" cy="1015663"/>
          </a:xfrm>
          <a:prstGeom prst="rect">
            <a:avLst/>
          </a:prstGeom>
          <a:solidFill>
            <a:schemeClr val="accent6">
              <a:lumMod val="40000"/>
              <a:lumOff val="60000"/>
            </a:schemeClr>
          </a:solidFill>
        </p:spPr>
        <p:txBody>
          <a:bodyPr wrap="square" lIns="91440" tIns="45720" rIns="91440" bIns="45720" anchor="t">
            <a:spAutoFit/>
          </a:bodyPr>
          <a:lstStyle/>
          <a:p>
            <a:r>
              <a:rPr lang="fr-FR" sz="6000" b="1">
                <a:solidFill>
                  <a:schemeClr val="accent5"/>
                </a:solidFill>
                <a:latin typeface="Century Gothic"/>
              </a:rPr>
              <a:t>  Les "</a:t>
            </a:r>
            <a:r>
              <a:rPr lang="fr-FR" sz="6000" b="1" i="1">
                <a:solidFill>
                  <a:schemeClr val="accent5"/>
                </a:solidFill>
                <a:latin typeface="Century Gothic"/>
              </a:rPr>
              <a:t>Thématiques</a:t>
            </a:r>
            <a:r>
              <a:rPr lang="fr-FR" sz="6000" b="1">
                <a:solidFill>
                  <a:schemeClr val="accent5"/>
                </a:solidFill>
                <a:latin typeface="Century Gothic"/>
              </a:rPr>
              <a:t>" </a:t>
            </a:r>
            <a:endParaRPr lang="fr-FR" sz="6000">
              <a:solidFill>
                <a:schemeClr val="accent5"/>
              </a:solidFill>
              <a:latin typeface="Century Gothic"/>
            </a:endParaRPr>
          </a:p>
        </p:txBody>
      </p:sp>
      <p:pic>
        <p:nvPicPr>
          <p:cNvPr id="10" name="Image 9" descr="Une image contenant clipart&#10;&#10;Le contenu généré par l’IA peut être incorrect.">
            <a:extLst>
              <a:ext uri="{FF2B5EF4-FFF2-40B4-BE49-F238E27FC236}">
                <a16:creationId xmlns:a16="http://schemas.microsoft.com/office/drawing/2014/main" id="{17E22BD0-50D9-BD9A-D97D-B643736AA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05" y="3950645"/>
            <a:ext cx="3477149" cy="3373734"/>
          </a:xfrm>
          <a:prstGeom prst="rect">
            <a:avLst/>
          </a:prstGeom>
        </p:spPr>
      </p:pic>
      <p:sp>
        <p:nvSpPr>
          <p:cNvPr id="11" name="ZoneTexte 10">
            <a:extLst>
              <a:ext uri="{FF2B5EF4-FFF2-40B4-BE49-F238E27FC236}">
                <a16:creationId xmlns:a16="http://schemas.microsoft.com/office/drawing/2014/main" id="{84AEB8A6-1DA2-53FC-1382-76EEC386779D}"/>
              </a:ext>
            </a:extLst>
          </p:cNvPr>
          <p:cNvSpPr txBox="1"/>
          <p:nvPr/>
        </p:nvSpPr>
        <p:spPr>
          <a:xfrm rot="21067988">
            <a:off x="1374970" y="5335624"/>
            <a:ext cx="2504688" cy="1077218"/>
          </a:xfrm>
          <a:prstGeom prst="rect">
            <a:avLst/>
          </a:prstGeom>
          <a:noFill/>
        </p:spPr>
        <p:txBody>
          <a:bodyPr wrap="square" lIns="91440" tIns="45720" rIns="91440" bIns="45720" rtlCol="0" anchor="t">
            <a:spAutoFit/>
          </a:bodyPr>
          <a:lstStyle/>
          <a:p>
            <a:pPr algn="ctr"/>
            <a:r>
              <a:rPr lang="fr-FR" sz="3200" b="1">
                <a:latin typeface="Century Gothic"/>
              </a:rPr>
              <a:t>Développer la syntaxe</a:t>
            </a:r>
            <a:endParaRPr lang="en-US"/>
          </a:p>
        </p:txBody>
      </p:sp>
      <p:pic>
        <p:nvPicPr>
          <p:cNvPr id="8" name="Picture 7" descr="Une image contenant Caractère coloré, Graphique, capture d’écran, ligne&#10;&#10;Le contenu généré par l’IA peut être incorrect.">
            <a:extLst>
              <a:ext uri="{FF2B5EF4-FFF2-40B4-BE49-F238E27FC236}">
                <a16:creationId xmlns:a16="http://schemas.microsoft.com/office/drawing/2014/main" id="{7A988A81-F9A1-F71F-8CE5-C61996823E8C}"/>
              </a:ext>
            </a:extLst>
          </p:cNvPr>
          <p:cNvPicPr>
            <a:picLocks noChangeAspect="1"/>
          </p:cNvPicPr>
          <p:nvPr/>
        </p:nvPicPr>
        <p:blipFill>
          <a:blip r:embed="rId4"/>
          <a:srcRect/>
          <a:stretch>
            <a:fillRect/>
          </a:stretch>
        </p:blipFill>
        <p:spPr>
          <a:xfrm rot="19260000">
            <a:off x="3928369" y="3987942"/>
            <a:ext cx="1936606" cy="513118"/>
          </a:xfrm>
          <a:prstGeom prst="rect">
            <a:avLst/>
          </a:prstGeom>
        </p:spPr>
      </p:pic>
      <p:pic>
        <p:nvPicPr>
          <p:cNvPr id="9" name="Picture 7" descr="Une image contenant Caractère coloré, Graphique, capture d’écran, ligne&#10;&#10;Le contenu généré par l’IA peut être incorrect.">
            <a:extLst>
              <a:ext uri="{FF2B5EF4-FFF2-40B4-BE49-F238E27FC236}">
                <a16:creationId xmlns:a16="http://schemas.microsoft.com/office/drawing/2014/main" id="{D8066A79-E70D-2830-C9AA-703CB6265F0C}"/>
              </a:ext>
            </a:extLst>
          </p:cNvPr>
          <p:cNvPicPr>
            <a:picLocks noChangeAspect="1"/>
          </p:cNvPicPr>
          <p:nvPr/>
        </p:nvPicPr>
        <p:blipFill>
          <a:blip r:embed="rId4"/>
          <a:srcRect/>
          <a:stretch>
            <a:fillRect/>
          </a:stretch>
        </p:blipFill>
        <p:spPr>
          <a:xfrm rot="-600000">
            <a:off x="3929843" y="5214920"/>
            <a:ext cx="1936606" cy="447804"/>
          </a:xfrm>
          <a:prstGeom prst="rect">
            <a:avLst/>
          </a:prstGeom>
        </p:spPr>
      </p:pic>
      <p:pic>
        <p:nvPicPr>
          <p:cNvPr id="12" name="Picture 7" descr="Une image contenant Caractère coloré, Graphique, capture d’écran, ligne&#10;&#10;Le contenu généré par l’IA peut être incorrect.">
            <a:extLst>
              <a:ext uri="{FF2B5EF4-FFF2-40B4-BE49-F238E27FC236}">
                <a16:creationId xmlns:a16="http://schemas.microsoft.com/office/drawing/2014/main" id="{F72DD634-F8B6-F1E1-417D-F4AD5ACCC256}"/>
              </a:ext>
            </a:extLst>
          </p:cNvPr>
          <p:cNvPicPr>
            <a:picLocks noChangeAspect="1"/>
          </p:cNvPicPr>
          <p:nvPr/>
        </p:nvPicPr>
        <p:blipFill>
          <a:blip r:embed="rId4"/>
          <a:srcRect/>
          <a:stretch>
            <a:fillRect/>
          </a:stretch>
        </p:blipFill>
        <p:spPr>
          <a:xfrm rot="1980000">
            <a:off x="3928369" y="6518870"/>
            <a:ext cx="1936606" cy="513118"/>
          </a:xfrm>
          <a:prstGeom prst="rect">
            <a:avLst/>
          </a:prstGeom>
        </p:spPr>
      </p:pic>
      <p:sp>
        <p:nvSpPr>
          <p:cNvPr id="14" name="Rectangle : coins arrondis 13">
            <a:extLst>
              <a:ext uri="{FF2B5EF4-FFF2-40B4-BE49-F238E27FC236}">
                <a16:creationId xmlns:a16="http://schemas.microsoft.com/office/drawing/2014/main" id="{F634DF6C-8A93-3834-86B8-053A778E4C90}"/>
              </a:ext>
            </a:extLst>
          </p:cNvPr>
          <p:cNvSpPr/>
          <p:nvPr/>
        </p:nvSpPr>
        <p:spPr>
          <a:xfrm>
            <a:off x="5814187" y="2833591"/>
            <a:ext cx="5358042" cy="1416236"/>
          </a:xfrm>
          <a:prstGeom prst="roundRect">
            <a:avLst/>
          </a:prstGeom>
          <a:solidFill>
            <a:schemeClr val="accent6">
              <a:lumMod val="7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solidFill>
                  <a:srgbClr val="000000"/>
                </a:solidFill>
                <a:ea typeface="Calibri"/>
                <a:cs typeface="Calibri"/>
              </a:rPr>
              <a:t>Diversifier les pronoms employés</a:t>
            </a:r>
            <a:endParaRPr lang="fr-FR"/>
          </a:p>
        </p:txBody>
      </p:sp>
      <p:sp>
        <p:nvSpPr>
          <p:cNvPr id="15" name="Rectangle : coins arrondis 14">
            <a:extLst>
              <a:ext uri="{FF2B5EF4-FFF2-40B4-BE49-F238E27FC236}">
                <a16:creationId xmlns:a16="http://schemas.microsoft.com/office/drawing/2014/main" id="{01844746-48CD-AF66-CAA2-02DA2B4000C6}"/>
              </a:ext>
            </a:extLst>
          </p:cNvPr>
          <p:cNvSpPr/>
          <p:nvPr/>
        </p:nvSpPr>
        <p:spPr>
          <a:xfrm>
            <a:off x="5814186" y="4744034"/>
            <a:ext cx="5358042" cy="1416236"/>
          </a:xfrm>
          <a:prstGeom prst="roundRect">
            <a:avLst/>
          </a:prstGeom>
          <a:solidFill>
            <a:schemeClr val="accent6">
              <a:lumMod val="7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solidFill>
                  <a:srgbClr val="000000"/>
                </a:solidFill>
                <a:ea typeface="Calibri"/>
                <a:cs typeface="Calibri"/>
              </a:rPr>
              <a:t>Construire le système de temps</a:t>
            </a:r>
            <a:endParaRPr lang="fr-FR"/>
          </a:p>
        </p:txBody>
      </p:sp>
      <p:sp>
        <p:nvSpPr>
          <p:cNvPr id="16" name="Rectangle : coins arrondis 15">
            <a:extLst>
              <a:ext uri="{FF2B5EF4-FFF2-40B4-BE49-F238E27FC236}">
                <a16:creationId xmlns:a16="http://schemas.microsoft.com/office/drawing/2014/main" id="{F96A5B67-82C3-0104-861C-FD6E0D4A7016}"/>
              </a:ext>
            </a:extLst>
          </p:cNvPr>
          <p:cNvSpPr/>
          <p:nvPr/>
        </p:nvSpPr>
        <p:spPr>
          <a:xfrm>
            <a:off x="5814189" y="6964719"/>
            <a:ext cx="5358042" cy="1971407"/>
          </a:xfrm>
          <a:prstGeom prst="roundRect">
            <a:avLst/>
          </a:prstGeom>
          <a:solidFill>
            <a:schemeClr val="accent6">
              <a:lumMod val="7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solidFill>
                  <a:srgbClr val="000000"/>
                </a:solidFill>
                <a:ea typeface="Calibri"/>
                <a:cs typeface="Calibri"/>
              </a:rPr>
              <a:t>Formuler des énoncés de plus en plus complexes</a:t>
            </a:r>
            <a:endParaRPr lang="fr-FR"/>
          </a:p>
        </p:txBody>
      </p:sp>
      <p:sp>
        <p:nvSpPr>
          <p:cNvPr id="20" name="Rectangle 19">
            <a:extLst>
              <a:ext uri="{FF2B5EF4-FFF2-40B4-BE49-F238E27FC236}">
                <a16:creationId xmlns:a16="http://schemas.microsoft.com/office/drawing/2014/main" id="{EF6B4429-687F-2C5B-4A8F-58669546E838}"/>
              </a:ext>
            </a:extLst>
          </p:cNvPr>
          <p:cNvSpPr/>
          <p:nvPr/>
        </p:nvSpPr>
        <p:spPr>
          <a:xfrm>
            <a:off x="12308099" y="3968353"/>
            <a:ext cx="4729942" cy="4970853"/>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fr-FR" sz="4800" b="1">
                <a:ea typeface="Calibri"/>
                <a:cs typeface="Calibri"/>
              </a:rPr>
              <a:t>  … au sein d'un enseignement explicite</a:t>
            </a:r>
            <a:endParaRPr lang="fr-FR" sz="6000" b="1">
              <a:ea typeface="Calibri"/>
              <a:cs typeface="Calibri"/>
            </a:endParaRPr>
          </a:p>
        </p:txBody>
      </p:sp>
      <p:sp>
        <p:nvSpPr>
          <p:cNvPr id="13" name="Organigramme : Connecteur 12">
            <a:extLst>
              <a:ext uri="{FF2B5EF4-FFF2-40B4-BE49-F238E27FC236}">
                <a16:creationId xmlns:a16="http://schemas.microsoft.com/office/drawing/2014/main" id="{886DDA09-F8A4-692C-DAAB-D2E1D3841201}"/>
              </a:ext>
            </a:extLst>
          </p:cNvPr>
          <p:cNvSpPr/>
          <p:nvPr/>
        </p:nvSpPr>
        <p:spPr>
          <a:xfrm>
            <a:off x="14933955" y="535724"/>
            <a:ext cx="3356637" cy="2778374"/>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latin typeface="Century Gothic"/>
              </a:rPr>
              <a:t>Acquérir le langage oral</a:t>
            </a:r>
          </a:p>
        </p:txBody>
      </p:sp>
      <p:sp>
        <p:nvSpPr>
          <p:cNvPr id="5" name="Ellipse 4">
            <a:extLst>
              <a:ext uri="{FF2B5EF4-FFF2-40B4-BE49-F238E27FC236}">
                <a16:creationId xmlns:a16="http://schemas.microsoft.com/office/drawing/2014/main" id="{1AA4B0A7-83F6-4426-4015-12476B480B2C}"/>
              </a:ext>
            </a:extLst>
          </p:cNvPr>
          <p:cNvSpPr/>
          <p:nvPr/>
        </p:nvSpPr>
        <p:spPr>
          <a:xfrm>
            <a:off x="6159953" y="1934935"/>
            <a:ext cx="4649559" cy="6286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ea typeface="Calibri"/>
                <a:cs typeface="Calibri"/>
              </a:rPr>
              <a:t>OBJECTIFS d'APPRENTISSAGE</a:t>
            </a:r>
          </a:p>
        </p:txBody>
      </p:sp>
    </p:spTree>
    <p:extLst>
      <p:ext uri="{BB962C8B-B14F-4D97-AF65-F5344CB8AC3E}">
        <p14:creationId xmlns:p14="http://schemas.microsoft.com/office/powerpoint/2010/main" val="41911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646B0-08D0-1E88-DD0D-533C3217F2D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E9C3664-ED82-85C1-B361-6C642A2CFBF8}"/>
              </a:ext>
            </a:extLst>
          </p:cNvPr>
          <p:cNvGrpSpPr/>
          <p:nvPr/>
        </p:nvGrpSpPr>
        <p:grpSpPr>
          <a:xfrm>
            <a:off x="-4720371" y="-1516417"/>
            <a:ext cx="22789854" cy="11665990"/>
            <a:chOff x="0" y="-38100"/>
            <a:chExt cx="6384642" cy="3387093"/>
          </a:xfrm>
        </p:grpSpPr>
        <p:sp>
          <p:nvSpPr>
            <p:cNvPr id="3" name="Freeform 3">
              <a:extLst>
                <a:ext uri="{FF2B5EF4-FFF2-40B4-BE49-F238E27FC236}">
                  <a16:creationId xmlns:a16="http://schemas.microsoft.com/office/drawing/2014/main" id="{3FDF71E2-3CDF-B3B8-7605-177BE739489C}"/>
                </a:ext>
              </a:extLst>
            </p:cNvPr>
            <p:cNvSpPr/>
            <p:nvPr/>
          </p:nvSpPr>
          <p:spPr>
            <a:xfrm>
              <a:off x="1389293" y="472894"/>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86D1E194-26EF-37B3-D558-ECB61C43007E}"/>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extLst>
              <a:ext uri="{FF2B5EF4-FFF2-40B4-BE49-F238E27FC236}">
                <a16:creationId xmlns:a16="http://schemas.microsoft.com/office/drawing/2014/main" id="{73CEEBA6-FD3F-ED3E-5511-9EAC7FF050A4}"/>
              </a:ext>
            </a:extLst>
          </p:cNvPr>
          <p:cNvSpPr txBox="1"/>
          <p:nvPr/>
        </p:nvSpPr>
        <p:spPr>
          <a:xfrm>
            <a:off x="1028700" y="1005457"/>
            <a:ext cx="8317911" cy="2103140"/>
          </a:xfrm>
          <a:prstGeom prst="rect">
            <a:avLst/>
          </a:prstGeom>
        </p:spPr>
        <p:txBody>
          <a:bodyPr lIns="0" tIns="0" rIns="0" bIns="0" rtlCol="0" anchor="t">
            <a:spAutoFit/>
          </a:bodyPr>
          <a:lstStyle/>
          <a:p>
            <a:pPr algn="l">
              <a:lnSpc>
                <a:spcPts val="8240"/>
              </a:lnSpc>
            </a:pPr>
            <a:r>
              <a:rPr lang="en-US" sz="8000" b="1" err="1">
                <a:solidFill>
                  <a:srgbClr val="004AAD"/>
                </a:solidFill>
                <a:latin typeface="Cocomat Pro Bold"/>
                <a:ea typeface="Cocomat Pro Bold"/>
                <a:cs typeface="Cocomat Pro Bold"/>
                <a:sym typeface="Cocomat Pro Bold"/>
              </a:rPr>
              <a:t>Objectifs</a:t>
            </a:r>
            <a:r>
              <a:rPr lang="en-US" sz="8000" b="1">
                <a:solidFill>
                  <a:srgbClr val="004AAD"/>
                </a:solidFill>
                <a:latin typeface="Cocomat Pro Bold"/>
                <a:ea typeface="Cocomat Pro Bold"/>
                <a:cs typeface="Cocomat Pro Bold"/>
                <a:sym typeface="Cocomat Pro Bold"/>
              </a:rPr>
              <a:t> </a:t>
            </a:r>
          </a:p>
          <a:p>
            <a:pPr algn="l">
              <a:lnSpc>
                <a:spcPts val="8240"/>
              </a:lnSpc>
            </a:pPr>
            <a:r>
              <a:rPr lang="en-US" sz="8000" b="1">
                <a:solidFill>
                  <a:srgbClr val="004AAD"/>
                </a:solidFill>
                <a:latin typeface="Cocomat Pro Bold"/>
                <a:ea typeface="Cocomat Pro Bold"/>
                <a:cs typeface="Cocomat Pro Bold"/>
                <a:sym typeface="Cocomat Pro Bold"/>
              </a:rPr>
              <a:t>du </a:t>
            </a:r>
            <a:r>
              <a:rPr lang="en-US" sz="8000" b="1" err="1">
                <a:solidFill>
                  <a:srgbClr val="004AAD"/>
                </a:solidFill>
                <a:latin typeface="Cocomat Pro Bold"/>
                <a:ea typeface="Cocomat Pro Bold"/>
                <a:cs typeface="Cocomat Pro Bold"/>
                <a:sym typeface="Cocomat Pro Bold"/>
              </a:rPr>
              <a:t>webinaire</a:t>
            </a:r>
            <a:endParaRPr lang="en-US" sz="8000" b="1">
              <a:solidFill>
                <a:srgbClr val="004AAD"/>
              </a:solidFill>
              <a:latin typeface="Cocomat Pro Bold"/>
              <a:ea typeface="Cocomat Pro Bold"/>
              <a:cs typeface="Cocomat Pro Bold"/>
              <a:sym typeface="Cocomat Pro Bold"/>
            </a:endParaRPr>
          </a:p>
        </p:txBody>
      </p:sp>
      <p:sp>
        <p:nvSpPr>
          <p:cNvPr id="8" name="TextBox 8">
            <a:extLst>
              <a:ext uri="{FF2B5EF4-FFF2-40B4-BE49-F238E27FC236}">
                <a16:creationId xmlns:a16="http://schemas.microsoft.com/office/drawing/2014/main" id="{25A1483A-C35B-42C3-133D-1BEC17003A0A}"/>
              </a:ext>
            </a:extLst>
          </p:cNvPr>
          <p:cNvSpPr txBox="1"/>
          <p:nvPr/>
        </p:nvSpPr>
        <p:spPr>
          <a:xfrm>
            <a:off x="6674555" y="5429111"/>
            <a:ext cx="10594113" cy="1846659"/>
          </a:xfrm>
          <a:prstGeom prst="rect">
            <a:avLst/>
          </a:prstGeom>
        </p:spPr>
        <p:txBody>
          <a:bodyPr wrap="square" lIns="0" tIns="0" rIns="0" bIns="0" rtlCol="0" anchor="t">
            <a:spAutoFit/>
          </a:bodyPr>
          <a:lstStyle/>
          <a:p>
            <a:pPr marL="685800" indent="-685800" algn="l">
              <a:lnSpc>
                <a:spcPts val="4786"/>
              </a:lnSpc>
              <a:buFont typeface="Century Gothic" panose="020B0502020202020204" pitchFamily="34" charset="0"/>
              <a:buChar char="☺"/>
            </a:pPr>
            <a:r>
              <a:rPr lang="en-US" sz="4646" b="1">
                <a:solidFill>
                  <a:srgbClr val="004AAD"/>
                </a:solidFill>
                <a:latin typeface="Quicksand"/>
                <a:ea typeface="Quicksand"/>
                <a:cs typeface="Quicksand"/>
                <a:sym typeface="Quicksand"/>
              </a:rPr>
              <a:t>Pointer les </a:t>
            </a:r>
            <a:r>
              <a:rPr lang="en-US" sz="4646" b="1" err="1">
                <a:solidFill>
                  <a:srgbClr val="004AAD"/>
                </a:solidFill>
                <a:latin typeface="Quicksand"/>
                <a:ea typeface="Quicksand"/>
                <a:cs typeface="Quicksand"/>
                <a:sym typeface="Quicksand"/>
              </a:rPr>
              <a:t>continuités</a:t>
            </a:r>
            <a:r>
              <a:rPr lang="en-US" sz="4646" b="1">
                <a:solidFill>
                  <a:srgbClr val="004AAD"/>
                </a:solidFill>
                <a:latin typeface="Quicksand"/>
                <a:ea typeface="Quicksand"/>
                <a:cs typeface="Quicksand"/>
                <a:sym typeface="Quicksand"/>
              </a:rPr>
              <a:t> et les </a:t>
            </a:r>
            <a:r>
              <a:rPr lang="en-US" sz="4646" b="1" err="1">
                <a:solidFill>
                  <a:srgbClr val="004AAD"/>
                </a:solidFill>
                <a:latin typeface="Quicksand"/>
                <a:ea typeface="Quicksand"/>
                <a:cs typeface="Quicksand"/>
                <a:sym typeface="Quicksand"/>
              </a:rPr>
              <a:t>changements</a:t>
            </a:r>
            <a:r>
              <a:rPr lang="en-US" sz="4646" b="1">
                <a:solidFill>
                  <a:srgbClr val="004AAD"/>
                </a:solidFill>
                <a:latin typeface="Quicksand"/>
                <a:ea typeface="Quicksand"/>
                <a:cs typeface="Quicksand"/>
                <a:sym typeface="Quicksand"/>
              </a:rPr>
              <a:t> entre le </a:t>
            </a:r>
            <a:r>
              <a:rPr lang="en-US" sz="4646" b="1" err="1">
                <a:solidFill>
                  <a:srgbClr val="004AAD"/>
                </a:solidFill>
                <a:latin typeface="Quicksand"/>
                <a:ea typeface="Quicksand"/>
                <a:cs typeface="Quicksand"/>
                <a:sym typeface="Quicksand"/>
              </a:rPr>
              <a:t>programme</a:t>
            </a:r>
            <a:r>
              <a:rPr lang="en-US" sz="4646" b="1">
                <a:solidFill>
                  <a:srgbClr val="004AAD"/>
                </a:solidFill>
                <a:latin typeface="Quicksand"/>
                <a:ea typeface="Quicksand"/>
                <a:cs typeface="Quicksand"/>
                <a:sym typeface="Quicksand"/>
              </a:rPr>
              <a:t> 2021 et le </a:t>
            </a:r>
            <a:r>
              <a:rPr lang="en-US" sz="4646" b="1" err="1">
                <a:solidFill>
                  <a:srgbClr val="004AAD"/>
                </a:solidFill>
                <a:latin typeface="Quicksand"/>
                <a:ea typeface="Quicksand"/>
                <a:cs typeface="Quicksand"/>
                <a:sym typeface="Quicksand"/>
              </a:rPr>
              <a:t>programme</a:t>
            </a:r>
            <a:r>
              <a:rPr lang="en-US" sz="4646" b="1">
                <a:solidFill>
                  <a:srgbClr val="004AAD"/>
                </a:solidFill>
                <a:latin typeface="Quicksand"/>
                <a:ea typeface="Quicksand"/>
                <a:cs typeface="Quicksand"/>
                <a:sym typeface="Quicksand"/>
              </a:rPr>
              <a:t> 2025</a:t>
            </a:r>
          </a:p>
        </p:txBody>
      </p:sp>
      <p:sp>
        <p:nvSpPr>
          <p:cNvPr id="14" name="TextBox 14">
            <a:extLst>
              <a:ext uri="{FF2B5EF4-FFF2-40B4-BE49-F238E27FC236}">
                <a16:creationId xmlns:a16="http://schemas.microsoft.com/office/drawing/2014/main" id="{A27E387B-8482-E93B-E769-CEBA2B133940}"/>
              </a:ext>
            </a:extLst>
          </p:cNvPr>
          <p:cNvSpPr txBox="1"/>
          <p:nvPr/>
        </p:nvSpPr>
        <p:spPr>
          <a:xfrm>
            <a:off x="6674554" y="8050437"/>
            <a:ext cx="10594113" cy="1231106"/>
          </a:xfrm>
          <a:prstGeom prst="rect">
            <a:avLst/>
          </a:prstGeom>
        </p:spPr>
        <p:txBody>
          <a:bodyPr wrap="square" lIns="0" tIns="0" rIns="0" bIns="0" rtlCol="0" anchor="t">
            <a:spAutoFit/>
          </a:bodyPr>
          <a:lstStyle/>
          <a:p>
            <a:pPr algn="l">
              <a:lnSpc>
                <a:spcPts val="4786"/>
              </a:lnSpc>
            </a:pPr>
            <a:endParaRPr lang="en-US" sz="4646">
              <a:solidFill>
                <a:srgbClr val="004AAD"/>
              </a:solidFill>
              <a:latin typeface="Quicksand"/>
              <a:ea typeface="Quicksand"/>
              <a:cs typeface="Quicksand"/>
              <a:sym typeface="Quicksand"/>
            </a:endParaRPr>
          </a:p>
          <a:p>
            <a:pPr marL="685800" indent="-685800" algn="l">
              <a:lnSpc>
                <a:spcPts val="4786"/>
              </a:lnSpc>
              <a:buFont typeface="Century Gothic" panose="020B0502020202020204" pitchFamily="34" charset="0"/>
              <a:buChar char="☺"/>
            </a:pPr>
            <a:r>
              <a:rPr lang="en-US" sz="4646" b="1">
                <a:solidFill>
                  <a:srgbClr val="C00000"/>
                </a:solidFill>
                <a:latin typeface="Quicksand"/>
                <a:ea typeface="Quicksand"/>
                <a:cs typeface="Quicksand"/>
                <a:sym typeface="Quicksand"/>
              </a:rPr>
              <a:t>Donner des </a:t>
            </a:r>
            <a:r>
              <a:rPr lang="en-US" sz="4646" b="1" err="1">
                <a:solidFill>
                  <a:srgbClr val="C00000"/>
                </a:solidFill>
                <a:latin typeface="Quicksand"/>
                <a:ea typeface="Quicksand"/>
                <a:cs typeface="Quicksand"/>
                <a:sym typeface="Quicksand"/>
              </a:rPr>
              <a:t>repères</a:t>
            </a:r>
            <a:r>
              <a:rPr lang="en-US" sz="4646" b="1">
                <a:solidFill>
                  <a:srgbClr val="C00000"/>
                </a:solidFill>
                <a:latin typeface="Quicksand"/>
                <a:ea typeface="Quicksand"/>
                <a:cs typeface="Quicksand"/>
                <a:sym typeface="Quicksand"/>
              </a:rPr>
              <a:t> </a:t>
            </a:r>
            <a:r>
              <a:rPr lang="en-US" sz="4646" b="1" err="1">
                <a:solidFill>
                  <a:srgbClr val="C00000"/>
                </a:solidFill>
                <a:latin typeface="Quicksand"/>
                <a:ea typeface="Quicksand"/>
                <a:cs typeface="Quicksand"/>
                <a:sym typeface="Quicksand"/>
              </a:rPr>
              <a:t>pédagogiques</a:t>
            </a:r>
            <a:r>
              <a:rPr lang="en-US" sz="4646">
                <a:solidFill>
                  <a:srgbClr val="C00000"/>
                </a:solidFill>
                <a:latin typeface="Quicksand"/>
                <a:ea typeface="Quicksand"/>
                <a:cs typeface="Quicksand"/>
                <a:sym typeface="Quicksand"/>
              </a:rPr>
              <a:t> </a:t>
            </a:r>
          </a:p>
        </p:txBody>
      </p:sp>
      <p:pic>
        <p:nvPicPr>
          <p:cNvPr id="10" name="Image 9" descr="293 800+ Cible Stock Illustrations, graphiques vectoriels ...">
            <a:extLst>
              <a:ext uri="{FF2B5EF4-FFF2-40B4-BE49-F238E27FC236}">
                <a16:creationId xmlns:a16="http://schemas.microsoft.com/office/drawing/2014/main" id="{351F2171-33D5-75D0-8367-E93C5A7919B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59867" y="4316577"/>
            <a:ext cx="5669226" cy="5501979"/>
          </a:xfrm>
          <a:prstGeom prst="rect">
            <a:avLst/>
          </a:prstGeom>
        </p:spPr>
      </p:pic>
    </p:spTree>
    <p:extLst>
      <p:ext uri="{BB962C8B-B14F-4D97-AF65-F5344CB8AC3E}">
        <p14:creationId xmlns:p14="http://schemas.microsoft.com/office/powerpoint/2010/main" val="472208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4C233-A2F1-8BAB-FB89-F2A4BCA1AB3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15297CB-D855-D10D-5248-66671FBBABFF}"/>
              </a:ext>
            </a:extLst>
          </p:cNvPr>
          <p:cNvGrpSpPr/>
          <p:nvPr/>
        </p:nvGrpSpPr>
        <p:grpSpPr>
          <a:xfrm>
            <a:off x="230493" y="-4871357"/>
            <a:ext cx="18463843" cy="14890587"/>
            <a:chOff x="-177349" y="-38100"/>
            <a:chExt cx="5172698" cy="4356834"/>
          </a:xfrm>
        </p:grpSpPr>
        <p:sp>
          <p:nvSpPr>
            <p:cNvPr id="3" name="Freeform 3">
              <a:extLst>
                <a:ext uri="{FF2B5EF4-FFF2-40B4-BE49-F238E27FC236}">
                  <a16:creationId xmlns:a16="http://schemas.microsoft.com/office/drawing/2014/main" id="{2A76D040-7C0D-FA8B-3DF4-BA9559608EE2}"/>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B53481CD-621A-81CA-182F-07F33D74C4FE}"/>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E68B8EF5-8C36-B0FE-6201-D24344A8358F}"/>
              </a:ext>
            </a:extLst>
          </p:cNvPr>
          <p:cNvSpPr txBox="1"/>
          <p:nvPr/>
        </p:nvSpPr>
        <p:spPr>
          <a:xfrm>
            <a:off x="605764" y="482620"/>
            <a:ext cx="17076265" cy="1015663"/>
          </a:xfrm>
          <a:prstGeom prst="rect">
            <a:avLst/>
          </a:prstGeom>
          <a:solidFill>
            <a:schemeClr val="accent6">
              <a:lumMod val="40000"/>
              <a:lumOff val="60000"/>
            </a:schemeClr>
          </a:solidFill>
        </p:spPr>
        <p:txBody>
          <a:bodyPr wrap="square" lIns="91440" tIns="45720" rIns="91440" bIns="45720" anchor="t">
            <a:spAutoFit/>
          </a:bodyPr>
          <a:lstStyle/>
          <a:p>
            <a:r>
              <a:rPr lang="fr-FR" sz="6000" b="1">
                <a:solidFill>
                  <a:schemeClr val="accent5"/>
                </a:solidFill>
                <a:latin typeface="Century Gothic"/>
              </a:rPr>
              <a:t>  </a:t>
            </a:r>
            <a:r>
              <a:rPr lang="fr-FR" sz="4800" b="1">
                <a:solidFill>
                  <a:schemeClr val="accent5"/>
                </a:solidFill>
                <a:latin typeface="Century Gothic"/>
              </a:rPr>
              <a:t>Les "</a:t>
            </a:r>
            <a:r>
              <a:rPr lang="fr-FR" sz="4800" b="1" i="1">
                <a:solidFill>
                  <a:schemeClr val="accent5"/>
                </a:solidFill>
                <a:latin typeface="Century Gothic"/>
              </a:rPr>
              <a:t>Thématiques</a:t>
            </a:r>
            <a:r>
              <a:rPr lang="fr-FR" sz="4800" b="1">
                <a:solidFill>
                  <a:schemeClr val="accent5"/>
                </a:solidFill>
                <a:latin typeface="Century Gothic"/>
              </a:rPr>
              <a:t>" </a:t>
            </a:r>
            <a:endParaRPr lang="fr-FR" sz="4800">
              <a:solidFill>
                <a:schemeClr val="accent5"/>
              </a:solidFill>
              <a:latin typeface="Century Gothic"/>
            </a:endParaRPr>
          </a:p>
        </p:txBody>
      </p:sp>
      <p:pic>
        <p:nvPicPr>
          <p:cNvPr id="11" name="Image 10" descr="Une image contenant texte, capture d’écran, Police, nombre&#10;&#10;Le contenu généré par l’IA peut être incorrect.">
            <a:extLst>
              <a:ext uri="{FF2B5EF4-FFF2-40B4-BE49-F238E27FC236}">
                <a16:creationId xmlns:a16="http://schemas.microsoft.com/office/drawing/2014/main" id="{4C04EA36-9F8E-1414-E6F0-B82A07FAB3F8}"/>
              </a:ext>
            </a:extLst>
          </p:cNvPr>
          <p:cNvPicPr>
            <a:picLocks noChangeAspect="1"/>
          </p:cNvPicPr>
          <p:nvPr/>
        </p:nvPicPr>
        <p:blipFill>
          <a:blip r:embed="rId3"/>
          <a:stretch>
            <a:fillRect/>
          </a:stretch>
        </p:blipFill>
        <p:spPr>
          <a:xfrm>
            <a:off x="2771938" y="1504720"/>
            <a:ext cx="11626651" cy="8093988"/>
          </a:xfrm>
          <a:prstGeom prst="rect">
            <a:avLst/>
          </a:prstGeom>
        </p:spPr>
      </p:pic>
      <p:pic>
        <p:nvPicPr>
          <p:cNvPr id="12" name="Image 11" descr="Une image contenant clipart&#10;&#10;Le contenu généré par l’IA peut être incorrect.">
            <a:extLst>
              <a:ext uri="{FF2B5EF4-FFF2-40B4-BE49-F238E27FC236}">
                <a16:creationId xmlns:a16="http://schemas.microsoft.com/office/drawing/2014/main" id="{0D516D72-7E84-52EB-3D41-2D568087483D}"/>
              </a:ext>
            </a:extLst>
          </p:cNvPr>
          <p:cNvPicPr>
            <a:picLocks noChangeAspect="1"/>
          </p:cNvPicPr>
          <p:nvPr/>
        </p:nvPicPr>
        <p:blipFill>
          <a:blip r:embed="rId4"/>
          <a:stretch>
            <a:fillRect/>
          </a:stretch>
        </p:blipFill>
        <p:spPr>
          <a:xfrm>
            <a:off x="3111887" y="1499507"/>
            <a:ext cx="2486025" cy="1866900"/>
          </a:xfrm>
          <a:prstGeom prst="rect">
            <a:avLst/>
          </a:prstGeom>
        </p:spPr>
      </p:pic>
      <p:sp>
        <p:nvSpPr>
          <p:cNvPr id="15" name="ZoneTexte 10">
            <a:extLst>
              <a:ext uri="{FF2B5EF4-FFF2-40B4-BE49-F238E27FC236}">
                <a16:creationId xmlns:a16="http://schemas.microsoft.com/office/drawing/2014/main" id="{CE327770-66B4-E783-F3B8-80507721AF62}"/>
              </a:ext>
            </a:extLst>
          </p:cNvPr>
          <p:cNvSpPr txBox="1"/>
          <p:nvPr/>
        </p:nvSpPr>
        <p:spPr>
          <a:xfrm rot="21067988">
            <a:off x="3764015" y="2221523"/>
            <a:ext cx="1622946"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b="1">
                <a:latin typeface="Century Gothic"/>
              </a:rPr>
              <a:t>Déveloper la syntaxe</a:t>
            </a:r>
            <a:endParaRPr lang="en-US" sz="2000">
              <a:ea typeface="Calibri"/>
              <a:cs typeface="Calibri"/>
            </a:endParaRPr>
          </a:p>
        </p:txBody>
      </p:sp>
      <p:sp>
        <p:nvSpPr>
          <p:cNvPr id="8" name="Organigramme : Connecteur 7">
            <a:extLst>
              <a:ext uri="{FF2B5EF4-FFF2-40B4-BE49-F238E27FC236}">
                <a16:creationId xmlns:a16="http://schemas.microsoft.com/office/drawing/2014/main" id="{B646A658-BD1D-6CE8-6076-E74DEF4A5FDF}"/>
              </a:ext>
            </a:extLst>
          </p:cNvPr>
          <p:cNvSpPr/>
          <p:nvPr/>
        </p:nvSpPr>
        <p:spPr>
          <a:xfrm>
            <a:off x="14399251" y="486738"/>
            <a:ext cx="3356637" cy="2778374"/>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latin typeface="Century Gothic"/>
              </a:rPr>
              <a:t>Acquérir le langage oral</a:t>
            </a:r>
          </a:p>
        </p:txBody>
      </p:sp>
    </p:spTree>
    <p:extLst>
      <p:ext uri="{BB962C8B-B14F-4D97-AF65-F5344CB8AC3E}">
        <p14:creationId xmlns:p14="http://schemas.microsoft.com/office/powerpoint/2010/main" val="1717779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C78EF5-D38C-4181-8741-563AC8F85502}"/>
              </a:ext>
            </a:extLst>
          </p:cNvPr>
          <p:cNvSpPr>
            <a:spLocks noGrp="1"/>
          </p:cNvSpPr>
          <p:nvPr>
            <p:ph type="title"/>
          </p:nvPr>
        </p:nvSpPr>
        <p:spPr/>
        <p:txBody>
          <a:bodyPr/>
          <a:lstStyle/>
          <a:p>
            <a:endParaRPr lang="fr-FR"/>
          </a:p>
        </p:txBody>
      </p:sp>
      <p:pic>
        <p:nvPicPr>
          <p:cNvPr id="4" name="Image 3">
            <a:extLst>
              <a:ext uri="{FF2B5EF4-FFF2-40B4-BE49-F238E27FC236}">
                <a16:creationId xmlns:a16="http://schemas.microsoft.com/office/drawing/2014/main" id="{1ED008C9-2CD4-4007-9BE8-CA8FE9C32946}"/>
              </a:ext>
            </a:extLst>
          </p:cNvPr>
          <p:cNvPicPr>
            <a:picLocks noChangeAspect="1"/>
          </p:cNvPicPr>
          <p:nvPr/>
        </p:nvPicPr>
        <p:blipFill>
          <a:blip r:embed="rId3"/>
          <a:stretch>
            <a:fillRect/>
          </a:stretch>
        </p:blipFill>
        <p:spPr>
          <a:xfrm>
            <a:off x="0" y="-20548"/>
            <a:ext cx="18288000" cy="10286999"/>
          </a:xfrm>
          <a:prstGeom prst="rect">
            <a:avLst/>
          </a:prstGeom>
        </p:spPr>
      </p:pic>
      <p:sp>
        <p:nvSpPr>
          <p:cNvPr id="5" name="Rectangle : coins arrondis 4">
            <a:extLst>
              <a:ext uri="{FF2B5EF4-FFF2-40B4-BE49-F238E27FC236}">
                <a16:creationId xmlns:a16="http://schemas.microsoft.com/office/drawing/2014/main" id="{2433432C-2EB1-4AB1-BCBB-1E5EC91850BD}"/>
              </a:ext>
            </a:extLst>
          </p:cNvPr>
          <p:cNvSpPr/>
          <p:nvPr/>
        </p:nvSpPr>
        <p:spPr>
          <a:xfrm>
            <a:off x="-291339" y="187202"/>
            <a:ext cx="18870677" cy="10393233"/>
          </a:xfrm>
          <a:prstGeom prst="roundRect">
            <a:avLst/>
          </a:prstGeom>
          <a:solidFill>
            <a:srgbClr val="FFCCCC"/>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0" b="1" dirty="0">
              <a:latin typeface="Century Gothic" panose="020B0502020202020204" pitchFamily="34" charset="0"/>
            </a:endParaRPr>
          </a:p>
        </p:txBody>
      </p:sp>
      <p:sp>
        <p:nvSpPr>
          <p:cNvPr id="6" name="Organigramme : Connecteur 5">
            <a:extLst>
              <a:ext uri="{FF2B5EF4-FFF2-40B4-BE49-F238E27FC236}">
                <a16:creationId xmlns:a16="http://schemas.microsoft.com/office/drawing/2014/main" id="{71247EA1-3266-44E4-A109-9B9D8A0AFE75}"/>
              </a:ext>
            </a:extLst>
          </p:cNvPr>
          <p:cNvSpPr/>
          <p:nvPr/>
        </p:nvSpPr>
        <p:spPr>
          <a:xfrm>
            <a:off x="12820268" y="-964116"/>
            <a:ext cx="6347763" cy="5404367"/>
          </a:xfrm>
          <a:prstGeom prst="flowChartConnector">
            <a:avLst/>
          </a:prstGeom>
          <a:solidFill>
            <a:srgbClr val="FF6565"/>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latin typeface="Century Gothic" panose="020B0502020202020204" pitchFamily="34" charset="0"/>
              </a:rPr>
              <a:t>PRATIQUE INNOVANTE AU CYCLE 1</a:t>
            </a:r>
          </a:p>
          <a:p>
            <a:pPr algn="ctr"/>
            <a:endParaRPr lang="fr-FR" sz="3600" b="1" dirty="0">
              <a:latin typeface="Century Gothic" panose="020B0502020202020204" pitchFamily="34" charset="0"/>
            </a:endParaRPr>
          </a:p>
          <a:p>
            <a:pPr algn="ctr"/>
            <a:r>
              <a:rPr lang="fr-FR" sz="3600" b="1" dirty="0">
                <a:latin typeface="Century Gothic" panose="020B0502020202020204" pitchFamily="34" charset="0"/>
              </a:rPr>
              <a:t>FORMATION FORMIRIS</a:t>
            </a:r>
          </a:p>
        </p:txBody>
      </p:sp>
      <p:sp>
        <p:nvSpPr>
          <p:cNvPr id="7" name="Rectangle : coins arrondis 6">
            <a:extLst>
              <a:ext uri="{FF2B5EF4-FFF2-40B4-BE49-F238E27FC236}">
                <a16:creationId xmlns:a16="http://schemas.microsoft.com/office/drawing/2014/main" id="{B4D8AD6F-1C38-4742-81ED-B3FE6F683476}"/>
              </a:ext>
            </a:extLst>
          </p:cNvPr>
          <p:cNvSpPr/>
          <p:nvPr/>
        </p:nvSpPr>
        <p:spPr>
          <a:xfrm>
            <a:off x="1484062" y="3465436"/>
            <a:ext cx="9290717" cy="4883588"/>
          </a:xfrm>
          <a:prstGeom prst="roundRect">
            <a:avLst/>
          </a:prstGeom>
          <a:solidFill>
            <a:srgbClr val="33CCCC"/>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latin typeface="Century Gothic" panose="020B0502020202020204" pitchFamily="34" charset="0"/>
              </a:rPr>
              <a:t>UNE DEMARCHE POUR DEVELOPPER LE LEXIQUE ET LA SYNTAXE </a:t>
            </a:r>
          </a:p>
          <a:p>
            <a:pPr algn="ctr"/>
            <a:r>
              <a:rPr lang="fr-FR" sz="4800" b="1" dirty="0">
                <a:latin typeface="Century Gothic" panose="020B0502020202020204" pitchFamily="34" charset="0"/>
              </a:rPr>
              <a:t>à travers des espaces jeux d’imitation</a:t>
            </a:r>
          </a:p>
        </p:txBody>
      </p:sp>
      <p:pic>
        <p:nvPicPr>
          <p:cNvPr id="11" name="Image 10">
            <a:extLst>
              <a:ext uri="{FF2B5EF4-FFF2-40B4-BE49-F238E27FC236}">
                <a16:creationId xmlns:a16="http://schemas.microsoft.com/office/drawing/2014/main" id="{3459C072-D0F0-43D9-BE9A-97A624F106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8662">
            <a:off x="511031" y="514713"/>
            <a:ext cx="4704843" cy="2623212"/>
          </a:xfrm>
          <a:prstGeom prst="rect">
            <a:avLst/>
          </a:prstGeom>
          <a:noFill/>
        </p:spPr>
      </p:pic>
      <p:pic>
        <p:nvPicPr>
          <p:cNvPr id="12" name="Image 11" descr="Camille BRUNET (@PhotoDidacte) / Twitter">
            <a:extLst>
              <a:ext uri="{FF2B5EF4-FFF2-40B4-BE49-F238E27FC236}">
                <a16:creationId xmlns:a16="http://schemas.microsoft.com/office/drawing/2014/main" id="{A971D25F-3DDB-4339-B9C9-F8F63BB4CC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135" b="786"/>
          <a:stretch/>
        </p:blipFill>
        <p:spPr bwMode="auto">
          <a:xfrm>
            <a:off x="11456609" y="3585938"/>
            <a:ext cx="3056126" cy="5194188"/>
          </a:xfrm>
          <a:prstGeom prst="rect">
            <a:avLst/>
          </a:prstGeom>
          <a:noFill/>
          <a:ln>
            <a:noFill/>
          </a:ln>
        </p:spPr>
      </p:pic>
      <p:pic>
        <p:nvPicPr>
          <p:cNvPr id="1026" name="Picture 2" descr="Maternelle de Cottier on Twitter: &quot;Un nouveau coin jeu d'imitation a été  installé dans la classe : le coin ophtalmo ! On travaille les lettres et  les nombres tout en s'amusant. Mais">
            <a:extLst>
              <a:ext uri="{FF2B5EF4-FFF2-40B4-BE49-F238E27FC236}">
                <a16:creationId xmlns:a16="http://schemas.microsoft.com/office/drawing/2014/main" id="{FCD2E305-DE79-473B-A441-A03A800971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70812" y="5094788"/>
            <a:ext cx="3624986" cy="483954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5433689F-599D-810E-DC66-DDF47F9C6C11}"/>
              </a:ext>
            </a:extLst>
          </p:cNvPr>
          <p:cNvSpPr txBox="1"/>
          <p:nvPr/>
        </p:nvSpPr>
        <p:spPr>
          <a:xfrm>
            <a:off x="569661" y="8904175"/>
            <a:ext cx="12821119" cy="1200329"/>
          </a:xfrm>
          <a:prstGeom prst="rect">
            <a:avLst/>
          </a:prstGeom>
          <a:noFill/>
        </p:spPr>
        <p:txBody>
          <a:bodyPr wrap="square" rtlCol="0">
            <a:spAutoFit/>
          </a:bodyPr>
          <a:lstStyle/>
          <a:p>
            <a:r>
              <a:rPr lang="fr-FR" sz="2400" b="1" dirty="0">
                <a:latin typeface="Century Gothic" panose="020B0502020202020204" pitchFamily="34" charset="0"/>
              </a:rPr>
              <a:t>Faire évoluer les interactions langagières des élèves par l’utilisation d’un vocabulaire précis et par la construction de phrases de plus en plus élaborées, grâce à des scénarios proposés dans des espaces jeux d’imitation</a:t>
            </a:r>
          </a:p>
        </p:txBody>
      </p:sp>
    </p:spTree>
    <p:extLst>
      <p:ext uri="{BB962C8B-B14F-4D97-AF65-F5344CB8AC3E}">
        <p14:creationId xmlns:p14="http://schemas.microsoft.com/office/powerpoint/2010/main" val="1264920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C78EF5-D38C-4181-8741-563AC8F85502}"/>
              </a:ext>
            </a:extLst>
          </p:cNvPr>
          <p:cNvSpPr>
            <a:spLocks noGrp="1"/>
          </p:cNvSpPr>
          <p:nvPr>
            <p:ph type="title"/>
          </p:nvPr>
        </p:nvSpPr>
        <p:spPr/>
        <p:txBody>
          <a:bodyPr/>
          <a:lstStyle/>
          <a:p>
            <a:endParaRPr lang="fr-FR"/>
          </a:p>
        </p:txBody>
      </p:sp>
      <p:pic>
        <p:nvPicPr>
          <p:cNvPr id="4" name="Image 3">
            <a:extLst>
              <a:ext uri="{FF2B5EF4-FFF2-40B4-BE49-F238E27FC236}">
                <a16:creationId xmlns:a16="http://schemas.microsoft.com/office/drawing/2014/main" id="{1ED008C9-2CD4-4007-9BE8-CA8FE9C32946}"/>
              </a:ext>
            </a:extLst>
          </p:cNvPr>
          <p:cNvPicPr>
            <a:picLocks noChangeAspect="1"/>
          </p:cNvPicPr>
          <p:nvPr/>
        </p:nvPicPr>
        <p:blipFill>
          <a:blip r:embed="rId3"/>
          <a:stretch>
            <a:fillRect/>
          </a:stretch>
        </p:blipFill>
        <p:spPr>
          <a:xfrm>
            <a:off x="0" y="-20548"/>
            <a:ext cx="18288000" cy="10286999"/>
          </a:xfrm>
          <a:prstGeom prst="rect">
            <a:avLst/>
          </a:prstGeom>
        </p:spPr>
      </p:pic>
      <p:sp>
        <p:nvSpPr>
          <p:cNvPr id="5" name="Rectangle : coins arrondis 4">
            <a:extLst>
              <a:ext uri="{FF2B5EF4-FFF2-40B4-BE49-F238E27FC236}">
                <a16:creationId xmlns:a16="http://schemas.microsoft.com/office/drawing/2014/main" id="{2433432C-2EB1-4AB1-BCBB-1E5EC91850BD}"/>
              </a:ext>
            </a:extLst>
          </p:cNvPr>
          <p:cNvSpPr/>
          <p:nvPr/>
        </p:nvSpPr>
        <p:spPr>
          <a:xfrm>
            <a:off x="-291340" y="107303"/>
            <a:ext cx="18870677" cy="10393233"/>
          </a:xfrm>
          <a:prstGeom prst="roundRect">
            <a:avLst/>
          </a:prstGeom>
          <a:solidFill>
            <a:srgbClr val="FFCCCC"/>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0" b="1" dirty="0">
              <a:latin typeface="Century Gothic" panose="020B0502020202020204" pitchFamily="34" charset="0"/>
            </a:endParaRPr>
          </a:p>
        </p:txBody>
      </p:sp>
      <p:pic>
        <p:nvPicPr>
          <p:cNvPr id="11" name="Image 10">
            <a:extLst>
              <a:ext uri="{FF2B5EF4-FFF2-40B4-BE49-F238E27FC236}">
                <a16:creationId xmlns:a16="http://schemas.microsoft.com/office/drawing/2014/main" id="{3459C072-D0F0-43D9-BE9A-97A624F106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8662">
            <a:off x="133760" y="282138"/>
            <a:ext cx="4704843" cy="2623212"/>
          </a:xfrm>
          <a:prstGeom prst="rect">
            <a:avLst/>
          </a:prstGeom>
          <a:noFill/>
        </p:spPr>
      </p:pic>
      <p:pic>
        <p:nvPicPr>
          <p:cNvPr id="8" name="Image 7">
            <a:extLst>
              <a:ext uri="{FF2B5EF4-FFF2-40B4-BE49-F238E27FC236}">
                <a16:creationId xmlns:a16="http://schemas.microsoft.com/office/drawing/2014/main" id="{8D9E5100-8332-4818-BB95-55BA2350F13B}"/>
              </a:ext>
            </a:extLst>
          </p:cNvPr>
          <p:cNvPicPr>
            <a:picLocks noChangeAspect="1"/>
          </p:cNvPicPr>
          <p:nvPr/>
        </p:nvPicPr>
        <p:blipFill rotWithShape="1">
          <a:blip r:embed="rId5"/>
          <a:srcRect l="713" t="929" r="2520" b="703"/>
          <a:stretch/>
        </p:blipFill>
        <p:spPr>
          <a:xfrm rot="5400000">
            <a:off x="11571720" y="-3304927"/>
            <a:ext cx="3294590" cy="10119050"/>
          </a:xfrm>
          <a:prstGeom prst="flowChartAlternateProcess">
            <a:avLst/>
          </a:prstGeom>
        </p:spPr>
      </p:pic>
      <p:sp>
        <p:nvSpPr>
          <p:cNvPr id="15" name="Rectangle : coins arrondis 14">
            <a:extLst>
              <a:ext uri="{FF2B5EF4-FFF2-40B4-BE49-F238E27FC236}">
                <a16:creationId xmlns:a16="http://schemas.microsoft.com/office/drawing/2014/main" id="{A076EA07-114D-4AB9-88A2-15DEB49374A6}"/>
              </a:ext>
            </a:extLst>
          </p:cNvPr>
          <p:cNvSpPr/>
          <p:nvPr/>
        </p:nvSpPr>
        <p:spPr>
          <a:xfrm>
            <a:off x="337644" y="3457101"/>
            <a:ext cx="4171635" cy="764403"/>
          </a:xfrm>
          <a:prstGeom prst="round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700" b="1" dirty="0">
                <a:latin typeface="Century Gothic" panose="020B0502020202020204" pitchFamily="34" charset="0"/>
              </a:rPr>
              <a:t>Mettre en place un nouvel espace</a:t>
            </a:r>
          </a:p>
        </p:txBody>
      </p:sp>
      <p:pic>
        <p:nvPicPr>
          <p:cNvPr id="17" name="Image 16">
            <a:extLst>
              <a:ext uri="{FF2B5EF4-FFF2-40B4-BE49-F238E27FC236}">
                <a16:creationId xmlns:a16="http://schemas.microsoft.com/office/drawing/2014/main" id="{1A6FA3C2-68A4-4946-B14A-1822400B7521}"/>
              </a:ext>
            </a:extLst>
          </p:cNvPr>
          <p:cNvPicPr>
            <a:picLocks noChangeAspect="1"/>
          </p:cNvPicPr>
          <p:nvPr/>
        </p:nvPicPr>
        <p:blipFill rotWithShape="1">
          <a:blip r:embed="rId6"/>
          <a:srcRect l="6395" b="941"/>
          <a:stretch/>
        </p:blipFill>
        <p:spPr>
          <a:xfrm>
            <a:off x="7917106" y="4123868"/>
            <a:ext cx="3904862" cy="5983247"/>
          </a:xfrm>
          <a:prstGeom prst="rect">
            <a:avLst/>
          </a:prstGeom>
        </p:spPr>
      </p:pic>
      <p:sp>
        <p:nvSpPr>
          <p:cNvPr id="18" name="Rectangle : coins arrondis 17">
            <a:extLst>
              <a:ext uri="{FF2B5EF4-FFF2-40B4-BE49-F238E27FC236}">
                <a16:creationId xmlns:a16="http://schemas.microsoft.com/office/drawing/2014/main" id="{42DD896D-6373-46FF-9D44-182C5E4753A0}"/>
              </a:ext>
            </a:extLst>
          </p:cNvPr>
          <p:cNvSpPr/>
          <p:nvPr/>
        </p:nvSpPr>
        <p:spPr>
          <a:xfrm>
            <a:off x="7761249" y="4014698"/>
            <a:ext cx="4551503" cy="644703"/>
          </a:xfrm>
          <a:prstGeom prst="roundRect">
            <a:avLst>
              <a:gd name="adj" fmla="val 50000"/>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700" b="1" dirty="0">
                <a:latin typeface="Century Gothic" panose="020B0502020202020204" pitchFamily="34" charset="0"/>
              </a:rPr>
              <a:t>Mettre en place des rituels</a:t>
            </a:r>
          </a:p>
        </p:txBody>
      </p:sp>
      <p:pic>
        <p:nvPicPr>
          <p:cNvPr id="20" name="Image 19">
            <a:extLst>
              <a:ext uri="{FF2B5EF4-FFF2-40B4-BE49-F238E27FC236}">
                <a16:creationId xmlns:a16="http://schemas.microsoft.com/office/drawing/2014/main" id="{63B34FAC-561D-473E-81EE-0DC40B782575}"/>
              </a:ext>
            </a:extLst>
          </p:cNvPr>
          <p:cNvPicPr>
            <a:picLocks noChangeAspect="1"/>
          </p:cNvPicPr>
          <p:nvPr/>
        </p:nvPicPr>
        <p:blipFill>
          <a:blip r:embed="rId7"/>
          <a:stretch>
            <a:fillRect/>
          </a:stretch>
        </p:blipFill>
        <p:spPr>
          <a:xfrm>
            <a:off x="3814320" y="4994755"/>
            <a:ext cx="3707751" cy="4883381"/>
          </a:xfrm>
          <a:prstGeom prst="rect">
            <a:avLst/>
          </a:prstGeom>
        </p:spPr>
      </p:pic>
      <p:pic>
        <p:nvPicPr>
          <p:cNvPr id="14" name="Image 13">
            <a:extLst>
              <a:ext uri="{FF2B5EF4-FFF2-40B4-BE49-F238E27FC236}">
                <a16:creationId xmlns:a16="http://schemas.microsoft.com/office/drawing/2014/main" id="{E40E2B1C-6267-4908-9EE0-C4B71762EDD6}"/>
              </a:ext>
            </a:extLst>
          </p:cNvPr>
          <p:cNvPicPr>
            <a:picLocks noChangeAspect="1"/>
          </p:cNvPicPr>
          <p:nvPr/>
        </p:nvPicPr>
        <p:blipFill>
          <a:blip r:embed="rId8"/>
          <a:stretch>
            <a:fillRect/>
          </a:stretch>
        </p:blipFill>
        <p:spPr>
          <a:xfrm>
            <a:off x="99849" y="4337050"/>
            <a:ext cx="4252878" cy="5846750"/>
          </a:xfrm>
          <a:prstGeom prst="rect">
            <a:avLst/>
          </a:prstGeom>
        </p:spPr>
      </p:pic>
      <p:pic>
        <p:nvPicPr>
          <p:cNvPr id="22" name="Image 21">
            <a:extLst>
              <a:ext uri="{FF2B5EF4-FFF2-40B4-BE49-F238E27FC236}">
                <a16:creationId xmlns:a16="http://schemas.microsoft.com/office/drawing/2014/main" id="{14F6D412-565D-4E96-9DB1-AF9EE3654B1C}"/>
              </a:ext>
            </a:extLst>
          </p:cNvPr>
          <p:cNvPicPr>
            <a:picLocks noChangeAspect="1"/>
          </p:cNvPicPr>
          <p:nvPr/>
        </p:nvPicPr>
        <p:blipFill>
          <a:blip r:embed="rId9"/>
          <a:stretch>
            <a:fillRect/>
          </a:stretch>
        </p:blipFill>
        <p:spPr>
          <a:xfrm>
            <a:off x="12282127" y="4087714"/>
            <a:ext cx="4911473" cy="2334719"/>
          </a:xfrm>
          <a:prstGeom prst="rect">
            <a:avLst/>
          </a:prstGeom>
        </p:spPr>
      </p:pic>
      <p:pic>
        <p:nvPicPr>
          <p:cNvPr id="10" name="Image 9">
            <a:extLst>
              <a:ext uri="{FF2B5EF4-FFF2-40B4-BE49-F238E27FC236}">
                <a16:creationId xmlns:a16="http://schemas.microsoft.com/office/drawing/2014/main" id="{6E27BCAD-4829-4776-8DD4-680AF9ED3637}"/>
              </a:ext>
            </a:extLst>
          </p:cNvPr>
          <p:cNvPicPr>
            <a:picLocks noChangeAspect="1"/>
          </p:cNvPicPr>
          <p:nvPr/>
        </p:nvPicPr>
        <p:blipFill>
          <a:blip r:embed="rId10"/>
          <a:stretch>
            <a:fillRect/>
          </a:stretch>
        </p:blipFill>
        <p:spPr>
          <a:xfrm>
            <a:off x="14161940" y="5597780"/>
            <a:ext cx="4165973" cy="4575863"/>
          </a:xfrm>
          <a:prstGeom prst="rect">
            <a:avLst/>
          </a:prstGeom>
        </p:spPr>
      </p:pic>
      <p:sp>
        <p:nvSpPr>
          <p:cNvPr id="12" name="Rectangle : coins arrondis 11">
            <a:extLst>
              <a:ext uri="{FF2B5EF4-FFF2-40B4-BE49-F238E27FC236}">
                <a16:creationId xmlns:a16="http://schemas.microsoft.com/office/drawing/2014/main" id="{5BD1B442-5065-4F37-A902-D0E68769FF0F}"/>
              </a:ext>
            </a:extLst>
          </p:cNvPr>
          <p:cNvSpPr/>
          <p:nvPr/>
        </p:nvSpPr>
        <p:spPr>
          <a:xfrm>
            <a:off x="14050184" y="3465694"/>
            <a:ext cx="4013337" cy="898535"/>
          </a:xfrm>
          <a:prstGeom prst="roundRect">
            <a:avLst>
              <a:gd name="adj" fmla="val 50000"/>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700" b="1" dirty="0">
                <a:latin typeface="Century Gothic" panose="020B0502020202020204" pitchFamily="34" charset="0"/>
              </a:rPr>
              <a:t>Créer des outils : jeux, imagiers…</a:t>
            </a:r>
          </a:p>
        </p:txBody>
      </p:sp>
      <p:sp>
        <p:nvSpPr>
          <p:cNvPr id="3" name="Rectangle : coins arrondis 2">
            <a:extLst>
              <a:ext uri="{FF2B5EF4-FFF2-40B4-BE49-F238E27FC236}">
                <a16:creationId xmlns:a16="http://schemas.microsoft.com/office/drawing/2014/main" id="{45975BEB-8311-6E23-6068-39429FA04E77}"/>
              </a:ext>
            </a:extLst>
          </p:cNvPr>
          <p:cNvSpPr/>
          <p:nvPr/>
        </p:nvSpPr>
        <p:spPr>
          <a:xfrm>
            <a:off x="4432553" y="4221504"/>
            <a:ext cx="3185336" cy="764403"/>
          </a:xfrm>
          <a:prstGeom prst="round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700" b="1" dirty="0">
                <a:latin typeface="Century Gothic" panose="020B0502020202020204" pitchFamily="34" charset="0"/>
              </a:rPr>
              <a:t>Jouer un script</a:t>
            </a:r>
          </a:p>
        </p:txBody>
      </p:sp>
      <p:pic>
        <p:nvPicPr>
          <p:cNvPr id="7" name="Image 6">
            <a:extLst>
              <a:ext uri="{FF2B5EF4-FFF2-40B4-BE49-F238E27FC236}">
                <a16:creationId xmlns:a16="http://schemas.microsoft.com/office/drawing/2014/main" id="{AC378979-5FF8-C4D6-0918-D432B3E4F1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58812" y="7780799"/>
            <a:ext cx="2588268" cy="2482437"/>
          </a:xfrm>
          <a:prstGeom prst="rect">
            <a:avLst/>
          </a:prstGeom>
        </p:spPr>
      </p:pic>
      <p:sp>
        <p:nvSpPr>
          <p:cNvPr id="6" name="Rectangle : coins arrondis 5">
            <a:extLst>
              <a:ext uri="{FF2B5EF4-FFF2-40B4-BE49-F238E27FC236}">
                <a16:creationId xmlns:a16="http://schemas.microsoft.com/office/drawing/2014/main" id="{775F2737-38D2-EC6B-4FCD-2952C12C33E1}"/>
              </a:ext>
            </a:extLst>
          </p:cNvPr>
          <p:cNvSpPr/>
          <p:nvPr/>
        </p:nvSpPr>
        <p:spPr>
          <a:xfrm>
            <a:off x="10946278" y="6987177"/>
            <a:ext cx="4013337" cy="898535"/>
          </a:xfrm>
          <a:prstGeom prst="roundRect">
            <a:avLst>
              <a:gd name="adj" fmla="val 50000"/>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700" b="1" dirty="0">
                <a:latin typeface="Century Gothic" panose="020B0502020202020204" pitchFamily="34" charset="0"/>
              </a:rPr>
              <a:t>Elaborer une corolle syntaxique</a:t>
            </a:r>
          </a:p>
        </p:txBody>
      </p:sp>
    </p:spTree>
    <p:extLst>
      <p:ext uri="{BB962C8B-B14F-4D97-AF65-F5344CB8AC3E}">
        <p14:creationId xmlns:p14="http://schemas.microsoft.com/office/powerpoint/2010/main" val="2437265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089FA-1EE7-7573-F7BA-A2AAB3FCF54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76BD782-5750-36CF-FBA4-86417FD9E004}"/>
              </a:ext>
            </a:extLst>
          </p:cNvPr>
          <p:cNvGrpSpPr/>
          <p:nvPr/>
        </p:nvGrpSpPr>
        <p:grpSpPr>
          <a:xfrm>
            <a:off x="228600" y="-4838700"/>
            <a:ext cx="18463843" cy="14890587"/>
            <a:chOff x="-177349" y="-38100"/>
            <a:chExt cx="5172698" cy="4356834"/>
          </a:xfrm>
        </p:grpSpPr>
        <p:sp>
          <p:nvSpPr>
            <p:cNvPr id="3" name="Freeform 3">
              <a:extLst>
                <a:ext uri="{FF2B5EF4-FFF2-40B4-BE49-F238E27FC236}">
                  <a16:creationId xmlns:a16="http://schemas.microsoft.com/office/drawing/2014/main" id="{98CDEBDB-EA79-C03A-563F-732FF185CBB7}"/>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9826B807-0779-1748-E725-975C623BD8B1}"/>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2EA304D2-0618-600C-0B4C-84B95381B103}"/>
              </a:ext>
            </a:extLst>
          </p:cNvPr>
          <p:cNvSpPr txBox="1"/>
          <p:nvPr/>
        </p:nvSpPr>
        <p:spPr>
          <a:xfrm>
            <a:off x="678335" y="1006396"/>
            <a:ext cx="17076265" cy="1015663"/>
          </a:xfrm>
          <a:prstGeom prst="rect">
            <a:avLst/>
          </a:prstGeom>
          <a:solidFill>
            <a:schemeClr val="accent6">
              <a:lumMod val="40000"/>
              <a:lumOff val="60000"/>
            </a:schemeClr>
          </a:solidFill>
        </p:spPr>
        <p:txBody>
          <a:bodyPr wrap="square" lIns="91440" tIns="45720" rIns="91440" bIns="45720" anchor="t">
            <a:spAutoFit/>
          </a:bodyPr>
          <a:lstStyle/>
          <a:p>
            <a:r>
              <a:rPr lang="fr-FR" sz="6000" b="1">
                <a:solidFill>
                  <a:schemeClr val="accent5"/>
                </a:solidFill>
                <a:latin typeface="Century Gothic"/>
              </a:rPr>
              <a:t> Les "</a:t>
            </a:r>
            <a:r>
              <a:rPr lang="fr-FR" sz="6000" b="1" i="1">
                <a:solidFill>
                  <a:schemeClr val="accent5"/>
                </a:solidFill>
                <a:latin typeface="Century Gothic"/>
              </a:rPr>
              <a:t>Thématiques</a:t>
            </a:r>
            <a:r>
              <a:rPr lang="fr-FR" sz="6000" b="1">
                <a:solidFill>
                  <a:schemeClr val="accent5"/>
                </a:solidFill>
                <a:latin typeface="Century Gothic"/>
              </a:rPr>
              <a:t>"  </a:t>
            </a:r>
            <a:endParaRPr lang="fr-FR" sz="6000">
              <a:solidFill>
                <a:schemeClr val="accent5"/>
              </a:solidFill>
              <a:latin typeface="Century Gothic"/>
            </a:endParaRPr>
          </a:p>
        </p:txBody>
      </p:sp>
      <p:pic>
        <p:nvPicPr>
          <p:cNvPr id="10" name="Image 9" descr="Une image contenant clipart&#10;&#10;Le contenu généré par l’IA peut être incorrect.">
            <a:extLst>
              <a:ext uri="{FF2B5EF4-FFF2-40B4-BE49-F238E27FC236}">
                <a16:creationId xmlns:a16="http://schemas.microsoft.com/office/drawing/2014/main" id="{609C02E4-6BD6-E07C-F05A-CF529E862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17" y="3243263"/>
            <a:ext cx="4419782" cy="4723391"/>
          </a:xfrm>
          <a:prstGeom prst="rect">
            <a:avLst/>
          </a:prstGeom>
        </p:spPr>
      </p:pic>
      <p:sp>
        <p:nvSpPr>
          <p:cNvPr id="11" name="ZoneTexte 10">
            <a:extLst>
              <a:ext uri="{FF2B5EF4-FFF2-40B4-BE49-F238E27FC236}">
                <a16:creationId xmlns:a16="http://schemas.microsoft.com/office/drawing/2014/main" id="{E556BA36-3601-B660-CD2F-FB838D37DC95}"/>
              </a:ext>
            </a:extLst>
          </p:cNvPr>
          <p:cNvSpPr txBox="1"/>
          <p:nvPr/>
        </p:nvSpPr>
        <p:spPr>
          <a:xfrm rot="21067988">
            <a:off x="1594193" y="5062141"/>
            <a:ext cx="3068023" cy="1077218"/>
          </a:xfrm>
          <a:prstGeom prst="rect">
            <a:avLst/>
          </a:prstGeom>
          <a:noFill/>
        </p:spPr>
        <p:txBody>
          <a:bodyPr wrap="square" lIns="91440" tIns="45720" rIns="91440" bIns="45720" rtlCol="0" anchor="t">
            <a:spAutoFit/>
          </a:bodyPr>
          <a:lstStyle/>
          <a:p>
            <a:pPr algn="ctr"/>
            <a:r>
              <a:rPr lang="fr-FR" sz="3200" b="1">
                <a:latin typeface="Century Gothic"/>
              </a:rPr>
              <a:t>Articuler distinctement</a:t>
            </a:r>
            <a:endParaRPr lang="en-US"/>
          </a:p>
        </p:txBody>
      </p:sp>
      <p:sp>
        <p:nvSpPr>
          <p:cNvPr id="8" name="TextBox 30">
            <a:extLst>
              <a:ext uri="{FF2B5EF4-FFF2-40B4-BE49-F238E27FC236}">
                <a16:creationId xmlns:a16="http://schemas.microsoft.com/office/drawing/2014/main" id="{8CFDB210-1F2F-0C75-4FF2-5237F6A229A1}"/>
              </a:ext>
            </a:extLst>
          </p:cNvPr>
          <p:cNvSpPr txBox="1"/>
          <p:nvPr/>
        </p:nvSpPr>
        <p:spPr>
          <a:xfrm>
            <a:off x="6623070" y="3326824"/>
            <a:ext cx="7849749" cy="1200329"/>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6">
                    <a:lumMod val="49000"/>
                  </a:schemeClr>
                </a:solidFill>
                <a:ea typeface="Calibri"/>
                <a:cs typeface="Calibri"/>
              </a:rPr>
              <a:t> </a:t>
            </a:r>
            <a:r>
              <a:rPr lang="en-US" sz="3600" b="1">
                <a:solidFill>
                  <a:schemeClr val="accent6">
                    <a:lumMod val="49000"/>
                  </a:schemeClr>
                </a:solidFill>
                <a:ea typeface="Calibri"/>
                <a:cs typeface="Calibri"/>
              </a:rPr>
              <a:t>C</a:t>
            </a:r>
            <a:r>
              <a:rPr lang="fr-FR" sz="3600" b="1" err="1">
                <a:solidFill>
                  <a:schemeClr val="accent6">
                    <a:lumMod val="49000"/>
                  </a:schemeClr>
                </a:solidFill>
                <a:ea typeface="Calibri"/>
                <a:cs typeface="Calibri"/>
              </a:rPr>
              <a:t>ommencer</a:t>
            </a:r>
            <a:r>
              <a:rPr lang="fr-FR" sz="3600" b="1">
                <a:solidFill>
                  <a:schemeClr val="accent6">
                    <a:lumMod val="49000"/>
                  </a:schemeClr>
                </a:solidFill>
                <a:ea typeface="Calibri"/>
                <a:cs typeface="Calibri"/>
              </a:rPr>
              <a:t> à réfléchir sur la langue et acquérir une conscience phonologique</a:t>
            </a:r>
            <a:r>
              <a:rPr lang="en-US" sz="3600" b="1">
                <a:solidFill>
                  <a:schemeClr val="accent6">
                    <a:lumMod val="49000"/>
                  </a:schemeClr>
                </a:solidFill>
                <a:ea typeface="Calibri"/>
                <a:cs typeface="Calibri"/>
              </a:rPr>
              <a:t> </a:t>
            </a:r>
          </a:p>
        </p:txBody>
      </p:sp>
      <p:sp>
        <p:nvSpPr>
          <p:cNvPr id="9" name="Ellipse 8">
            <a:extLst>
              <a:ext uri="{FF2B5EF4-FFF2-40B4-BE49-F238E27FC236}">
                <a16:creationId xmlns:a16="http://schemas.microsoft.com/office/drawing/2014/main" id="{033ADD35-E70B-F965-7E03-FF9359E34F72}"/>
              </a:ext>
            </a:extLst>
          </p:cNvPr>
          <p:cNvSpPr/>
          <p:nvPr/>
        </p:nvSpPr>
        <p:spPr>
          <a:xfrm rot="600000">
            <a:off x="12719957" y="3004456"/>
            <a:ext cx="1755321" cy="489857"/>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tx1"/>
                </a:solidFill>
                <a:ea typeface="Calibri"/>
                <a:cs typeface="Calibri"/>
              </a:rPr>
              <a:t>2021</a:t>
            </a:r>
          </a:p>
        </p:txBody>
      </p:sp>
      <p:sp>
        <p:nvSpPr>
          <p:cNvPr id="13" name="Flèche : double flèche verticale 12">
            <a:extLst>
              <a:ext uri="{FF2B5EF4-FFF2-40B4-BE49-F238E27FC236}">
                <a16:creationId xmlns:a16="http://schemas.microsoft.com/office/drawing/2014/main" id="{A11DBC7F-2C06-4A1A-9328-48ADF6BE771A}"/>
              </a:ext>
            </a:extLst>
          </p:cNvPr>
          <p:cNvSpPr/>
          <p:nvPr/>
        </p:nvSpPr>
        <p:spPr>
          <a:xfrm rot="2820000">
            <a:off x="5433332" y="3449411"/>
            <a:ext cx="612321" cy="2612571"/>
          </a:xfrm>
          <a:prstGeom prst="upDownArrow">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6D15B829-8B21-7F5D-7111-1C03775BA2AA}"/>
              </a:ext>
            </a:extLst>
          </p:cNvPr>
          <p:cNvSpPr txBox="1"/>
          <p:nvPr/>
        </p:nvSpPr>
        <p:spPr>
          <a:xfrm>
            <a:off x="6425292" y="5604782"/>
            <a:ext cx="1098096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b="1">
                <a:ea typeface="Calibri"/>
                <a:cs typeface="Calibri"/>
              </a:rPr>
              <a:t>Intégrée au sous-domaine de l'ORAL car </a:t>
            </a:r>
            <a:r>
              <a:rPr lang="fr-FR" sz="4400" b="1" i="1">
                <a:ea typeface="Calibri"/>
                <a:cs typeface="Calibri"/>
              </a:rPr>
              <a:t>"une bonne prononciation" </a:t>
            </a:r>
            <a:r>
              <a:rPr lang="fr-FR" sz="4000" b="1">
                <a:ea typeface="Calibri"/>
                <a:cs typeface="Calibri"/>
              </a:rPr>
              <a:t>= un prédicteur pour acquérir la CONSCIENCE PHONOLOGIQUE et le PRINCIPE ALPHABÉTIQUE</a:t>
            </a:r>
            <a:endParaRPr lang="fr-FR" sz="4000">
              <a:ea typeface="Calibri"/>
              <a:cs typeface="Calibri"/>
            </a:endParaRPr>
          </a:p>
        </p:txBody>
      </p:sp>
      <p:pic>
        <p:nvPicPr>
          <p:cNvPr id="19" name="Image 18" descr="Une image contenant noir, obscurité&#10;&#10;Le contenu généré par l’IA peut être incorrect.">
            <a:extLst>
              <a:ext uri="{FF2B5EF4-FFF2-40B4-BE49-F238E27FC236}">
                <a16:creationId xmlns:a16="http://schemas.microsoft.com/office/drawing/2014/main" id="{7153033F-3E31-3AE8-5653-AD876FBFC41E}"/>
              </a:ext>
            </a:extLst>
          </p:cNvPr>
          <p:cNvPicPr>
            <a:picLocks noChangeAspect="1"/>
          </p:cNvPicPr>
          <p:nvPr/>
        </p:nvPicPr>
        <p:blipFill>
          <a:blip r:embed="rId4"/>
          <a:stretch>
            <a:fillRect/>
          </a:stretch>
        </p:blipFill>
        <p:spPr>
          <a:xfrm>
            <a:off x="3979409" y="5873523"/>
            <a:ext cx="3095623" cy="1903638"/>
          </a:xfrm>
          <a:prstGeom prst="rect">
            <a:avLst/>
          </a:prstGeom>
        </p:spPr>
      </p:pic>
      <p:sp>
        <p:nvSpPr>
          <p:cNvPr id="12" name="Organigramme : Connecteur 11">
            <a:extLst>
              <a:ext uri="{FF2B5EF4-FFF2-40B4-BE49-F238E27FC236}">
                <a16:creationId xmlns:a16="http://schemas.microsoft.com/office/drawing/2014/main" id="{1B9DF2D3-577B-F6B8-CFBB-93306E919D3A}"/>
              </a:ext>
            </a:extLst>
          </p:cNvPr>
          <p:cNvSpPr/>
          <p:nvPr/>
        </p:nvSpPr>
        <p:spPr>
          <a:xfrm>
            <a:off x="14933955" y="535724"/>
            <a:ext cx="3356637" cy="2778374"/>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latin typeface="Century Gothic"/>
              </a:rPr>
              <a:t>Acquérir le langage oral</a:t>
            </a:r>
          </a:p>
        </p:txBody>
      </p:sp>
    </p:spTree>
    <p:extLst>
      <p:ext uri="{BB962C8B-B14F-4D97-AF65-F5344CB8AC3E}">
        <p14:creationId xmlns:p14="http://schemas.microsoft.com/office/powerpoint/2010/main" val="2328737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9A3E2-1438-12FA-040B-D85D0C4D150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351E246-562B-D38E-D4E7-29F0B3D610ED}"/>
              </a:ext>
            </a:extLst>
          </p:cNvPr>
          <p:cNvGrpSpPr/>
          <p:nvPr/>
        </p:nvGrpSpPr>
        <p:grpSpPr>
          <a:xfrm>
            <a:off x="228600" y="-4838700"/>
            <a:ext cx="18463843" cy="14890587"/>
            <a:chOff x="-177349" y="-38100"/>
            <a:chExt cx="5172698" cy="4356834"/>
          </a:xfrm>
        </p:grpSpPr>
        <p:sp>
          <p:nvSpPr>
            <p:cNvPr id="3" name="Freeform 3">
              <a:extLst>
                <a:ext uri="{FF2B5EF4-FFF2-40B4-BE49-F238E27FC236}">
                  <a16:creationId xmlns:a16="http://schemas.microsoft.com/office/drawing/2014/main" id="{947F8D0A-3D3F-6ABD-9840-D6913B82001D}"/>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BA179EE7-9BC2-3520-6F7E-46E23514B7A0}"/>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74ECC20F-3C77-680A-971C-E92CC1A37BB9}"/>
              </a:ext>
            </a:extLst>
          </p:cNvPr>
          <p:cNvSpPr txBox="1"/>
          <p:nvPr/>
        </p:nvSpPr>
        <p:spPr>
          <a:xfrm>
            <a:off x="678335" y="1006396"/>
            <a:ext cx="17076265" cy="1015663"/>
          </a:xfrm>
          <a:prstGeom prst="rect">
            <a:avLst/>
          </a:prstGeom>
          <a:solidFill>
            <a:schemeClr val="accent6">
              <a:lumMod val="40000"/>
              <a:lumOff val="60000"/>
            </a:schemeClr>
          </a:solidFill>
        </p:spPr>
        <p:txBody>
          <a:bodyPr wrap="square" lIns="91440" tIns="45720" rIns="91440" bIns="45720" anchor="t">
            <a:spAutoFit/>
          </a:bodyPr>
          <a:lstStyle/>
          <a:p>
            <a:r>
              <a:rPr lang="fr-FR" sz="6000" b="1">
                <a:solidFill>
                  <a:schemeClr val="accent5"/>
                </a:solidFill>
                <a:latin typeface="Century Gothic"/>
              </a:rPr>
              <a:t> Les "</a:t>
            </a:r>
            <a:r>
              <a:rPr lang="fr-FR" sz="6000" b="1" i="1">
                <a:solidFill>
                  <a:schemeClr val="accent5"/>
                </a:solidFill>
                <a:latin typeface="Century Gothic"/>
              </a:rPr>
              <a:t>Thématiques</a:t>
            </a:r>
            <a:r>
              <a:rPr lang="fr-FR" sz="6000" b="1">
                <a:solidFill>
                  <a:schemeClr val="accent5"/>
                </a:solidFill>
                <a:latin typeface="Century Gothic"/>
              </a:rPr>
              <a:t>"  </a:t>
            </a:r>
            <a:endParaRPr lang="fr-FR" sz="6000">
              <a:solidFill>
                <a:schemeClr val="accent5"/>
              </a:solidFill>
              <a:latin typeface="Century Gothic"/>
            </a:endParaRPr>
          </a:p>
        </p:txBody>
      </p:sp>
      <p:pic>
        <p:nvPicPr>
          <p:cNvPr id="10" name="Image 9" descr="Une image contenant clipart&#10;&#10;Le contenu généré par l’IA peut être incorrect.">
            <a:extLst>
              <a:ext uri="{FF2B5EF4-FFF2-40B4-BE49-F238E27FC236}">
                <a16:creationId xmlns:a16="http://schemas.microsoft.com/office/drawing/2014/main" id="{B139D167-E5D7-49E0-6FD6-CBEEB006D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17" y="3243263"/>
            <a:ext cx="4419782" cy="4723391"/>
          </a:xfrm>
          <a:prstGeom prst="rect">
            <a:avLst/>
          </a:prstGeom>
        </p:spPr>
      </p:pic>
      <p:sp>
        <p:nvSpPr>
          <p:cNvPr id="11" name="ZoneTexte 10">
            <a:extLst>
              <a:ext uri="{FF2B5EF4-FFF2-40B4-BE49-F238E27FC236}">
                <a16:creationId xmlns:a16="http://schemas.microsoft.com/office/drawing/2014/main" id="{37A6A8D7-D4A0-712F-6F0D-564A5A8ACB21}"/>
              </a:ext>
            </a:extLst>
          </p:cNvPr>
          <p:cNvSpPr txBox="1"/>
          <p:nvPr/>
        </p:nvSpPr>
        <p:spPr>
          <a:xfrm rot="21067988">
            <a:off x="1594193" y="5062141"/>
            <a:ext cx="3068023" cy="1077218"/>
          </a:xfrm>
          <a:prstGeom prst="rect">
            <a:avLst/>
          </a:prstGeom>
          <a:noFill/>
        </p:spPr>
        <p:txBody>
          <a:bodyPr wrap="square" lIns="91440" tIns="45720" rIns="91440" bIns="45720" rtlCol="0" anchor="t">
            <a:spAutoFit/>
          </a:bodyPr>
          <a:lstStyle/>
          <a:p>
            <a:pPr algn="ctr"/>
            <a:r>
              <a:rPr lang="fr-FR" sz="3200" b="1">
                <a:latin typeface="Century Gothic"/>
              </a:rPr>
              <a:t>Articuler distinctement</a:t>
            </a:r>
            <a:endParaRPr lang="en-US"/>
          </a:p>
        </p:txBody>
      </p:sp>
      <p:sp>
        <p:nvSpPr>
          <p:cNvPr id="8" name="TextBox 30">
            <a:extLst>
              <a:ext uri="{FF2B5EF4-FFF2-40B4-BE49-F238E27FC236}">
                <a16:creationId xmlns:a16="http://schemas.microsoft.com/office/drawing/2014/main" id="{F42FA16A-01A7-290A-FD52-E6000091A84C}"/>
              </a:ext>
            </a:extLst>
          </p:cNvPr>
          <p:cNvSpPr txBox="1"/>
          <p:nvPr/>
        </p:nvSpPr>
        <p:spPr>
          <a:xfrm>
            <a:off x="6623070" y="3326824"/>
            <a:ext cx="7849749" cy="1200329"/>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6">
                    <a:lumMod val="49000"/>
                  </a:schemeClr>
                </a:solidFill>
                <a:ea typeface="Calibri"/>
                <a:cs typeface="Calibri"/>
              </a:rPr>
              <a:t> </a:t>
            </a:r>
            <a:r>
              <a:rPr lang="en-US" sz="3600" b="1">
                <a:solidFill>
                  <a:schemeClr val="accent6">
                    <a:lumMod val="49000"/>
                  </a:schemeClr>
                </a:solidFill>
                <a:ea typeface="Calibri"/>
                <a:cs typeface="Calibri"/>
              </a:rPr>
              <a:t>C</a:t>
            </a:r>
            <a:r>
              <a:rPr lang="fr-FR" sz="3600" b="1" err="1">
                <a:solidFill>
                  <a:schemeClr val="accent6">
                    <a:lumMod val="49000"/>
                  </a:schemeClr>
                </a:solidFill>
                <a:ea typeface="Calibri"/>
                <a:cs typeface="Calibri"/>
              </a:rPr>
              <a:t>ommencer</a:t>
            </a:r>
            <a:r>
              <a:rPr lang="fr-FR" sz="3600" b="1">
                <a:solidFill>
                  <a:schemeClr val="accent6">
                    <a:lumMod val="49000"/>
                  </a:schemeClr>
                </a:solidFill>
                <a:ea typeface="Calibri"/>
                <a:cs typeface="Calibri"/>
              </a:rPr>
              <a:t> à réfléchir sur la langue et acquérir une conscience phonologique</a:t>
            </a:r>
            <a:r>
              <a:rPr lang="en-US" sz="3600" b="1">
                <a:solidFill>
                  <a:schemeClr val="accent6">
                    <a:lumMod val="49000"/>
                  </a:schemeClr>
                </a:solidFill>
                <a:ea typeface="Calibri"/>
                <a:cs typeface="Calibri"/>
              </a:rPr>
              <a:t> </a:t>
            </a:r>
          </a:p>
        </p:txBody>
      </p:sp>
      <p:sp>
        <p:nvSpPr>
          <p:cNvPr id="9" name="Ellipse 8">
            <a:extLst>
              <a:ext uri="{FF2B5EF4-FFF2-40B4-BE49-F238E27FC236}">
                <a16:creationId xmlns:a16="http://schemas.microsoft.com/office/drawing/2014/main" id="{90D09648-2D87-C8DD-A655-5F928EF85560}"/>
              </a:ext>
            </a:extLst>
          </p:cNvPr>
          <p:cNvSpPr/>
          <p:nvPr/>
        </p:nvSpPr>
        <p:spPr>
          <a:xfrm rot="600000">
            <a:off x="12719957" y="3004456"/>
            <a:ext cx="1755321" cy="489857"/>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tx1"/>
                </a:solidFill>
                <a:ea typeface="Calibri"/>
                <a:cs typeface="Calibri"/>
              </a:rPr>
              <a:t>2021</a:t>
            </a:r>
          </a:p>
        </p:txBody>
      </p:sp>
      <p:sp>
        <p:nvSpPr>
          <p:cNvPr id="13" name="Flèche : double flèche verticale 12">
            <a:extLst>
              <a:ext uri="{FF2B5EF4-FFF2-40B4-BE49-F238E27FC236}">
                <a16:creationId xmlns:a16="http://schemas.microsoft.com/office/drawing/2014/main" id="{F5B275EB-42FE-E6D9-1813-B0A9E6444CF3}"/>
              </a:ext>
            </a:extLst>
          </p:cNvPr>
          <p:cNvSpPr/>
          <p:nvPr/>
        </p:nvSpPr>
        <p:spPr>
          <a:xfrm rot="2820000">
            <a:off x="5433332" y="3449411"/>
            <a:ext cx="612321" cy="2612571"/>
          </a:xfrm>
          <a:prstGeom prst="upDownArrow">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A7ACF409-4CF4-7D9D-4F60-8F3108AD4ABE}"/>
              </a:ext>
            </a:extLst>
          </p:cNvPr>
          <p:cNvSpPr txBox="1"/>
          <p:nvPr/>
        </p:nvSpPr>
        <p:spPr>
          <a:xfrm>
            <a:off x="6425292" y="5604782"/>
            <a:ext cx="1098096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b="1">
                <a:ea typeface="Calibri"/>
                <a:cs typeface="Calibri"/>
              </a:rPr>
              <a:t>Intégrée au sous-domaine de l'ORAL car </a:t>
            </a:r>
            <a:r>
              <a:rPr lang="fr-FR" sz="4400" b="1" i="1">
                <a:ea typeface="Calibri"/>
                <a:cs typeface="Calibri"/>
              </a:rPr>
              <a:t>"une bonne prononciation" </a:t>
            </a:r>
            <a:r>
              <a:rPr lang="fr-FR" sz="4000" b="1">
                <a:ea typeface="Calibri"/>
                <a:cs typeface="Calibri"/>
              </a:rPr>
              <a:t>= un prédicteur pour acquérir la CONSCIENCE PHONOLOGIQUE et le PRINCIPE ALPHABÉTIQUE</a:t>
            </a:r>
            <a:endParaRPr lang="fr-FR" sz="4000">
              <a:ea typeface="Calibri"/>
              <a:cs typeface="Calibri"/>
            </a:endParaRPr>
          </a:p>
        </p:txBody>
      </p:sp>
      <p:pic>
        <p:nvPicPr>
          <p:cNvPr id="19" name="Image 18" descr="Une image contenant noir, obscurité&#10;&#10;Le contenu généré par l’IA peut être incorrect.">
            <a:extLst>
              <a:ext uri="{FF2B5EF4-FFF2-40B4-BE49-F238E27FC236}">
                <a16:creationId xmlns:a16="http://schemas.microsoft.com/office/drawing/2014/main" id="{68ADDC9F-C7F3-FCCA-BA0E-2087305E782D}"/>
              </a:ext>
            </a:extLst>
          </p:cNvPr>
          <p:cNvPicPr>
            <a:picLocks noChangeAspect="1"/>
          </p:cNvPicPr>
          <p:nvPr/>
        </p:nvPicPr>
        <p:blipFill>
          <a:blip r:embed="rId4"/>
          <a:stretch>
            <a:fillRect/>
          </a:stretch>
        </p:blipFill>
        <p:spPr>
          <a:xfrm>
            <a:off x="3979409" y="5873523"/>
            <a:ext cx="3095623" cy="1903638"/>
          </a:xfrm>
          <a:prstGeom prst="rect">
            <a:avLst/>
          </a:prstGeom>
        </p:spPr>
      </p:pic>
      <p:sp>
        <p:nvSpPr>
          <p:cNvPr id="12" name="Organigramme : Connecteur 11">
            <a:extLst>
              <a:ext uri="{FF2B5EF4-FFF2-40B4-BE49-F238E27FC236}">
                <a16:creationId xmlns:a16="http://schemas.microsoft.com/office/drawing/2014/main" id="{E665F6F3-DE29-1105-E086-AC7755948E94}"/>
              </a:ext>
            </a:extLst>
          </p:cNvPr>
          <p:cNvSpPr/>
          <p:nvPr/>
        </p:nvSpPr>
        <p:spPr>
          <a:xfrm>
            <a:off x="14933955" y="535724"/>
            <a:ext cx="3356637" cy="2778374"/>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latin typeface="Century Gothic"/>
              </a:rPr>
              <a:t>Acquérir le langage oral</a:t>
            </a:r>
          </a:p>
        </p:txBody>
      </p:sp>
    </p:spTree>
    <p:extLst>
      <p:ext uri="{BB962C8B-B14F-4D97-AF65-F5344CB8AC3E}">
        <p14:creationId xmlns:p14="http://schemas.microsoft.com/office/powerpoint/2010/main" val="882865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3870D-4DDF-4A8D-BB8E-41A96305E30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85FC82-6DBD-E076-0178-0AE35B72DDAD}"/>
              </a:ext>
            </a:extLst>
          </p:cNvPr>
          <p:cNvGrpSpPr/>
          <p:nvPr/>
        </p:nvGrpSpPr>
        <p:grpSpPr>
          <a:xfrm>
            <a:off x="277586" y="-4871828"/>
            <a:ext cx="18463843" cy="14890587"/>
            <a:chOff x="-177349" y="-38100"/>
            <a:chExt cx="5172698" cy="4356834"/>
          </a:xfrm>
        </p:grpSpPr>
        <p:sp>
          <p:nvSpPr>
            <p:cNvPr id="3" name="Freeform 3">
              <a:extLst>
                <a:ext uri="{FF2B5EF4-FFF2-40B4-BE49-F238E27FC236}">
                  <a16:creationId xmlns:a16="http://schemas.microsoft.com/office/drawing/2014/main" id="{21B9D7BB-9F44-0617-9751-81D3D68E460D}"/>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71CCCD84-9CEC-85ED-9A12-7D5831568FA4}"/>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pic>
        <p:nvPicPr>
          <p:cNvPr id="5" name="Image 4" descr="Une image contenant texte, capture d’écran, Police, ligne&#10;&#10;Le contenu généré par l’IA peut être incorrect.">
            <a:extLst>
              <a:ext uri="{FF2B5EF4-FFF2-40B4-BE49-F238E27FC236}">
                <a16:creationId xmlns:a16="http://schemas.microsoft.com/office/drawing/2014/main" id="{4C0CFF64-7575-D16F-8B24-01933F7D2255}"/>
              </a:ext>
            </a:extLst>
          </p:cNvPr>
          <p:cNvPicPr>
            <a:picLocks noChangeAspect="1"/>
          </p:cNvPicPr>
          <p:nvPr/>
        </p:nvPicPr>
        <p:blipFill>
          <a:blip r:embed="rId4"/>
          <a:stretch>
            <a:fillRect/>
          </a:stretch>
        </p:blipFill>
        <p:spPr>
          <a:xfrm>
            <a:off x="570258" y="1186276"/>
            <a:ext cx="5816876" cy="3971925"/>
          </a:xfrm>
          <a:prstGeom prst="rect">
            <a:avLst/>
          </a:prstGeom>
        </p:spPr>
      </p:pic>
      <p:sp>
        <p:nvSpPr>
          <p:cNvPr id="14" name="TextBox 30">
            <a:extLst>
              <a:ext uri="{FF2B5EF4-FFF2-40B4-BE49-F238E27FC236}">
                <a16:creationId xmlns:a16="http://schemas.microsoft.com/office/drawing/2014/main" id="{C2E045D2-206C-657F-F8E3-0EA8DFD5135E}"/>
              </a:ext>
            </a:extLst>
          </p:cNvPr>
          <p:cNvSpPr txBox="1"/>
          <p:nvPr/>
        </p:nvSpPr>
        <p:spPr>
          <a:xfrm>
            <a:off x="6976666" y="1187098"/>
            <a:ext cx="4745021" cy="1384995"/>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6">
                    <a:lumMod val="49000"/>
                  </a:schemeClr>
                </a:solidFill>
                <a:ea typeface="Calibri"/>
                <a:cs typeface="Calibri"/>
              </a:rPr>
              <a:t> C</a:t>
            </a:r>
            <a:r>
              <a:rPr lang="en-US" sz="2800" b="1">
                <a:solidFill>
                  <a:schemeClr val="accent6">
                    <a:lumMod val="49000"/>
                  </a:schemeClr>
                </a:solidFill>
                <a:ea typeface="Calibri"/>
                <a:cs typeface="Calibri"/>
              </a:rPr>
              <a:t>ommencer à </a:t>
            </a:r>
            <a:r>
              <a:rPr lang="en-US" sz="2800" b="1" err="1">
                <a:solidFill>
                  <a:schemeClr val="accent6">
                    <a:lumMod val="49000"/>
                  </a:schemeClr>
                </a:solidFill>
                <a:ea typeface="Calibri"/>
                <a:cs typeface="Calibri"/>
              </a:rPr>
              <a:t>réfléchir</a:t>
            </a:r>
            <a:r>
              <a:rPr lang="en-US" sz="2800" b="1">
                <a:solidFill>
                  <a:schemeClr val="accent6">
                    <a:lumMod val="49000"/>
                  </a:schemeClr>
                </a:solidFill>
                <a:ea typeface="Calibri"/>
                <a:cs typeface="Calibri"/>
              </a:rPr>
              <a:t> sur la langue et </a:t>
            </a:r>
            <a:r>
              <a:rPr lang="en-US" sz="2800" b="1" err="1">
                <a:solidFill>
                  <a:schemeClr val="accent6">
                    <a:lumMod val="49000"/>
                  </a:schemeClr>
                </a:solidFill>
                <a:ea typeface="Calibri"/>
                <a:cs typeface="Calibri"/>
              </a:rPr>
              <a:t>acquérir</a:t>
            </a:r>
            <a:r>
              <a:rPr lang="en-US" sz="2800" b="1">
                <a:solidFill>
                  <a:schemeClr val="accent6">
                    <a:lumMod val="49000"/>
                  </a:schemeClr>
                </a:solidFill>
                <a:ea typeface="Calibri"/>
                <a:cs typeface="Calibri"/>
              </a:rPr>
              <a:t> </a:t>
            </a:r>
            <a:r>
              <a:rPr lang="en-US" sz="2800" b="1" err="1">
                <a:solidFill>
                  <a:schemeClr val="accent6">
                    <a:lumMod val="49000"/>
                  </a:schemeClr>
                </a:solidFill>
                <a:ea typeface="Calibri"/>
                <a:cs typeface="Calibri"/>
              </a:rPr>
              <a:t>une</a:t>
            </a:r>
            <a:r>
              <a:rPr lang="en-US" sz="2800" b="1">
                <a:solidFill>
                  <a:schemeClr val="accent6">
                    <a:lumMod val="49000"/>
                  </a:schemeClr>
                </a:solidFill>
                <a:ea typeface="Calibri"/>
                <a:cs typeface="Calibri"/>
              </a:rPr>
              <a:t> conscience </a:t>
            </a:r>
            <a:r>
              <a:rPr lang="en-US" sz="2800" b="1" err="1">
                <a:solidFill>
                  <a:schemeClr val="accent6">
                    <a:lumMod val="49000"/>
                  </a:schemeClr>
                </a:solidFill>
                <a:ea typeface="Calibri"/>
                <a:cs typeface="Calibri"/>
              </a:rPr>
              <a:t>phonologique</a:t>
            </a:r>
            <a:r>
              <a:rPr lang="en-US" sz="2800" b="1">
                <a:solidFill>
                  <a:schemeClr val="accent6">
                    <a:lumMod val="49000"/>
                  </a:schemeClr>
                </a:solidFill>
                <a:ea typeface="Calibri"/>
                <a:cs typeface="Calibri"/>
              </a:rPr>
              <a:t> </a:t>
            </a:r>
          </a:p>
        </p:txBody>
      </p:sp>
      <p:sp>
        <p:nvSpPr>
          <p:cNvPr id="17" name="Left Brace 23">
            <a:extLst>
              <a:ext uri="{FF2B5EF4-FFF2-40B4-BE49-F238E27FC236}">
                <a16:creationId xmlns:a16="http://schemas.microsoft.com/office/drawing/2014/main" id="{35485241-C447-D0DF-32D8-112D461013AC}"/>
              </a:ext>
            </a:extLst>
          </p:cNvPr>
          <p:cNvSpPr/>
          <p:nvPr/>
        </p:nvSpPr>
        <p:spPr>
          <a:xfrm>
            <a:off x="6391423" y="1181055"/>
            <a:ext cx="685445" cy="1667809"/>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Left Brace 39">
            <a:extLst>
              <a:ext uri="{FF2B5EF4-FFF2-40B4-BE49-F238E27FC236}">
                <a16:creationId xmlns:a16="http://schemas.microsoft.com/office/drawing/2014/main" id="{19378905-72EF-838A-B1BA-350D0E35498C}"/>
              </a:ext>
            </a:extLst>
          </p:cNvPr>
          <p:cNvSpPr/>
          <p:nvPr/>
        </p:nvSpPr>
        <p:spPr>
          <a:xfrm>
            <a:off x="11821469" y="1190563"/>
            <a:ext cx="488103" cy="1993586"/>
          </a:xfrm>
          <a:prstGeom prst="leftBrac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43">
            <a:extLst>
              <a:ext uri="{FF2B5EF4-FFF2-40B4-BE49-F238E27FC236}">
                <a16:creationId xmlns:a16="http://schemas.microsoft.com/office/drawing/2014/main" id="{36E01900-7B13-B85C-C825-1DFDF23697F4}"/>
              </a:ext>
            </a:extLst>
          </p:cNvPr>
          <p:cNvSpPr txBox="1"/>
          <p:nvPr/>
        </p:nvSpPr>
        <p:spPr>
          <a:xfrm>
            <a:off x="12296307" y="1556441"/>
            <a:ext cx="488245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err="1">
                <a:solidFill>
                  <a:schemeClr val="accent6">
                    <a:lumMod val="76000"/>
                  </a:schemeClr>
                </a:solidFill>
                <a:ea typeface="Calibri"/>
                <a:cs typeface="Calibri"/>
              </a:rPr>
              <a:t>Acquérir</a:t>
            </a:r>
            <a:r>
              <a:rPr lang="en-US" sz="2800" b="1">
                <a:solidFill>
                  <a:schemeClr val="accent6">
                    <a:lumMod val="76000"/>
                  </a:schemeClr>
                </a:solidFill>
                <a:ea typeface="Calibri"/>
                <a:cs typeface="Calibri"/>
              </a:rPr>
              <a:t> et </a:t>
            </a:r>
            <a:r>
              <a:rPr lang="en-US" sz="2800" b="1" err="1">
                <a:solidFill>
                  <a:schemeClr val="accent6">
                    <a:lumMod val="76000"/>
                  </a:schemeClr>
                </a:solidFill>
                <a:ea typeface="Calibri"/>
                <a:cs typeface="Calibri"/>
              </a:rPr>
              <a:t>développer</a:t>
            </a:r>
            <a:r>
              <a:rPr lang="en-US" sz="2800" b="1">
                <a:solidFill>
                  <a:schemeClr val="accent6">
                    <a:lumMod val="76000"/>
                  </a:schemeClr>
                </a:solidFill>
                <a:ea typeface="Calibri"/>
                <a:cs typeface="Calibri"/>
              </a:rPr>
              <a:t> </a:t>
            </a:r>
            <a:r>
              <a:rPr lang="en-US" sz="2800" b="1" err="1">
                <a:solidFill>
                  <a:schemeClr val="accent6">
                    <a:lumMod val="76000"/>
                  </a:schemeClr>
                </a:solidFill>
                <a:ea typeface="Calibri"/>
                <a:cs typeface="Calibri"/>
              </a:rPr>
              <a:t>une</a:t>
            </a:r>
            <a:r>
              <a:rPr lang="en-US" sz="2800" b="1">
                <a:solidFill>
                  <a:schemeClr val="accent6">
                    <a:lumMod val="76000"/>
                  </a:schemeClr>
                </a:solidFill>
                <a:ea typeface="Calibri"/>
                <a:cs typeface="Calibri"/>
              </a:rPr>
              <a:t> conscience </a:t>
            </a:r>
            <a:r>
              <a:rPr lang="en-US" sz="2800" b="1" err="1">
                <a:solidFill>
                  <a:schemeClr val="accent6">
                    <a:lumMod val="76000"/>
                  </a:schemeClr>
                </a:solidFill>
                <a:ea typeface="Calibri"/>
                <a:cs typeface="Calibri"/>
              </a:rPr>
              <a:t>phonologique</a:t>
            </a:r>
            <a:endParaRPr lang="en-US" sz="2800" b="1">
              <a:solidFill>
                <a:schemeClr val="accent6">
                  <a:lumMod val="76000"/>
                </a:schemeClr>
              </a:solidFill>
              <a:ea typeface="Calibri"/>
              <a:cs typeface="Calibri"/>
            </a:endParaRPr>
          </a:p>
        </p:txBody>
      </p:sp>
      <p:sp>
        <p:nvSpPr>
          <p:cNvPr id="24" name="Left Brace 24">
            <a:extLst>
              <a:ext uri="{FF2B5EF4-FFF2-40B4-BE49-F238E27FC236}">
                <a16:creationId xmlns:a16="http://schemas.microsoft.com/office/drawing/2014/main" id="{E6CCF894-A872-66D7-FD13-8E294DB1F9B4}"/>
              </a:ext>
            </a:extLst>
          </p:cNvPr>
          <p:cNvSpPr/>
          <p:nvPr/>
        </p:nvSpPr>
        <p:spPr>
          <a:xfrm>
            <a:off x="6390128" y="3163235"/>
            <a:ext cx="678861" cy="1689462"/>
          </a:xfrm>
          <a:prstGeom prst="leftBrace">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 name="Image 29" descr="Une image contenant texte, Police&#10;&#10;Le contenu généré par l’IA peut être incorrect.">
            <a:extLst>
              <a:ext uri="{FF2B5EF4-FFF2-40B4-BE49-F238E27FC236}">
                <a16:creationId xmlns:a16="http://schemas.microsoft.com/office/drawing/2014/main" id="{C5BB6156-DFFD-DED7-35C8-5B0895DE19B1}"/>
              </a:ext>
            </a:extLst>
          </p:cNvPr>
          <p:cNvPicPr>
            <a:picLocks noChangeAspect="1"/>
          </p:cNvPicPr>
          <p:nvPr/>
        </p:nvPicPr>
        <p:blipFill>
          <a:blip r:embed="rId5"/>
          <a:stretch>
            <a:fillRect/>
          </a:stretch>
        </p:blipFill>
        <p:spPr>
          <a:xfrm>
            <a:off x="736532" y="6228108"/>
            <a:ext cx="7405894" cy="3098523"/>
          </a:xfrm>
          <a:prstGeom prst="rect">
            <a:avLst/>
          </a:prstGeom>
        </p:spPr>
      </p:pic>
      <p:sp>
        <p:nvSpPr>
          <p:cNvPr id="32" name="Ellipse 2">
            <a:extLst>
              <a:ext uri="{FF2B5EF4-FFF2-40B4-BE49-F238E27FC236}">
                <a16:creationId xmlns:a16="http://schemas.microsoft.com/office/drawing/2014/main" id="{E6373499-025D-DD2D-84F1-04D9DBB1FD08}"/>
              </a:ext>
            </a:extLst>
          </p:cNvPr>
          <p:cNvSpPr/>
          <p:nvPr/>
        </p:nvSpPr>
        <p:spPr>
          <a:xfrm>
            <a:off x="732247" y="6555129"/>
            <a:ext cx="2595353" cy="641575"/>
          </a:xfrm>
          <a:prstGeom prst="ellipse">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200" b="1"/>
              <a:t>2025</a:t>
            </a:r>
            <a:endParaRPr lang="fr-FR" sz="3200" b="1">
              <a:ea typeface="Calibri"/>
              <a:cs typeface="Calibri"/>
            </a:endParaRPr>
          </a:p>
        </p:txBody>
      </p:sp>
      <p:sp>
        <p:nvSpPr>
          <p:cNvPr id="34" name="Left Brace 22">
            <a:extLst>
              <a:ext uri="{FF2B5EF4-FFF2-40B4-BE49-F238E27FC236}">
                <a16:creationId xmlns:a16="http://schemas.microsoft.com/office/drawing/2014/main" id="{45F66C0D-C22F-B41D-5E41-F1D702100799}"/>
              </a:ext>
            </a:extLst>
          </p:cNvPr>
          <p:cNvSpPr/>
          <p:nvPr/>
        </p:nvSpPr>
        <p:spPr>
          <a:xfrm>
            <a:off x="7813581" y="6179386"/>
            <a:ext cx="346697" cy="1389603"/>
          </a:xfrm>
          <a:prstGeom prst="leftBrace">
            <a:avLst>
              <a:gd name="adj1" fmla="val 0"/>
              <a:gd name="adj2" fmla="val 50000"/>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Left Brace 30">
            <a:extLst>
              <a:ext uri="{FF2B5EF4-FFF2-40B4-BE49-F238E27FC236}">
                <a16:creationId xmlns:a16="http://schemas.microsoft.com/office/drawing/2014/main" id="{A0140049-88DC-71A9-1CB4-E55E7EC465A5}"/>
              </a:ext>
            </a:extLst>
          </p:cNvPr>
          <p:cNvSpPr/>
          <p:nvPr/>
        </p:nvSpPr>
        <p:spPr>
          <a:xfrm>
            <a:off x="8089717" y="7784139"/>
            <a:ext cx="424346" cy="1541606"/>
          </a:xfrm>
          <a:prstGeom prst="leftBrace">
            <a:avLst/>
          </a:prstGeom>
          <a:no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TextBox 1">
            <a:extLst>
              <a:ext uri="{FF2B5EF4-FFF2-40B4-BE49-F238E27FC236}">
                <a16:creationId xmlns:a16="http://schemas.microsoft.com/office/drawing/2014/main" id="{72BB7E9F-36C9-27AD-8AE3-987767C0930F}"/>
              </a:ext>
            </a:extLst>
          </p:cNvPr>
          <p:cNvSpPr txBox="1"/>
          <p:nvPr/>
        </p:nvSpPr>
        <p:spPr>
          <a:xfrm>
            <a:off x="8103238" y="6410772"/>
            <a:ext cx="39578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err="1">
                <a:solidFill>
                  <a:schemeClr val="accent6">
                    <a:lumMod val="76000"/>
                  </a:schemeClr>
                </a:solidFill>
                <a:ea typeface="Calibri"/>
                <a:cs typeface="Calibri"/>
              </a:rPr>
              <a:t>Articuler</a:t>
            </a:r>
            <a:r>
              <a:rPr lang="en-US" sz="2800" b="1">
                <a:solidFill>
                  <a:schemeClr val="accent6">
                    <a:lumMod val="76000"/>
                  </a:schemeClr>
                </a:solidFill>
                <a:ea typeface="Calibri"/>
                <a:cs typeface="Calibri"/>
              </a:rPr>
              <a:t> </a:t>
            </a:r>
            <a:r>
              <a:rPr lang="en-US" sz="2800" b="1" err="1">
                <a:solidFill>
                  <a:schemeClr val="accent6">
                    <a:lumMod val="76000"/>
                  </a:schemeClr>
                </a:solidFill>
                <a:ea typeface="Calibri"/>
                <a:cs typeface="Calibri"/>
              </a:rPr>
              <a:t>distinctement</a:t>
            </a:r>
          </a:p>
        </p:txBody>
      </p:sp>
      <p:sp>
        <p:nvSpPr>
          <p:cNvPr id="40" name="Ellipse 39">
            <a:extLst>
              <a:ext uri="{FF2B5EF4-FFF2-40B4-BE49-F238E27FC236}">
                <a16:creationId xmlns:a16="http://schemas.microsoft.com/office/drawing/2014/main" id="{3358D151-D4BC-B543-B349-F83442DB89CF}"/>
              </a:ext>
            </a:extLst>
          </p:cNvPr>
          <p:cNvSpPr/>
          <p:nvPr/>
        </p:nvSpPr>
        <p:spPr>
          <a:xfrm>
            <a:off x="12055334" y="6212843"/>
            <a:ext cx="4213778" cy="905465"/>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i="1">
                <a:solidFill>
                  <a:schemeClr val="tx1"/>
                </a:solidFill>
                <a:latin typeface="Calibri"/>
              </a:rPr>
              <a:t>"Une</a:t>
            </a:r>
            <a:r>
              <a:rPr lang="fr-FR" sz="2800" b="1" i="1" baseline="0">
                <a:solidFill>
                  <a:schemeClr val="tx1"/>
                </a:solidFill>
                <a:latin typeface="Calibri"/>
              </a:rPr>
              <a:t> bonne prononciation</a:t>
            </a:r>
            <a:r>
              <a:rPr lang="fr-FR" sz="2800" b="1" i="1">
                <a:solidFill>
                  <a:schemeClr val="tx1"/>
                </a:solidFill>
                <a:latin typeface="Calibri"/>
              </a:rPr>
              <a:t>"</a:t>
            </a:r>
            <a:r>
              <a:rPr lang="fr-FR" sz="2800" b="1" i="1" baseline="0">
                <a:solidFill>
                  <a:schemeClr val="tx1"/>
                </a:solidFill>
                <a:latin typeface="Calibri"/>
              </a:rPr>
              <a:t> </a:t>
            </a:r>
            <a:endParaRPr lang="fr-FR" sz="2800" b="1">
              <a:solidFill>
                <a:schemeClr val="tx1"/>
              </a:solidFill>
              <a:ea typeface="Calibri"/>
              <a:cs typeface="Calibri"/>
            </a:endParaRPr>
          </a:p>
        </p:txBody>
      </p:sp>
      <p:sp>
        <p:nvSpPr>
          <p:cNvPr id="42" name="TextBox 33">
            <a:extLst>
              <a:ext uri="{FF2B5EF4-FFF2-40B4-BE49-F238E27FC236}">
                <a16:creationId xmlns:a16="http://schemas.microsoft.com/office/drawing/2014/main" id="{CD8956D4-C702-821A-0B9D-E603317C82BF}"/>
              </a:ext>
            </a:extLst>
          </p:cNvPr>
          <p:cNvSpPr txBox="1"/>
          <p:nvPr/>
        </p:nvSpPr>
        <p:spPr>
          <a:xfrm>
            <a:off x="8503129" y="7763516"/>
            <a:ext cx="474619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err="1">
                <a:solidFill>
                  <a:srgbClr val="0070C0"/>
                </a:solidFill>
                <a:ea typeface="Calibri"/>
                <a:cs typeface="Calibri"/>
              </a:rPr>
              <a:t>Acquérir</a:t>
            </a:r>
            <a:r>
              <a:rPr lang="en-US" sz="3000" b="1">
                <a:solidFill>
                  <a:srgbClr val="0070C0"/>
                </a:solidFill>
                <a:ea typeface="Calibri"/>
                <a:cs typeface="Calibri"/>
              </a:rPr>
              <a:t> les </a:t>
            </a:r>
            <a:r>
              <a:rPr lang="en-US" sz="3000" b="1" err="1">
                <a:solidFill>
                  <a:schemeClr val="accent6">
                    <a:lumMod val="76000"/>
                  </a:schemeClr>
                </a:solidFill>
                <a:ea typeface="Calibri"/>
                <a:cs typeface="Calibri"/>
              </a:rPr>
              <a:t>habiletés</a:t>
            </a:r>
            <a:r>
              <a:rPr lang="en-US" sz="3000" b="1">
                <a:solidFill>
                  <a:schemeClr val="accent6">
                    <a:lumMod val="76000"/>
                  </a:schemeClr>
                </a:solidFill>
                <a:ea typeface="Calibri"/>
                <a:cs typeface="Calibri"/>
              </a:rPr>
              <a:t> </a:t>
            </a:r>
            <a:r>
              <a:rPr lang="en-US" sz="3000" b="1" err="1">
                <a:solidFill>
                  <a:schemeClr val="accent6">
                    <a:lumMod val="76000"/>
                  </a:schemeClr>
                </a:solidFill>
                <a:ea typeface="Calibri"/>
                <a:cs typeface="Calibri"/>
              </a:rPr>
              <a:t>phonologiques</a:t>
            </a:r>
            <a:r>
              <a:rPr lang="en-US" sz="3000" b="1">
                <a:solidFill>
                  <a:srgbClr val="0070C0"/>
                </a:solidFill>
                <a:ea typeface="Calibri"/>
                <a:cs typeface="Calibri"/>
              </a:rPr>
              <a:t> et le </a:t>
            </a:r>
            <a:r>
              <a:rPr lang="en-US" sz="3000" b="1" err="1">
                <a:solidFill>
                  <a:srgbClr val="0070C0"/>
                </a:solidFill>
                <a:ea typeface="Calibri"/>
                <a:cs typeface="Calibri"/>
              </a:rPr>
              <a:t>principe</a:t>
            </a:r>
            <a:r>
              <a:rPr lang="en-US" sz="3000" b="1">
                <a:solidFill>
                  <a:srgbClr val="0070C0"/>
                </a:solidFill>
                <a:ea typeface="Calibri"/>
                <a:cs typeface="Calibri"/>
              </a:rPr>
              <a:t> </a:t>
            </a:r>
            <a:r>
              <a:rPr lang="en-US" sz="3000" b="1" err="1">
                <a:solidFill>
                  <a:srgbClr val="0070C0"/>
                </a:solidFill>
                <a:ea typeface="Calibri"/>
                <a:cs typeface="Calibri"/>
              </a:rPr>
              <a:t>alphabétique</a:t>
            </a:r>
            <a:endParaRPr lang="en-US" sz="3000">
              <a:ea typeface="Calibri"/>
              <a:cs typeface="Calibri"/>
            </a:endParaRPr>
          </a:p>
        </p:txBody>
      </p:sp>
      <p:pic>
        <p:nvPicPr>
          <p:cNvPr id="43" name="Image 42" descr="Une image contenant noir, obscurité&#10;&#10;Le contenu généré par l’IA peut être incorrect.">
            <a:extLst>
              <a:ext uri="{FF2B5EF4-FFF2-40B4-BE49-F238E27FC236}">
                <a16:creationId xmlns:a16="http://schemas.microsoft.com/office/drawing/2014/main" id="{1B253414-38F5-AFCD-698B-1E66CA256DA0}"/>
              </a:ext>
            </a:extLst>
          </p:cNvPr>
          <p:cNvPicPr>
            <a:picLocks noChangeAspect="1"/>
          </p:cNvPicPr>
          <p:nvPr/>
        </p:nvPicPr>
        <p:blipFill>
          <a:blip r:embed="rId6"/>
          <a:stretch>
            <a:fillRect/>
          </a:stretch>
        </p:blipFill>
        <p:spPr>
          <a:xfrm rot="180000">
            <a:off x="15544593" y="6135964"/>
            <a:ext cx="1743075" cy="1990725"/>
          </a:xfrm>
          <a:prstGeom prst="rect">
            <a:avLst/>
          </a:prstGeom>
        </p:spPr>
      </p:pic>
      <p:sp>
        <p:nvSpPr>
          <p:cNvPr id="44" name="Parenthèse fermante 43">
            <a:extLst>
              <a:ext uri="{FF2B5EF4-FFF2-40B4-BE49-F238E27FC236}">
                <a16:creationId xmlns:a16="http://schemas.microsoft.com/office/drawing/2014/main" id="{65E78DC9-E916-5036-FFD9-B30AE7D50439}"/>
              </a:ext>
            </a:extLst>
          </p:cNvPr>
          <p:cNvSpPr/>
          <p:nvPr/>
        </p:nvSpPr>
        <p:spPr>
          <a:xfrm>
            <a:off x="12205607" y="7490732"/>
            <a:ext cx="1306285" cy="1877785"/>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5" name="ZoneTexte 44">
            <a:extLst>
              <a:ext uri="{FF2B5EF4-FFF2-40B4-BE49-F238E27FC236}">
                <a16:creationId xmlns:a16="http://schemas.microsoft.com/office/drawing/2014/main" id="{97A6F6E7-D8C2-BC1C-35C2-49695130F019}"/>
              </a:ext>
            </a:extLst>
          </p:cNvPr>
          <p:cNvSpPr txBox="1"/>
          <p:nvPr/>
        </p:nvSpPr>
        <p:spPr>
          <a:xfrm>
            <a:off x="14046712" y="7474464"/>
            <a:ext cx="354968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800" b="1" i="1">
                <a:ea typeface="Calibri"/>
                <a:cs typeface="Calibri"/>
              </a:rPr>
              <a:t>"Un prédicteur pour acquérir la </a:t>
            </a:r>
            <a:r>
              <a:rPr lang="fr-FR" sz="2400" b="1" i="1">
                <a:solidFill>
                  <a:schemeClr val="accent6">
                    <a:lumMod val="76000"/>
                  </a:schemeClr>
                </a:solidFill>
                <a:ea typeface="Calibri"/>
                <a:cs typeface="Calibri"/>
              </a:rPr>
              <a:t>CONSCIENCE PHONOLOGIQUE</a:t>
            </a:r>
            <a:r>
              <a:rPr lang="fr-FR" sz="2400" b="1" i="1">
                <a:ea typeface="Calibri"/>
                <a:cs typeface="Calibri"/>
              </a:rPr>
              <a:t> </a:t>
            </a:r>
            <a:r>
              <a:rPr lang="fr-FR" sz="2800" b="1" i="1">
                <a:ea typeface="Calibri"/>
                <a:cs typeface="Calibri"/>
              </a:rPr>
              <a:t>et le </a:t>
            </a:r>
            <a:r>
              <a:rPr lang="fr-FR" sz="2400" b="1" i="1">
                <a:solidFill>
                  <a:srgbClr val="0070C0"/>
                </a:solidFill>
                <a:ea typeface="Calibri"/>
                <a:cs typeface="Calibri"/>
              </a:rPr>
              <a:t>PRINCIPE ALPHABÉTIQUE</a:t>
            </a:r>
            <a:r>
              <a:rPr lang="fr-FR" sz="2400" b="1" i="1">
                <a:ea typeface="Calibri"/>
                <a:cs typeface="Calibri"/>
              </a:rPr>
              <a:t>"</a:t>
            </a:r>
            <a:endParaRPr lang="fr-FR"/>
          </a:p>
        </p:txBody>
      </p:sp>
      <p:pic>
        <p:nvPicPr>
          <p:cNvPr id="46" name="Image 45" descr="Une image contenant texte, graphisme&#10;&#10;Le contenu généré par l’IA peut être incorrect.">
            <a:extLst>
              <a:ext uri="{FF2B5EF4-FFF2-40B4-BE49-F238E27FC236}">
                <a16:creationId xmlns:a16="http://schemas.microsoft.com/office/drawing/2014/main" id="{31357238-4846-3062-8793-D3E722D4725F}"/>
              </a:ext>
            </a:extLst>
          </p:cNvPr>
          <p:cNvPicPr>
            <a:picLocks noChangeAspect="1"/>
          </p:cNvPicPr>
          <p:nvPr/>
        </p:nvPicPr>
        <p:blipFill>
          <a:blip r:embed="rId7"/>
          <a:stretch>
            <a:fillRect/>
          </a:stretch>
        </p:blipFill>
        <p:spPr>
          <a:xfrm>
            <a:off x="15006904" y="2575980"/>
            <a:ext cx="2514600" cy="1800225"/>
          </a:xfrm>
          <a:prstGeom prst="rect">
            <a:avLst/>
          </a:prstGeom>
        </p:spPr>
      </p:pic>
      <p:pic>
        <p:nvPicPr>
          <p:cNvPr id="47" name="Image 46" descr="Une image contenant dessin humoristique, dessin, Véhicule terrestre, illustration&#10;&#10;Le contenu généré par l’IA peut être incorrect.">
            <a:extLst>
              <a:ext uri="{FF2B5EF4-FFF2-40B4-BE49-F238E27FC236}">
                <a16:creationId xmlns:a16="http://schemas.microsoft.com/office/drawing/2014/main" id="{B9BD3591-1E08-9B49-F0D9-2207AF6A5A52}"/>
              </a:ext>
            </a:extLst>
          </p:cNvPr>
          <p:cNvPicPr>
            <a:picLocks noChangeAspect="1"/>
          </p:cNvPicPr>
          <p:nvPr/>
        </p:nvPicPr>
        <p:blipFill>
          <a:blip r:embed="rId8"/>
          <a:stretch>
            <a:fillRect/>
          </a:stretch>
        </p:blipFill>
        <p:spPr>
          <a:xfrm rot="-480000">
            <a:off x="9113030" y="4090423"/>
            <a:ext cx="3508928" cy="1510748"/>
          </a:xfrm>
          <a:prstGeom prst="rect">
            <a:avLst/>
          </a:prstGeom>
        </p:spPr>
      </p:pic>
      <p:sp>
        <p:nvSpPr>
          <p:cNvPr id="49" name="TextBox 36">
            <a:extLst>
              <a:ext uri="{FF2B5EF4-FFF2-40B4-BE49-F238E27FC236}">
                <a16:creationId xmlns:a16="http://schemas.microsoft.com/office/drawing/2014/main" id="{060B5FAC-6C36-46D0-4D64-B7D581D684AA}"/>
              </a:ext>
            </a:extLst>
          </p:cNvPr>
          <p:cNvSpPr txBox="1"/>
          <p:nvPr/>
        </p:nvSpPr>
        <p:spPr>
          <a:xfrm>
            <a:off x="6981455" y="3343314"/>
            <a:ext cx="619008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err="1">
                <a:solidFill>
                  <a:srgbClr val="0070C0"/>
                </a:solidFill>
                <a:ea typeface="Calibri"/>
                <a:cs typeface="Calibri"/>
              </a:rPr>
              <a:t>Découvrir</a:t>
            </a:r>
            <a:r>
              <a:rPr lang="en-US" sz="2800" b="1">
                <a:solidFill>
                  <a:srgbClr val="0070C0"/>
                </a:solidFill>
                <a:ea typeface="Calibri"/>
                <a:cs typeface="Calibri"/>
              </a:rPr>
              <a:t> le </a:t>
            </a:r>
            <a:r>
              <a:rPr lang="en-US" sz="2800" b="1" err="1">
                <a:solidFill>
                  <a:srgbClr val="0070C0"/>
                </a:solidFill>
                <a:ea typeface="Calibri"/>
                <a:cs typeface="Calibri"/>
              </a:rPr>
              <a:t>principe</a:t>
            </a:r>
            <a:r>
              <a:rPr lang="en-US" sz="2800" b="1">
                <a:solidFill>
                  <a:srgbClr val="0070C0"/>
                </a:solidFill>
                <a:ea typeface="Calibri"/>
                <a:cs typeface="Calibri"/>
              </a:rPr>
              <a:t> </a:t>
            </a:r>
            <a:r>
              <a:rPr lang="en-US" sz="2800" b="1" err="1">
                <a:solidFill>
                  <a:srgbClr val="0070C0"/>
                </a:solidFill>
                <a:ea typeface="Calibri"/>
                <a:cs typeface="Calibri"/>
              </a:rPr>
              <a:t>alphabétique</a:t>
            </a:r>
            <a:r>
              <a:rPr lang="en-US" sz="2800" b="1">
                <a:solidFill>
                  <a:srgbClr val="0070C0"/>
                </a:solidFill>
                <a:ea typeface="Calibri"/>
                <a:cs typeface="Calibri"/>
              </a:rPr>
              <a:t> </a:t>
            </a:r>
          </a:p>
        </p:txBody>
      </p:sp>
      <p:sp>
        <p:nvSpPr>
          <p:cNvPr id="50" name="Flèche : double flèche verticale 49">
            <a:extLst>
              <a:ext uri="{FF2B5EF4-FFF2-40B4-BE49-F238E27FC236}">
                <a16:creationId xmlns:a16="http://schemas.microsoft.com/office/drawing/2014/main" id="{FBEF0AE9-667D-2A71-534A-4D422F370208}"/>
              </a:ext>
            </a:extLst>
          </p:cNvPr>
          <p:cNvSpPr/>
          <p:nvPr/>
        </p:nvSpPr>
        <p:spPr>
          <a:xfrm rot="-2220000">
            <a:off x="10753494" y="6927061"/>
            <a:ext cx="249340" cy="929360"/>
          </a:xfrm>
          <a:prstGeom prst="up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p14="http://schemas.microsoft.com/office/powerpoint/2010/main">
        <mc:Choice Requires="p14">
          <p:contentPart p14:bwMode="auto" r:id="rId9">
            <p14:nvContentPartPr>
              <p14:cNvPr id="9" name="Encre 8">
                <a:extLst>
                  <a:ext uri="{FF2B5EF4-FFF2-40B4-BE49-F238E27FC236}">
                    <a16:creationId xmlns:a16="http://schemas.microsoft.com/office/drawing/2014/main" id="{CB4ACF65-7903-BB77-2F7F-59FC9623DB6B}"/>
                  </a:ext>
                </a:extLst>
              </p14:cNvPr>
              <p14:cNvContentPartPr/>
              <p14:nvPr/>
            </p14:nvContentPartPr>
            <p14:xfrm>
              <a:off x="12935857" y="-1487713"/>
              <a:ext cx="22678" cy="22678"/>
            </p14:xfrm>
          </p:contentPart>
        </mc:Choice>
        <mc:Fallback xmlns="">
          <p:pic>
            <p:nvPicPr>
              <p:cNvPr id="9" name="Encre 8">
                <a:extLst>
                  <a:ext uri="{FF2B5EF4-FFF2-40B4-BE49-F238E27FC236}">
                    <a16:creationId xmlns:a16="http://schemas.microsoft.com/office/drawing/2014/main" id="{CB4ACF65-7903-BB77-2F7F-59FC9623DB6B}"/>
                  </a:ext>
                </a:extLst>
              </p:cNvPr>
              <p:cNvPicPr/>
              <p:nvPr/>
            </p:nvPicPr>
            <p:blipFill>
              <a:blip r:embed="rId10"/>
              <a:stretch>
                <a:fillRect/>
              </a:stretch>
            </p:blipFill>
            <p:spPr>
              <a:xfrm>
                <a:off x="11801957" y="-2621613"/>
                <a:ext cx="2267800" cy="2267800"/>
              </a:xfrm>
              <a:prstGeom prst="rect">
                <a:avLst/>
              </a:prstGeom>
            </p:spPr>
          </p:pic>
        </mc:Fallback>
      </mc:AlternateContent>
    </p:spTree>
    <p:extLst>
      <p:ext uri="{BB962C8B-B14F-4D97-AF65-F5344CB8AC3E}">
        <p14:creationId xmlns:p14="http://schemas.microsoft.com/office/powerpoint/2010/main" val="3565371059"/>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775AF-2CC2-393C-4EDF-368B6172F85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D05AD8-CBEF-F211-AAE6-64E57EE9115C}"/>
              </a:ext>
            </a:extLst>
          </p:cNvPr>
          <p:cNvGrpSpPr/>
          <p:nvPr/>
        </p:nvGrpSpPr>
        <p:grpSpPr>
          <a:xfrm>
            <a:off x="230493" y="-4871357"/>
            <a:ext cx="18463843" cy="14890587"/>
            <a:chOff x="-177349" y="-38100"/>
            <a:chExt cx="5172698" cy="4356834"/>
          </a:xfrm>
        </p:grpSpPr>
        <p:sp>
          <p:nvSpPr>
            <p:cNvPr id="3" name="Freeform 3">
              <a:extLst>
                <a:ext uri="{FF2B5EF4-FFF2-40B4-BE49-F238E27FC236}">
                  <a16:creationId xmlns:a16="http://schemas.microsoft.com/office/drawing/2014/main" id="{9F370463-5214-2D64-7A91-0999468028E8}"/>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E5EFEF52-3945-A64F-A2F9-B19F42532683}"/>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5175E014-2B8A-53E5-DD0D-7B541DB8B896}"/>
              </a:ext>
            </a:extLst>
          </p:cNvPr>
          <p:cNvSpPr txBox="1"/>
          <p:nvPr/>
        </p:nvSpPr>
        <p:spPr>
          <a:xfrm>
            <a:off x="605764" y="482620"/>
            <a:ext cx="17076265" cy="1015663"/>
          </a:xfrm>
          <a:prstGeom prst="rect">
            <a:avLst/>
          </a:prstGeom>
          <a:solidFill>
            <a:schemeClr val="accent6">
              <a:lumMod val="40000"/>
              <a:lumOff val="60000"/>
            </a:schemeClr>
          </a:solidFill>
        </p:spPr>
        <p:txBody>
          <a:bodyPr wrap="square" lIns="91440" tIns="45720" rIns="91440" bIns="45720" anchor="t">
            <a:spAutoFit/>
          </a:bodyPr>
          <a:lstStyle/>
          <a:p>
            <a:r>
              <a:rPr lang="fr-FR" sz="6000" b="1">
                <a:solidFill>
                  <a:schemeClr val="accent5"/>
                </a:solidFill>
                <a:latin typeface="Century Gothic"/>
              </a:rPr>
              <a:t>  </a:t>
            </a:r>
            <a:r>
              <a:rPr lang="fr-FR" sz="4800" b="1">
                <a:solidFill>
                  <a:schemeClr val="accent5"/>
                </a:solidFill>
                <a:latin typeface="Century Gothic"/>
              </a:rPr>
              <a:t>Les "</a:t>
            </a:r>
            <a:r>
              <a:rPr lang="fr-FR" sz="4800" b="1" i="1">
                <a:solidFill>
                  <a:schemeClr val="accent5"/>
                </a:solidFill>
                <a:latin typeface="Century Gothic"/>
              </a:rPr>
              <a:t>Thématiques</a:t>
            </a:r>
            <a:r>
              <a:rPr lang="fr-FR" sz="4800" b="1">
                <a:solidFill>
                  <a:schemeClr val="accent5"/>
                </a:solidFill>
                <a:latin typeface="Century Gothic"/>
              </a:rPr>
              <a:t>" :</a:t>
            </a:r>
            <a:endParaRPr lang="fr-FR" sz="4800">
              <a:solidFill>
                <a:schemeClr val="accent5"/>
              </a:solidFill>
              <a:latin typeface="Century Gothic"/>
            </a:endParaRPr>
          </a:p>
        </p:txBody>
      </p:sp>
      <p:pic>
        <p:nvPicPr>
          <p:cNvPr id="12" name="Image 11" descr="Une image contenant clipart&#10;&#10;Le contenu généré par l’IA peut être incorrect.">
            <a:extLst>
              <a:ext uri="{FF2B5EF4-FFF2-40B4-BE49-F238E27FC236}">
                <a16:creationId xmlns:a16="http://schemas.microsoft.com/office/drawing/2014/main" id="{13CC2075-4397-02C5-4AE5-542B403D604C}"/>
              </a:ext>
            </a:extLst>
          </p:cNvPr>
          <p:cNvPicPr>
            <a:picLocks noChangeAspect="1"/>
          </p:cNvPicPr>
          <p:nvPr/>
        </p:nvPicPr>
        <p:blipFill>
          <a:blip r:embed="rId3"/>
          <a:stretch>
            <a:fillRect/>
          </a:stretch>
        </p:blipFill>
        <p:spPr>
          <a:xfrm>
            <a:off x="9130127" y="3117"/>
            <a:ext cx="3592737" cy="2556328"/>
          </a:xfrm>
          <a:prstGeom prst="rect">
            <a:avLst/>
          </a:prstGeom>
        </p:spPr>
      </p:pic>
      <p:sp>
        <p:nvSpPr>
          <p:cNvPr id="8" name="Rectangle 7">
            <a:extLst>
              <a:ext uri="{FF2B5EF4-FFF2-40B4-BE49-F238E27FC236}">
                <a16:creationId xmlns:a16="http://schemas.microsoft.com/office/drawing/2014/main" id="{4A647709-D3AF-22F1-87E1-2062AD071F5E}"/>
              </a:ext>
            </a:extLst>
          </p:cNvPr>
          <p:cNvSpPr/>
          <p:nvPr/>
        </p:nvSpPr>
        <p:spPr>
          <a:xfrm>
            <a:off x="1341793" y="1704794"/>
            <a:ext cx="7052359" cy="743213"/>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endParaRPr lang="fr-FR" sz="4800" b="1">
              <a:solidFill>
                <a:schemeClr val="accent6">
                  <a:lumMod val="40000"/>
                  <a:lumOff val="60000"/>
                </a:schemeClr>
              </a:solidFill>
              <a:ea typeface="Calibri"/>
              <a:cs typeface="Calibri"/>
            </a:endParaRPr>
          </a:p>
          <a:p>
            <a:pPr algn="ctr"/>
            <a:r>
              <a:rPr lang="fr-FR" sz="4800" b="1">
                <a:ea typeface="Calibri"/>
                <a:cs typeface="Calibri"/>
              </a:rPr>
              <a:t>Une progression précise   </a:t>
            </a:r>
            <a:endParaRPr lang="fr-FR">
              <a:ea typeface="Calibri"/>
              <a:cs typeface="Calibri"/>
            </a:endParaRPr>
          </a:p>
          <a:p>
            <a:pPr algn="ctr"/>
            <a:endParaRPr lang="fr-FR" sz="5400">
              <a:ea typeface="Calibri"/>
              <a:cs typeface="Calibri"/>
            </a:endParaRPr>
          </a:p>
        </p:txBody>
      </p:sp>
      <p:sp>
        <p:nvSpPr>
          <p:cNvPr id="10" name="ZoneTexte 9">
            <a:extLst>
              <a:ext uri="{FF2B5EF4-FFF2-40B4-BE49-F238E27FC236}">
                <a16:creationId xmlns:a16="http://schemas.microsoft.com/office/drawing/2014/main" id="{511786D2-8EAC-CFF8-1917-50657212C0AD}"/>
              </a:ext>
            </a:extLst>
          </p:cNvPr>
          <p:cNvSpPr txBox="1"/>
          <p:nvPr/>
        </p:nvSpPr>
        <p:spPr>
          <a:xfrm rot="21067988">
            <a:off x="9825073" y="1047341"/>
            <a:ext cx="2614452" cy="830997"/>
          </a:xfrm>
          <a:prstGeom prst="rect">
            <a:avLst/>
          </a:prstGeom>
          <a:noFill/>
        </p:spPr>
        <p:txBody>
          <a:bodyPr wrap="square" lIns="91440" tIns="45720" rIns="91440" bIns="45720" rtlCol="0" anchor="t">
            <a:spAutoFit/>
          </a:bodyPr>
          <a:lstStyle/>
          <a:p>
            <a:pPr algn="ctr"/>
            <a:r>
              <a:rPr lang="fr-FR" sz="2400" b="1">
                <a:latin typeface="Century Gothic"/>
              </a:rPr>
              <a:t>Articuler distinctement</a:t>
            </a:r>
            <a:endParaRPr lang="en-US" sz="2400">
              <a:ea typeface="Calibri"/>
              <a:cs typeface="Calibri"/>
            </a:endParaRPr>
          </a:p>
        </p:txBody>
      </p:sp>
      <p:pic>
        <p:nvPicPr>
          <p:cNvPr id="5" name="Image 4" descr="Une image contenant texte, capture d’écran, Police, nombre&#10;&#10;Le contenu généré par l’IA peut être incorrect.">
            <a:extLst>
              <a:ext uri="{FF2B5EF4-FFF2-40B4-BE49-F238E27FC236}">
                <a16:creationId xmlns:a16="http://schemas.microsoft.com/office/drawing/2014/main" id="{70BD421D-63E9-90D7-0219-B13ABF9BC022}"/>
              </a:ext>
            </a:extLst>
          </p:cNvPr>
          <p:cNvPicPr>
            <a:picLocks noChangeAspect="1"/>
          </p:cNvPicPr>
          <p:nvPr/>
        </p:nvPicPr>
        <p:blipFill>
          <a:blip r:embed="rId4"/>
          <a:stretch>
            <a:fillRect/>
          </a:stretch>
        </p:blipFill>
        <p:spPr>
          <a:xfrm>
            <a:off x="715617" y="2577548"/>
            <a:ext cx="13179286" cy="7103164"/>
          </a:xfrm>
          <a:prstGeom prst="rect">
            <a:avLst/>
          </a:prstGeom>
        </p:spPr>
      </p:pic>
      <p:pic>
        <p:nvPicPr>
          <p:cNvPr id="9" name="Image 8" descr="Une image contenant texte, graphisme, Graphique, affiche&#10;&#10;Le contenu généré par l’IA peut être incorrect.">
            <a:extLst>
              <a:ext uri="{FF2B5EF4-FFF2-40B4-BE49-F238E27FC236}">
                <a16:creationId xmlns:a16="http://schemas.microsoft.com/office/drawing/2014/main" id="{C8C0403C-CDC0-9B1A-C768-BD9B134448F7}"/>
              </a:ext>
            </a:extLst>
          </p:cNvPr>
          <p:cNvPicPr>
            <a:picLocks noChangeAspect="1"/>
          </p:cNvPicPr>
          <p:nvPr/>
        </p:nvPicPr>
        <p:blipFill>
          <a:blip r:embed="rId5"/>
          <a:stretch>
            <a:fillRect/>
          </a:stretch>
        </p:blipFill>
        <p:spPr>
          <a:xfrm rot="840000">
            <a:off x="12347599" y="6526844"/>
            <a:ext cx="2508387" cy="2890216"/>
          </a:xfrm>
          <a:prstGeom prst="rect">
            <a:avLst/>
          </a:prstGeom>
        </p:spPr>
      </p:pic>
      <p:pic>
        <p:nvPicPr>
          <p:cNvPr id="13" name="Image 12" descr="Une image contenant texte, graphisme&#10;&#10;Le contenu généré par l’IA peut être incorrect.">
            <a:extLst>
              <a:ext uri="{FF2B5EF4-FFF2-40B4-BE49-F238E27FC236}">
                <a16:creationId xmlns:a16="http://schemas.microsoft.com/office/drawing/2014/main" id="{B0084891-3626-B38E-9FE1-E9DCE3268173}"/>
              </a:ext>
            </a:extLst>
          </p:cNvPr>
          <p:cNvPicPr>
            <a:picLocks noChangeAspect="1"/>
          </p:cNvPicPr>
          <p:nvPr/>
        </p:nvPicPr>
        <p:blipFill>
          <a:blip r:embed="rId6"/>
          <a:stretch>
            <a:fillRect/>
          </a:stretch>
        </p:blipFill>
        <p:spPr>
          <a:xfrm rot="20640000">
            <a:off x="14061286" y="3096267"/>
            <a:ext cx="2514600" cy="1800225"/>
          </a:xfrm>
          <a:prstGeom prst="rect">
            <a:avLst/>
          </a:prstGeom>
        </p:spPr>
      </p:pic>
      <p:sp>
        <p:nvSpPr>
          <p:cNvPr id="14" name="Flèche : courbe vers le bas 13">
            <a:extLst>
              <a:ext uri="{FF2B5EF4-FFF2-40B4-BE49-F238E27FC236}">
                <a16:creationId xmlns:a16="http://schemas.microsoft.com/office/drawing/2014/main" id="{5E814DD0-DFC1-1255-2363-89188A785D17}"/>
              </a:ext>
            </a:extLst>
          </p:cNvPr>
          <p:cNvSpPr/>
          <p:nvPr/>
        </p:nvSpPr>
        <p:spPr>
          <a:xfrm rot="19680000">
            <a:off x="11860026" y="4483367"/>
            <a:ext cx="2366204" cy="45881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ZoneTexte 14">
            <a:extLst>
              <a:ext uri="{FF2B5EF4-FFF2-40B4-BE49-F238E27FC236}">
                <a16:creationId xmlns:a16="http://schemas.microsoft.com/office/drawing/2014/main" id="{903D1164-1FEC-EDBC-413C-64B565F6EB77}"/>
              </a:ext>
            </a:extLst>
          </p:cNvPr>
          <p:cNvSpPr txBox="1"/>
          <p:nvPr/>
        </p:nvSpPr>
        <p:spPr>
          <a:xfrm>
            <a:off x="12707947" y="2841772"/>
            <a:ext cx="29113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a:ea typeface="Calibri"/>
                <a:cs typeface="Calibri"/>
              </a:rPr>
              <a:t>Béatrice Pothier</a:t>
            </a:r>
          </a:p>
        </p:txBody>
      </p:sp>
      <p:sp>
        <p:nvSpPr>
          <p:cNvPr id="17" name="Organigramme : Connecteur 16">
            <a:extLst>
              <a:ext uri="{FF2B5EF4-FFF2-40B4-BE49-F238E27FC236}">
                <a16:creationId xmlns:a16="http://schemas.microsoft.com/office/drawing/2014/main" id="{482F62EB-F713-5954-3593-0662D17BCA4D}"/>
              </a:ext>
            </a:extLst>
          </p:cNvPr>
          <p:cNvSpPr/>
          <p:nvPr/>
        </p:nvSpPr>
        <p:spPr>
          <a:xfrm>
            <a:off x="15033346" y="486028"/>
            <a:ext cx="3008768" cy="2579592"/>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3600" b="1">
                <a:latin typeface="Century Gothic"/>
              </a:rPr>
              <a:t>Acquérir le langage oral</a:t>
            </a:r>
          </a:p>
        </p:txBody>
      </p:sp>
      <p:pic>
        <p:nvPicPr>
          <p:cNvPr id="6" name="Image 5" descr="Une image contenant texte, lettre, Police, conception&#10;&#10;Le contenu généré par l’IA peut être incorrect.">
            <a:extLst>
              <a:ext uri="{FF2B5EF4-FFF2-40B4-BE49-F238E27FC236}">
                <a16:creationId xmlns:a16="http://schemas.microsoft.com/office/drawing/2014/main" id="{557E1E51-EB9D-22D7-DB6A-17399F4E0420}"/>
              </a:ext>
            </a:extLst>
          </p:cNvPr>
          <p:cNvPicPr>
            <a:picLocks noChangeAspect="1"/>
          </p:cNvPicPr>
          <p:nvPr/>
        </p:nvPicPr>
        <p:blipFill>
          <a:blip r:embed="rId7"/>
          <a:stretch>
            <a:fillRect/>
          </a:stretch>
        </p:blipFill>
        <p:spPr>
          <a:xfrm>
            <a:off x="15022752" y="4741337"/>
            <a:ext cx="2652494" cy="5020394"/>
          </a:xfrm>
          <a:prstGeom prst="rect">
            <a:avLst/>
          </a:prstGeom>
        </p:spPr>
      </p:pic>
    </p:spTree>
    <p:extLst>
      <p:ext uri="{BB962C8B-B14F-4D97-AF65-F5344CB8AC3E}">
        <p14:creationId xmlns:p14="http://schemas.microsoft.com/office/powerpoint/2010/main" val="216638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61C43-83C3-6D56-F7B5-373874B66CDC}"/>
            </a:ext>
          </a:extLst>
        </p:cNvPr>
        <p:cNvGrpSpPr/>
        <p:nvPr/>
      </p:nvGrpSpPr>
      <p:grpSpPr>
        <a:xfrm>
          <a:off x="0" y="0"/>
          <a:ext cx="0" cy="0"/>
          <a:chOff x="0" y="0"/>
          <a:chExt cx="0" cy="0"/>
        </a:xfrm>
      </p:grpSpPr>
      <p:sp>
        <p:nvSpPr>
          <p:cNvPr id="13" name="Freeform 3">
            <a:extLst>
              <a:ext uri="{FF2B5EF4-FFF2-40B4-BE49-F238E27FC236}">
                <a16:creationId xmlns:a16="http://schemas.microsoft.com/office/drawing/2014/main" id="{2626A9E2-551E-A32F-603B-0F24ACFA925D}"/>
              </a:ext>
            </a:extLst>
          </p:cNvPr>
          <p:cNvSpPr/>
          <p:nvPr/>
        </p:nvSpPr>
        <p:spPr>
          <a:xfrm>
            <a:off x="230493" y="189431"/>
            <a:ext cx="17830799" cy="98297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grpSp>
        <p:nvGrpSpPr>
          <p:cNvPr id="2" name="Group 2">
            <a:extLst>
              <a:ext uri="{FF2B5EF4-FFF2-40B4-BE49-F238E27FC236}">
                <a16:creationId xmlns:a16="http://schemas.microsoft.com/office/drawing/2014/main" id="{ADE1A195-2D9E-E07E-85A5-E8557396FAA2}"/>
              </a:ext>
            </a:extLst>
          </p:cNvPr>
          <p:cNvGrpSpPr/>
          <p:nvPr/>
        </p:nvGrpSpPr>
        <p:grpSpPr>
          <a:xfrm>
            <a:off x="228600" y="-4838700"/>
            <a:ext cx="18463843" cy="14890587"/>
            <a:chOff x="-177349" y="-38100"/>
            <a:chExt cx="5172698" cy="4356834"/>
          </a:xfrm>
        </p:grpSpPr>
        <p:sp>
          <p:nvSpPr>
            <p:cNvPr id="3" name="Freeform 3">
              <a:extLst>
                <a:ext uri="{FF2B5EF4-FFF2-40B4-BE49-F238E27FC236}">
                  <a16:creationId xmlns:a16="http://schemas.microsoft.com/office/drawing/2014/main" id="{B42DDED8-4C3A-8065-7BB0-35A9CF878039}"/>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955BAEF9-6DF1-93DC-2CD1-431171FF91BB}"/>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0FDB4BC6-8DC1-4511-71CD-0CB4035A29EA}"/>
              </a:ext>
            </a:extLst>
          </p:cNvPr>
          <p:cNvSpPr txBox="1"/>
          <p:nvPr/>
        </p:nvSpPr>
        <p:spPr>
          <a:xfrm>
            <a:off x="678335" y="1006396"/>
            <a:ext cx="17076265" cy="1015663"/>
          </a:xfrm>
          <a:prstGeom prst="rect">
            <a:avLst/>
          </a:prstGeom>
          <a:solidFill>
            <a:schemeClr val="accent6">
              <a:lumMod val="40000"/>
              <a:lumOff val="60000"/>
            </a:schemeClr>
          </a:solidFill>
        </p:spPr>
        <p:txBody>
          <a:bodyPr wrap="square" lIns="91440" tIns="45720" rIns="91440" bIns="45720" anchor="t">
            <a:spAutoFit/>
          </a:bodyPr>
          <a:lstStyle/>
          <a:p>
            <a:r>
              <a:rPr lang="fr-FR" sz="6000" b="1">
                <a:solidFill>
                  <a:schemeClr val="accent5"/>
                </a:solidFill>
                <a:latin typeface="Century Gothic"/>
              </a:rPr>
              <a:t>Les "</a:t>
            </a:r>
            <a:r>
              <a:rPr lang="fr-FR" sz="6000" b="1" i="1">
                <a:solidFill>
                  <a:schemeClr val="accent5"/>
                </a:solidFill>
                <a:latin typeface="Century Gothic"/>
              </a:rPr>
              <a:t>Thématiques</a:t>
            </a:r>
            <a:r>
              <a:rPr lang="fr-FR" sz="6000" b="1">
                <a:solidFill>
                  <a:schemeClr val="accent5"/>
                </a:solidFill>
                <a:latin typeface="Century Gothic"/>
              </a:rPr>
              <a:t>" </a:t>
            </a:r>
            <a:endParaRPr lang="fr-FR" sz="6000">
              <a:solidFill>
                <a:schemeClr val="accent5"/>
              </a:solidFill>
              <a:ea typeface="Calibri"/>
              <a:cs typeface="Calibri"/>
            </a:endParaRPr>
          </a:p>
        </p:txBody>
      </p:sp>
      <p:pic>
        <p:nvPicPr>
          <p:cNvPr id="10" name="Image 9" descr="Une image contenant clipart&#10;&#10;Le contenu généré par l’IA peut être incorrect.">
            <a:extLst>
              <a:ext uri="{FF2B5EF4-FFF2-40B4-BE49-F238E27FC236}">
                <a16:creationId xmlns:a16="http://schemas.microsoft.com/office/drawing/2014/main" id="{1EEDC223-9C1E-F874-5ECD-66D7C2249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17" y="1894113"/>
            <a:ext cx="3700305" cy="3700305"/>
          </a:xfrm>
          <a:prstGeom prst="rect">
            <a:avLst/>
          </a:prstGeom>
        </p:spPr>
      </p:pic>
      <p:sp>
        <p:nvSpPr>
          <p:cNvPr id="11" name="ZoneTexte 10">
            <a:extLst>
              <a:ext uri="{FF2B5EF4-FFF2-40B4-BE49-F238E27FC236}">
                <a16:creationId xmlns:a16="http://schemas.microsoft.com/office/drawing/2014/main" id="{109EF59D-CFB0-238B-D7A8-9747AED39C33}"/>
              </a:ext>
            </a:extLst>
          </p:cNvPr>
          <p:cNvSpPr txBox="1"/>
          <p:nvPr/>
        </p:nvSpPr>
        <p:spPr>
          <a:xfrm rot="21067988">
            <a:off x="1443438" y="2711301"/>
            <a:ext cx="2782273" cy="2062103"/>
          </a:xfrm>
          <a:prstGeom prst="rect">
            <a:avLst/>
          </a:prstGeom>
          <a:noFill/>
        </p:spPr>
        <p:txBody>
          <a:bodyPr wrap="square" lIns="91440" tIns="45720" rIns="91440" bIns="45720" rtlCol="0" anchor="t">
            <a:spAutoFit/>
          </a:bodyPr>
          <a:lstStyle/>
          <a:p>
            <a:pPr algn="ctr"/>
            <a:endParaRPr lang="fr-FR" sz="3200" b="1">
              <a:latin typeface="Century Gothic"/>
            </a:endParaRPr>
          </a:p>
          <a:p>
            <a:pPr algn="ctr"/>
            <a:r>
              <a:rPr lang="fr-FR" sz="3200" b="1">
                <a:latin typeface="Century Gothic"/>
              </a:rPr>
              <a:t>Produire des discours variés   </a:t>
            </a:r>
            <a:endParaRPr lang="fr-FR" sz="3200" b="1">
              <a:latin typeface="Century Gothic" panose="020B0502020202020204" pitchFamily="34" charset="0"/>
            </a:endParaRPr>
          </a:p>
        </p:txBody>
      </p:sp>
      <p:pic>
        <p:nvPicPr>
          <p:cNvPr id="8" name="Image 7" descr="Une image contenant texte, capture d’écran, Police, nombre&#10;&#10;Le contenu généré par l’IA peut être incorrect.">
            <a:extLst>
              <a:ext uri="{FF2B5EF4-FFF2-40B4-BE49-F238E27FC236}">
                <a16:creationId xmlns:a16="http://schemas.microsoft.com/office/drawing/2014/main" id="{5775C257-F762-1681-E3F8-179778457637}"/>
              </a:ext>
            </a:extLst>
          </p:cNvPr>
          <p:cNvPicPr>
            <a:picLocks noChangeAspect="1"/>
          </p:cNvPicPr>
          <p:nvPr/>
        </p:nvPicPr>
        <p:blipFill>
          <a:blip r:embed="rId4"/>
          <a:stretch>
            <a:fillRect/>
          </a:stretch>
        </p:blipFill>
        <p:spPr>
          <a:xfrm>
            <a:off x="3200399" y="4799240"/>
            <a:ext cx="14058899" cy="4754335"/>
          </a:xfrm>
          <a:prstGeom prst="rect">
            <a:avLst/>
          </a:prstGeom>
        </p:spPr>
      </p:pic>
      <p:sp>
        <p:nvSpPr>
          <p:cNvPr id="15" name="Organigramme : Connecteur 14">
            <a:extLst>
              <a:ext uri="{FF2B5EF4-FFF2-40B4-BE49-F238E27FC236}">
                <a16:creationId xmlns:a16="http://schemas.microsoft.com/office/drawing/2014/main" id="{B74D0092-0131-2C8C-6446-7239E87A4D4A}"/>
              </a:ext>
            </a:extLst>
          </p:cNvPr>
          <p:cNvSpPr/>
          <p:nvPr/>
        </p:nvSpPr>
        <p:spPr>
          <a:xfrm>
            <a:off x="15033346" y="486028"/>
            <a:ext cx="3008768" cy="2579592"/>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3600" b="1">
                <a:latin typeface="Century Gothic"/>
              </a:rPr>
              <a:t>Acquérir le langage oral</a:t>
            </a:r>
          </a:p>
        </p:txBody>
      </p:sp>
      <p:pic>
        <p:nvPicPr>
          <p:cNvPr id="5" name="Image 4" descr="Une image contenant clipart, illustration, Dessin animé, dessin humoristique&#10;&#10;Le contenu généré par l’IA peut être incorrect.">
            <a:extLst>
              <a:ext uri="{FF2B5EF4-FFF2-40B4-BE49-F238E27FC236}">
                <a16:creationId xmlns:a16="http://schemas.microsoft.com/office/drawing/2014/main" id="{F6C6995B-CE3F-C79B-BF71-D87FC94DA809}"/>
              </a:ext>
            </a:extLst>
          </p:cNvPr>
          <p:cNvPicPr>
            <a:picLocks noChangeAspect="1"/>
          </p:cNvPicPr>
          <p:nvPr/>
        </p:nvPicPr>
        <p:blipFill>
          <a:blip r:embed="rId5"/>
          <a:stretch>
            <a:fillRect/>
          </a:stretch>
        </p:blipFill>
        <p:spPr>
          <a:xfrm>
            <a:off x="8954691" y="1510903"/>
            <a:ext cx="4486275" cy="2514600"/>
          </a:xfrm>
          <a:prstGeom prst="rect">
            <a:avLst/>
          </a:prstGeom>
        </p:spPr>
      </p:pic>
    </p:spTree>
    <p:extLst>
      <p:ext uri="{BB962C8B-B14F-4D97-AF65-F5344CB8AC3E}">
        <p14:creationId xmlns:p14="http://schemas.microsoft.com/office/powerpoint/2010/main" val="849920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E6F6B-06D1-FD96-3DA3-6AF485C548F4}"/>
            </a:ext>
          </a:extLst>
        </p:cNvPr>
        <p:cNvGrpSpPr/>
        <p:nvPr/>
      </p:nvGrpSpPr>
      <p:grpSpPr>
        <a:xfrm>
          <a:off x="0" y="0"/>
          <a:ext cx="0" cy="0"/>
          <a:chOff x="0" y="0"/>
          <a:chExt cx="0" cy="0"/>
        </a:xfrm>
      </p:grpSpPr>
      <p:sp>
        <p:nvSpPr>
          <p:cNvPr id="16" name="Freeform 3">
            <a:extLst>
              <a:ext uri="{FF2B5EF4-FFF2-40B4-BE49-F238E27FC236}">
                <a16:creationId xmlns:a16="http://schemas.microsoft.com/office/drawing/2014/main" id="{1F35910F-ACB1-1FA5-2F80-71A233A5FB29}"/>
              </a:ext>
            </a:extLst>
          </p:cNvPr>
          <p:cNvSpPr/>
          <p:nvPr/>
        </p:nvSpPr>
        <p:spPr>
          <a:xfrm>
            <a:off x="213928" y="222562"/>
            <a:ext cx="17830799" cy="98297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7" name="ZoneTexte 6">
            <a:extLst>
              <a:ext uri="{FF2B5EF4-FFF2-40B4-BE49-F238E27FC236}">
                <a16:creationId xmlns:a16="http://schemas.microsoft.com/office/drawing/2014/main" id="{852D6B17-61C8-62E7-D27A-1B6090E14EC9}"/>
              </a:ext>
            </a:extLst>
          </p:cNvPr>
          <p:cNvSpPr txBox="1"/>
          <p:nvPr/>
        </p:nvSpPr>
        <p:spPr>
          <a:xfrm>
            <a:off x="678335" y="1006396"/>
            <a:ext cx="17076265" cy="1015663"/>
          </a:xfrm>
          <a:prstGeom prst="rect">
            <a:avLst/>
          </a:prstGeom>
          <a:solidFill>
            <a:schemeClr val="accent6">
              <a:lumMod val="40000"/>
              <a:lumOff val="60000"/>
            </a:schemeClr>
          </a:solidFill>
        </p:spPr>
        <p:txBody>
          <a:bodyPr wrap="square" lIns="91440" tIns="45720" rIns="91440" bIns="45720" anchor="t">
            <a:spAutoFit/>
          </a:bodyPr>
          <a:lstStyle/>
          <a:p>
            <a:r>
              <a:rPr lang="fr-FR" sz="6000" b="1">
                <a:solidFill>
                  <a:schemeClr val="accent5"/>
                </a:solidFill>
                <a:latin typeface="Century Gothic"/>
              </a:rPr>
              <a:t>Les "</a:t>
            </a:r>
            <a:r>
              <a:rPr lang="fr-FR" sz="6000" b="1" i="1">
                <a:solidFill>
                  <a:schemeClr val="accent5"/>
                </a:solidFill>
                <a:latin typeface="Century Gothic"/>
              </a:rPr>
              <a:t>Thématiques</a:t>
            </a:r>
            <a:r>
              <a:rPr lang="fr-FR" sz="6000" b="1">
                <a:solidFill>
                  <a:schemeClr val="accent5"/>
                </a:solidFill>
                <a:latin typeface="Century Gothic"/>
              </a:rPr>
              <a:t>" </a:t>
            </a:r>
            <a:endParaRPr lang="fr-FR" sz="6000">
              <a:solidFill>
                <a:schemeClr val="accent5"/>
              </a:solidFill>
              <a:ea typeface="Calibri"/>
              <a:cs typeface="Calibri"/>
            </a:endParaRPr>
          </a:p>
        </p:txBody>
      </p:sp>
      <p:pic>
        <p:nvPicPr>
          <p:cNvPr id="10" name="Image 9" descr="Une image contenant clipart&#10;&#10;Le contenu généré par l’IA peut être incorrect.">
            <a:extLst>
              <a:ext uri="{FF2B5EF4-FFF2-40B4-BE49-F238E27FC236}">
                <a16:creationId xmlns:a16="http://schemas.microsoft.com/office/drawing/2014/main" id="{5D7647DD-606C-51D0-CA23-F6042F1E0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1861" y="336983"/>
            <a:ext cx="2756087" cy="2756087"/>
          </a:xfrm>
          <a:prstGeom prst="rect">
            <a:avLst/>
          </a:prstGeom>
        </p:spPr>
      </p:pic>
      <p:sp>
        <p:nvSpPr>
          <p:cNvPr id="11" name="ZoneTexte 10">
            <a:extLst>
              <a:ext uri="{FF2B5EF4-FFF2-40B4-BE49-F238E27FC236}">
                <a16:creationId xmlns:a16="http://schemas.microsoft.com/office/drawing/2014/main" id="{0DFDF2DE-CE7A-A07E-4D7E-3EF888D5B97B}"/>
              </a:ext>
            </a:extLst>
          </p:cNvPr>
          <p:cNvSpPr txBox="1"/>
          <p:nvPr/>
        </p:nvSpPr>
        <p:spPr>
          <a:xfrm rot="21067988">
            <a:off x="10586557" y="1399947"/>
            <a:ext cx="2185926" cy="1200329"/>
          </a:xfrm>
          <a:prstGeom prst="rect">
            <a:avLst/>
          </a:prstGeom>
          <a:noFill/>
        </p:spPr>
        <p:txBody>
          <a:bodyPr wrap="square" lIns="91440" tIns="45720" rIns="91440" bIns="45720" rtlCol="0" anchor="t">
            <a:spAutoFit/>
          </a:bodyPr>
          <a:lstStyle/>
          <a:p>
            <a:pPr algn="ctr"/>
            <a:r>
              <a:rPr lang="fr-FR" sz="2400" b="1">
                <a:latin typeface="Century Gothic"/>
              </a:rPr>
              <a:t>Produire des discours variés   </a:t>
            </a:r>
            <a:endParaRPr lang="fr-FR" sz="2400" b="1">
              <a:latin typeface="Century Gothic" panose="020B0502020202020204" pitchFamily="34" charset="0"/>
            </a:endParaRPr>
          </a:p>
        </p:txBody>
      </p:sp>
      <p:pic>
        <p:nvPicPr>
          <p:cNvPr id="5" name="Image 4" descr="Une image contenant texte, capture d’écran, Police, nombre&#10;&#10;Le contenu généré par l’IA peut être incorrect.">
            <a:extLst>
              <a:ext uri="{FF2B5EF4-FFF2-40B4-BE49-F238E27FC236}">
                <a16:creationId xmlns:a16="http://schemas.microsoft.com/office/drawing/2014/main" id="{355A13D0-3E4E-BF37-7657-04A84E82A379}"/>
              </a:ext>
            </a:extLst>
          </p:cNvPr>
          <p:cNvPicPr>
            <a:picLocks noChangeAspect="1"/>
          </p:cNvPicPr>
          <p:nvPr/>
        </p:nvPicPr>
        <p:blipFill>
          <a:blip r:embed="rId4"/>
          <a:stretch>
            <a:fillRect/>
          </a:stretch>
        </p:blipFill>
        <p:spPr>
          <a:xfrm>
            <a:off x="677517" y="2928732"/>
            <a:ext cx="13884964" cy="6649277"/>
          </a:xfrm>
          <a:prstGeom prst="rect">
            <a:avLst/>
          </a:prstGeom>
        </p:spPr>
      </p:pic>
      <p:pic>
        <p:nvPicPr>
          <p:cNvPr id="12" name="Image 11" descr="Une image contenant texte, Police, blanc&#10;&#10;Le contenu généré par l’IA peut être incorrect.">
            <a:extLst>
              <a:ext uri="{FF2B5EF4-FFF2-40B4-BE49-F238E27FC236}">
                <a16:creationId xmlns:a16="http://schemas.microsoft.com/office/drawing/2014/main" id="{F2A3DB31-E622-111B-2284-E92802A547B4}"/>
              </a:ext>
            </a:extLst>
          </p:cNvPr>
          <p:cNvPicPr>
            <a:picLocks noChangeAspect="1"/>
          </p:cNvPicPr>
          <p:nvPr/>
        </p:nvPicPr>
        <p:blipFill>
          <a:blip r:embed="rId5"/>
          <a:stretch>
            <a:fillRect/>
          </a:stretch>
        </p:blipFill>
        <p:spPr>
          <a:xfrm>
            <a:off x="9205084" y="3900696"/>
            <a:ext cx="2627657" cy="1425436"/>
          </a:xfrm>
          <a:prstGeom prst="rect">
            <a:avLst/>
          </a:prstGeom>
        </p:spPr>
      </p:pic>
      <p:sp>
        <p:nvSpPr>
          <p:cNvPr id="13" name="Flèche : courbe vers le bas 12">
            <a:extLst>
              <a:ext uri="{FF2B5EF4-FFF2-40B4-BE49-F238E27FC236}">
                <a16:creationId xmlns:a16="http://schemas.microsoft.com/office/drawing/2014/main" id="{02E30E34-9911-5181-D8A8-77B5EF981613}"/>
              </a:ext>
            </a:extLst>
          </p:cNvPr>
          <p:cNvSpPr/>
          <p:nvPr/>
        </p:nvSpPr>
        <p:spPr>
          <a:xfrm>
            <a:off x="8389986" y="3562113"/>
            <a:ext cx="813766" cy="33396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Ellipse 13">
            <a:extLst>
              <a:ext uri="{FF2B5EF4-FFF2-40B4-BE49-F238E27FC236}">
                <a16:creationId xmlns:a16="http://schemas.microsoft.com/office/drawing/2014/main" id="{89B9B0FD-44B3-F71C-903A-2655C9A791D2}"/>
              </a:ext>
            </a:extLst>
          </p:cNvPr>
          <p:cNvSpPr/>
          <p:nvPr/>
        </p:nvSpPr>
        <p:spPr>
          <a:xfrm>
            <a:off x="9136605" y="3443199"/>
            <a:ext cx="2940029" cy="4629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a:ea typeface="Calibri"/>
                <a:cs typeface="Calibri"/>
              </a:rPr>
              <a:t>Dév. la syntaxe</a:t>
            </a:r>
          </a:p>
        </p:txBody>
      </p:sp>
      <p:sp>
        <p:nvSpPr>
          <p:cNvPr id="18" name="Organigramme : Connecteur 17">
            <a:extLst>
              <a:ext uri="{FF2B5EF4-FFF2-40B4-BE49-F238E27FC236}">
                <a16:creationId xmlns:a16="http://schemas.microsoft.com/office/drawing/2014/main" id="{03130C52-F069-7AEE-DA58-C7F6644B3901}"/>
              </a:ext>
            </a:extLst>
          </p:cNvPr>
          <p:cNvSpPr/>
          <p:nvPr/>
        </p:nvSpPr>
        <p:spPr>
          <a:xfrm>
            <a:off x="15033346" y="486028"/>
            <a:ext cx="3008768" cy="2579592"/>
          </a:xfrm>
          <a:prstGeom prst="flowChartConnector">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3600" b="1">
                <a:latin typeface="Century Gothic"/>
              </a:rPr>
              <a:t>Acquérir le langage oral</a:t>
            </a:r>
          </a:p>
        </p:txBody>
      </p:sp>
    </p:spTree>
    <p:extLst>
      <p:ext uri="{BB962C8B-B14F-4D97-AF65-F5344CB8AC3E}">
        <p14:creationId xmlns:p14="http://schemas.microsoft.com/office/powerpoint/2010/main" val="898769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51F94-1093-7EBE-5770-D4658ABF9BC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025E07B-C4B4-331C-FBE9-919F8D9368EB}"/>
              </a:ext>
            </a:extLst>
          </p:cNvPr>
          <p:cNvGrpSpPr/>
          <p:nvPr/>
        </p:nvGrpSpPr>
        <p:grpSpPr>
          <a:xfrm>
            <a:off x="195943" y="-4871357"/>
            <a:ext cx="18463843" cy="14890587"/>
            <a:chOff x="-177349" y="-38100"/>
            <a:chExt cx="5172698" cy="4356834"/>
          </a:xfrm>
        </p:grpSpPr>
        <p:sp>
          <p:nvSpPr>
            <p:cNvPr id="3" name="Freeform 3">
              <a:extLst>
                <a:ext uri="{FF2B5EF4-FFF2-40B4-BE49-F238E27FC236}">
                  <a16:creationId xmlns:a16="http://schemas.microsoft.com/office/drawing/2014/main" id="{9E4651A9-6A70-2ED1-2807-9F2A1F669C20}"/>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4268431D-A655-7C66-7580-DB0C7D7A2EBF}"/>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2888B5B5-9222-1EA8-7C81-ABF21B2D78DB}"/>
              </a:ext>
            </a:extLst>
          </p:cNvPr>
          <p:cNvSpPr txBox="1"/>
          <p:nvPr/>
        </p:nvSpPr>
        <p:spPr>
          <a:xfrm>
            <a:off x="613637" y="833868"/>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a:t>
            </a:r>
            <a:r>
              <a:rPr lang="fr-FR" sz="4800" b="1">
                <a:solidFill>
                  <a:schemeClr val="accent5"/>
                </a:solidFill>
                <a:latin typeface="Century Gothic"/>
              </a:rPr>
              <a:t>Les sous-domaines : Passer de l'oral à l'écrit :</a:t>
            </a:r>
            <a:endParaRPr lang="fr-FR" sz="4800">
              <a:solidFill>
                <a:schemeClr val="accent5"/>
              </a:solidFill>
              <a:ea typeface="Calibri"/>
              <a:cs typeface="Calibri"/>
            </a:endParaRPr>
          </a:p>
        </p:txBody>
      </p:sp>
      <p:sp>
        <p:nvSpPr>
          <p:cNvPr id="6" name="Organigramme : Connecteur 5">
            <a:extLst>
              <a:ext uri="{FF2B5EF4-FFF2-40B4-BE49-F238E27FC236}">
                <a16:creationId xmlns:a16="http://schemas.microsoft.com/office/drawing/2014/main" id="{2E1B5E50-4C13-370E-501D-18312E4093B8}"/>
              </a:ext>
            </a:extLst>
          </p:cNvPr>
          <p:cNvSpPr/>
          <p:nvPr/>
        </p:nvSpPr>
        <p:spPr>
          <a:xfrm>
            <a:off x="14199227" y="266700"/>
            <a:ext cx="3997079" cy="315030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latin typeface="Century Gothic"/>
              </a:rPr>
              <a:t>Se préparer à apprendre à lire</a:t>
            </a:r>
          </a:p>
        </p:txBody>
      </p:sp>
      <p:pic>
        <p:nvPicPr>
          <p:cNvPr id="10" name="Image 9" descr="Une image contenant clipart&#10;&#10;Le contenu généré par l’IA peut être incorrect.">
            <a:extLst>
              <a:ext uri="{FF2B5EF4-FFF2-40B4-BE49-F238E27FC236}">
                <a16:creationId xmlns:a16="http://schemas.microsoft.com/office/drawing/2014/main" id="{60970A82-EE0C-EC90-84FC-D18F8F22A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00" y="1839515"/>
            <a:ext cx="3686201" cy="3775498"/>
          </a:xfrm>
          <a:prstGeom prst="rect">
            <a:avLst/>
          </a:prstGeom>
        </p:spPr>
      </p:pic>
      <p:sp>
        <p:nvSpPr>
          <p:cNvPr id="11" name="ZoneTexte 10">
            <a:extLst>
              <a:ext uri="{FF2B5EF4-FFF2-40B4-BE49-F238E27FC236}">
                <a16:creationId xmlns:a16="http://schemas.microsoft.com/office/drawing/2014/main" id="{4014894C-E4EB-450D-816B-07C2C4BD2277}"/>
              </a:ext>
            </a:extLst>
          </p:cNvPr>
          <p:cNvSpPr txBox="1"/>
          <p:nvPr/>
        </p:nvSpPr>
        <p:spPr>
          <a:xfrm rot="21067988">
            <a:off x="1151428" y="2669665"/>
            <a:ext cx="2994544" cy="2340981"/>
          </a:xfrm>
          <a:prstGeom prst="rect">
            <a:avLst/>
          </a:prstGeom>
          <a:noFill/>
        </p:spPr>
        <p:txBody>
          <a:bodyPr wrap="square" lIns="91440" tIns="45720" rIns="91440" bIns="45720" rtlCol="0" anchor="t">
            <a:spAutoFit/>
          </a:bodyPr>
          <a:lstStyle/>
          <a:p>
            <a:pPr algn="ctr"/>
            <a:endParaRPr lang="fr-FR" sz="2400" b="1">
              <a:latin typeface="Century Gothic"/>
            </a:endParaRPr>
          </a:p>
          <a:p>
            <a:pPr algn="ctr"/>
            <a:r>
              <a:rPr lang="fr-FR" sz="2400" b="1">
                <a:latin typeface="Century Gothic"/>
              </a:rPr>
              <a:t>Acquérir les habiletés phonologiques </a:t>
            </a:r>
            <a:endParaRPr lang="fr-FR" sz="2400" b="1">
              <a:latin typeface="Century Gothic" panose="020B0502020202020204" pitchFamily="34" charset="0"/>
            </a:endParaRPr>
          </a:p>
          <a:p>
            <a:pPr algn="ctr"/>
            <a:r>
              <a:rPr lang="fr-FR" sz="2400" b="1">
                <a:latin typeface="Century Gothic"/>
              </a:rPr>
              <a:t>et le principe alphabétique</a:t>
            </a:r>
            <a:endParaRPr lang="fr-FR" sz="2400" b="1">
              <a:latin typeface="Century Gothic" panose="020B0502020202020204" pitchFamily="34" charset="0"/>
            </a:endParaRPr>
          </a:p>
        </p:txBody>
      </p:sp>
      <p:pic>
        <p:nvPicPr>
          <p:cNvPr id="5" name="Image 4" descr="Une image contenant noir, obscurité&#10;&#10;Le contenu généré par l’IA peut être incorrect.">
            <a:extLst>
              <a:ext uri="{FF2B5EF4-FFF2-40B4-BE49-F238E27FC236}">
                <a16:creationId xmlns:a16="http://schemas.microsoft.com/office/drawing/2014/main" id="{CC017033-B67A-FF08-E139-D7A1A8886996}"/>
              </a:ext>
            </a:extLst>
          </p:cNvPr>
          <p:cNvPicPr>
            <a:picLocks noChangeAspect="1"/>
          </p:cNvPicPr>
          <p:nvPr/>
        </p:nvPicPr>
        <p:blipFill>
          <a:blip r:embed="rId4"/>
          <a:stretch>
            <a:fillRect/>
          </a:stretch>
        </p:blipFill>
        <p:spPr>
          <a:xfrm>
            <a:off x="5599980" y="1568737"/>
            <a:ext cx="8953500" cy="2437038"/>
          </a:xfrm>
          <a:prstGeom prst="rect">
            <a:avLst/>
          </a:prstGeom>
        </p:spPr>
      </p:pic>
      <p:sp>
        <p:nvSpPr>
          <p:cNvPr id="9" name="ZoneTexte 8">
            <a:extLst>
              <a:ext uri="{FF2B5EF4-FFF2-40B4-BE49-F238E27FC236}">
                <a16:creationId xmlns:a16="http://schemas.microsoft.com/office/drawing/2014/main" id="{42EAF0D2-3792-C1D2-0DBB-F5B67295954D}"/>
              </a:ext>
            </a:extLst>
          </p:cNvPr>
          <p:cNvSpPr txBox="1"/>
          <p:nvPr/>
        </p:nvSpPr>
        <p:spPr>
          <a:xfrm>
            <a:off x="11385097" y="3416754"/>
            <a:ext cx="56251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800" b="1">
                <a:ea typeface="Calibri"/>
                <a:cs typeface="Calibri"/>
              </a:rPr>
              <a:t>Finalité explicite</a:t>
            </a:r>
          </a:p>
        </p:txBody>
      </p:sp>
      <p:sp>
        <p:nvSpPr>
          <p:cNvPr id="13" name="Ellipse 12">
            <a:extLst>
              <a:ext uri="{FF2B5EF4-FFF2-40B4-BE49-F238E27FC236}">
                <a16:creationId xmlns:a16="http://schemas.microsoft.com/office/drawing/2014/main" id="{DEE1F4C4-F077-C26F-D6AE-95D074BCBD57}"/>
              </a:ext>
            </a:extLst>
          </p:cNvPr>
          <p:cNvSpPr/>
          <p:nvPr/>
        </p:nvSpPr>
        <p:spPr>
          <a:xfrm>
            <a:off x="7388293" y="4340550"/>
            <a:ext cx="9078145" cy="879971"/>
          </a:xfrm>
          <a:prstGeom prst="ellipse">
            <a:avLst/>
          </a:prstGeom>
          <a:solidFill>
            <a:srgbClr val="FCEC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a:solidFill>
                  <a:srgbClr val="000000"/>
                </a:solidFill>
                <a:latin typeface="Century Gothic"/>
                <a:ea typeface="Calibri"/>
                <a:cs typeface="Calibri"/>
              </a:rPr>
              <a:t>Acquérir les habiletés phonologiques ... </a:t>
            </a:r>
            <a:endParaRPr lang="fr-FR"/>
          </a:p>
        </p:txBody>
      </p:sp>
      <mc:AlternateContent xmlns:mc="http://schemas.openxmlformats.org/markup-compatibility/2006" xmlns:p14="http://schemas.microsoft.com/office/powerpoint/2010/main">
        <mc:Choice Requires="p14">
          <p:contentPart p14:bwMode="auto" r:id="rId5">
            <p14:nvContentPartPr>
              <p14:cNvPr id="15" name="Encre 14">
                <a:extLst>
                  <a:ext uri="{FF2B5EF4-FFF2-40B4-BE49-F238E27FC236}">
                    <a16:creationId xmlns:a16="http://schemas.microsoft.com/office/drawing/2014/main" id="{BDAE3C76-E859-7FB1-264C-CB14AC2FF5DB}"/>
                  </a:ext>
                </a:extLst>
              </p14:cNvPr>
              <p14:cNvContentPartPr/>
              <p14:nvPr/>
            </p14:nvContentPartPr>
            <p14:xfrm>
              <a:off x="-458930" y="7013863"/>
              <a:ext cx="21647" cy="21647"/>
            </p14:xfrm>
          </p:contentPart>
        </mc:Choice>
        <mc:Fallback xmlns="">
          <p:pic>
            <p:nvPicPr>
              <p:cNvPr id="15" name="Encre 14">
                <a:extLst>
                  <a:ext uri="{FF2B5EF4-FFF2-40B4-BE49-F238E27FC236}">
                    <a16:creationId xmlns:a16="http://schemas.microsoft.com/office/drawing/2014/main" id="{BDAE3C76-E859-7FB1-264C-CB14AC2FF5DB}"/>
                  </a:ext>
                </a:extLst>
              </p:cNvPr>
              <p:cNvPicPr/>
              <p:nvPr/>
            </p:nvPicPr>
            <p:blipFill>
              <a:blip r:embed="rId6"/>
              <a:stretch>
                <a:fillRect/>
              </a:stretch>
            </p:blipFill>
            <p:spPr>
              <a:xfrm>
                <a:off x="-1541280" y="5931513"/>
                <a:ext cx="2164700" cy="2164700"/>
              </a:xfrm>
              <a:prstGeom prst="rect">
                <a:avLst/>
              </a:prstGeom>
            </p:spPr>
          </p:pic>
        </mc:Fallback>
      </mc:AlternateContent>
      <p:pic>
        <p:nvPicPr>
          <p:cNvPr id="14" name="Image 13" descr="Une image contenant texte, capture d’écran, Police, nombre&#10;&#10;Le contenu généré par l’IA peut être incorrect.">
            <a:extLst>
              <a:ext uri="{FF2B5EF4-FFF2-40B4-BE49-F238E27FC236}">
                <a16:creationId xmlns:a16="http://schemas.microsoft.com/office/drawing/2014/main" id="{6393AFBF-6E68-CA84-F1D9-B177C00ABCB9}"/>
              </a:ext>
            </a:extLst>
          </p:cNvPr>
          <p:cNvPicPr>
            <a:picLocks noChangeAspect="1"/>
          </p:cNvPicPr>
          <p:nvPr/>
        </p:nvPicPr>
        <p:blipFill>
          <a:blip r:embed="rId7"/>
          <a:stretch>
            <a:fillRect/>
          </a:stretch>
        </p:blipFill>
        <p:spPr>
          <a:xfrm>
            <a:off x="3622185" y="5210180"/>
            <a:ext cx="14070169" cy="4486937"/>
          </a:xfrm>
          <a:prstGeom prst="rect">
            <a:avLst/>
          </a:prstGeom>
        </p:spPr>
      </p:pic>
      <p:pic>
        <p:nvPicPr>
          <p:cNvPr id="16" name="Image 15" descr="Une image contenant noir, obscurité&#10;&#10;Le contenu généré par l’IA peut être incorrect.">
            <a:extLst>
              <a:ext uri="{FF2B5EF4-FFF2-40B4-BE49-F238E27FC236}">
                <a16:creationId xmlns:a16="http://schemas.microsoft.com/office/drawing/2014/main" id="{BC89278F-E110-146A-CE6C-FB4466233960}"/>
              </a:ext>
            </a:extLst>
          </p:cNvPr>
          <p:cNvPicPr>
            <a:picLocks noChangeAspect="1"/>
          </p:cNvPicPr>
          <p:nvPr/>
        </p:nvPicPr>
        <p:blipFill>
          <a:blip r:embed="rId8"/>
          <a:stretch>
            <a:fillRect/>
          </a:stretch>
        </p:blipFill>
        <p:spPr>
          <a:xfrm>
            <a:off x="12330045" y="7032133"/>
            <a:ext cx="1162050" cy="1181100"/>
          </a:xfrm>
          <a:prstGeom prst="rect">
            <a:avLst/>
          </a:prstGeom>
        </p:spPr>
      </p:pic>
    </p:spTree>
    <p:extLst>
      <p:ext uri="{BB962C8B-B14F-4D97-AF65-F5344CB8AC3E}">
        <p14:creationId xmlns:p14="http://schemas.microsoft.com/office/powerpoint/2010/main" val="1062072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6910C-2122-C0FF-FFA2-3B287D8EC3F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3D1ED9C-085B-E44D-19D0-672E88C03D21}"/>
              </a:ext>
            </a:extLst>
          </p:cNvPr>
          <p:cNvGrpSpPr/>
          <p:nvPr/>
        </p:nvGrpSpPr>
        <p:grpSpPr>
          <a:xfrm>
            <a:off x="228600" y="190500"/>
            <a:ext cx="17830800" cy="9853389"/>
            <a:chOff x="0" y="0"/>
            <a:chExt cx="4995349" cy="2876099"/>
          </a:xfrm>
        </p:grpSpPr>
        <p:sp>
          <p:nvSpPr>
            <p:cNvPr id="3" name="Freeform 3">
              <a:extLst>
                <a:ext uri="{FF2B5EF4-FFF2-40B4-BE49-F238E27FC236}">
                  <a16:creationId xmlns:a16="http://schemas.microsoft.com/office/drawing/2014/main" id="{B10524AA-0AE4-6E5E-10F0-3DD03AE13986}"/>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E81B2643-5839-60C3-009E-D97890F7149B}"/>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9BE9051D-4E95-24DF-0DE5-B2F9A39EC158}"/>
              </a:ext>
            </a:extLst>
          </p:cNvPr>
          <p:cNvGrpSpPr/>
          <p:nvPr/>
        </p:nvGrpSpPr>
        <p:grpSpPr>
          <a:xfrm>
            <a:off x="817999" y="8479880"/>
            <a:ext cx="4261005" cy="921448"/>
            <a:chOff x="0" y="0"/>
            <a:chExt cx="1122240" cy="242686"/>
          </a:xfrm>
        </p:grpSpPr>
        <p:sp>
          <p:nvSpPr>
            <p:cNvPr id="7" name="Freeform 7">
              <a:extLst>
                <a:ext uri="{FF2B5EF4-FFF2-40B4-BE49-F238E27FC236}">
                  <a16:creationId xmlns:a16="http://schemas.microsoft.com/office/drawing/2014/main" id="{6D33401F-FFC8-B8EB-E417-503D4B4761E6}"/>
                </a:ext>
              </a:extLst>
            </p:cNvPr>
            <p:cNvSpPr/>
            <p:nvPr/>
          </p:nvSpPr>
          <p:spPr>
            <a:xfrm>
              <a:off x="0" y="0"/>
              <a:ext cx="1122240" cy="242686"/>
            </a:xfrm>
            <a:custGeom>
              <a:avLst/>
              <a:gdLst/>
              <a:ahLst/>
              <a:cxnLst/>
              <a:rect l="l" t="t" r="r" b="b"/>
              <a:pathLst>
                <a:path w="1122240" h="242686">
                  <a:moveTo>
                    <a:pt x="27254" y="0"/>
                  </a:moveTo>
                  <a:lnTo>
                    <a:pt x="1094986" y="0"/>
                  </a:lnTo>
                  <a:cubicBezTo>
                    <a:pt x="1102214" y="0"/>
                    <a:pt x="1109146" y="2871"/>
                    <a:pt x="1114257" y="7982"/>
                  </a:cubicBezTo>
                  <a:cubicBezTo>
                    <a:pt x="1119368" y="13094"/>
                    <a:pt x="1122240" y="20026"/>
                    <a:pt x="1122240" y="27254"/>
                  </a:cubicBezTo>
                  <a:lnTo>
                    <a:pt x="1122240" y="215432"/>
                  </a:lnTo>
                  <a:cubicBezTo>
                    <a:pt x="1122240" y="230484"/>
                    <a:pt x="1110038" y="242686"/>
                    <a:pt x="1094986" y="242686"/>
                  </a:cubicBezTo>
                  <a:lnTo>
                    <a:pt x="27254" y="242686"/>
                  </a:lnTo>
                  <a:cubicBezTo>
                    <a:pt x="12202" y="242686"/>
                    <a:pt x="0" y="230484"/>
                    <a:pt x="0" y="215432"/>
                  </a:cubicBezTo>
                  <a:lnTo>
                    <a:pt x="0" y="27254"/>
                  </a:lnTo>
                  <a:cubicBezTo>
                    <a:pt x="0" y="12202"/>
                    <a:pt x="12202" y="0"/>
                    <a:pt x="27254" y="0"/>
                  </a:cubicBezTo>
                  <a:close/>
                </a:path>
              </a:pathLst>
            </a:custGeom>
            <a:solidFill>
              <a:srgbClr val="000000">
                <a:alpha val="0"/>
              </a:srgbClr>
            </a:solidFill>
            <a:ln w="38100" cap="sq">
              <a:solidFill>
                <a:srgbClr val="7969C4"/>
              </a:solidFill>
              <a:prstDash val="solid"/>
              <a:miter/>
            </a:ln>
          </p:spPr>
          <p:txBody>
            <a:bodyPr/>
            <a:lstStyle/>
            <a:p>
              <a:endParaRPr lang="fr-FR"/>
            </a:p>
          </p:txBody>
        </p:sp>
        <p:sp>
          <p:nvSpPr>
            <p:cNvPr id="8" name="TextBox 8">
              <a:extLst>
                <a:ext uri="{FF2B5EF4-FFF2-40B4-BE49-F238E27FC236}">
                  <a16:creationId xmlns:a16="http://schemas.microsoft.com/office/drawing/2014/main" id="{82E88CB0-77FB-50FB-F799-3308F3C06535}"/>
                </a:ext>
              </a:extLst>
            </p:cNvPr>
            <p:cNvSpPr txBox="1"/>
            <p:nvPr/>
          </p:nvSpPr>
          <p:spPr>
            <a:xfrm>
              <a:off x="0" y="-38100"/>
              <a:ext cx="1122240" cy="280786"/>
            </a:xfrm>
            <a:prstGeom prst="rect">
              <a:avLst/>
            </a:prstGeom>
          </p:spPr>
          <p:txBody>
            <a:bodyPr lIns="50800" tIns="50800" rIns="50800" bIns="50800" rtlCol="0" anchor="ctr"/>
            <a:lstStyle/>
            <a:p>
              <a:pPr algn="ctr">
                <a:lnSpc>
                  <a:spcPts val="2659"/>
                </a:lnSpc>
              </a:pPr>
              <a:endParaRPr/>
            </a:p>
          </p:txBody>
        </p:sp>
      </p:grpSp>
      <p:sp>
        <p:nvSpPr>
          <p:cNvPr id="9" name="TextBox 9">
            <a:extLst>
              <a:ext uri="{FF2B5EF4-FFF2-40B4-BE49-F238E27FC236}">
                <a16:creationId xmlns:a16="http://schemas.microsoft.com/office/drawing/2014/main" id="{1F00C963-B18F-70D3-07F6-B0758F144FBC}"/>
              </a:ext>
            </a:extLst>
          </p:cNvPr>
          <p:cNvSpPr txBox="1"/>
          <p:nvPr/>
        </p:nvSpPr>
        <p:spPr>
          <a:xfrm>
            <a:off x="501743" y="3616016"/>
            <a:ext cx="8642257" cy="3669538"/>
          </a:xfrm>
          <a:prstGeom prst="rect">
            <a:avLst/>
          </a:prstGeom>
        </p:spPr>
        <p:txBody>
          <a:bodyPr lIns="0" tIns="0" rIns="0" bIns="0" rtlCol="0" anchor="t">
            <a:spAutoFit/>
          </a:bodyPr>
          <a:lstStyle/>
          <a:p>
            <a:pPr algn="l">
              <a:lnSpc>
                <a:spcPts val="9476"/>
              </a:lnSpc>
            </a:pPr>
            <a:r>
              <a:rPr lang="en-US" sz="9200" b="1">
                <a:solidFill>
                  <a:srgbClr val="004AAD"/>
                </a:solidFill>
                <a:latin typeface="Cocomat Pro Bold"/>
                <a:ea typeface="Cocomat Pro Bold"/>
                <a:cs typeface="Cocomat Pro Bold"/>
                <a:sym typeface="Cocomat Pro Bold"/>
              </a:rPr>
              <a:t>PROGRAMME 2025</a:t>
            </a:r>
          </a:p>
          <a:p>
            <a:pPr algn="l">
              <a:lnSpc>
                <a:spcPts val="9476"/>
              </a:lnSpc>
            </a:pPr>
            <a:r>
              <a:rPr lang="en-US" sz="9200" b="1">
                <a:solidFill>
                  <a:srgbClr val="004AAD"/>
                </a:solidFill>
                <a:latin typeface="Cocomat Pro Bold"/>
                <a:ea typeface="Cocomat Pro Bold"/>
                <a:cs typeface="Cocomat Pro Bold"/>
                <a:sym typeface="Cocomat Pro Bold"/>
              </a:rPr>
              <a:t>CYCLE 1</a:t>
            </a:r>
          </a:p>
        </p:txBody>
      </p:sp>
      <p:sp>
        <p:nvSpPr>
          <p:cNvPr id="10" name="TextBox 10">
            <a:extLst>
              <a:ext uri="{FF2B5EF4-FFF2-40B4-BE49-F238E27FC236}">
                <a16:creationId xmlns:a16="http://schemas.microsoft.com/office/drawing/2014/main" id="{B9F7C9CF-5508-AA66-D493-F99F3691C9C1}"/>
              </a:ext>
            </a:extLst>
          </p:cNvPr>
          <p:cNvSpPr txBox="1"/>
          <p:nvPr/>
        </p:nvSpPr>
        <p:spPr>
          <a:xfrm>
            <a:off x="796557" y="962707"/>
            <a:ext cx="3196212" cy="474489"/>
          </a:xfrm>
          <a:prstGeom prst="rect">
            <a:avLst/>
          </a:prstGeom>
        </p:spPr>
        <p:txBody>
          <a:bodyPr lIns="0" tIns="0" rIns="0" bIns="0" rtlCol="0" anchor="t">
            <a:spAutoFit/>
          </a:bodyPr>
          <a:lstStyle/>
          <a:p>
            <a:pPr algn="l">
              <a:lnSpc>
                <a:spcPts val="3707"/>
              </a:lnSpc>
            </a:pPr>
            <a:r>
              <a:rPr lang="en-US" sz="3550" b="1">
                <a:solidFill>
                  <a:srgbClr val="7969C4"/>
                </a:solidFill>
                <a:latin typeface="Cocomat Pro Bold"/>
                <a:ea typeface="Cocomat Pro Bold"/>
                <a:cs typeface="Cocomat Pro Bold"/>
                <a:sym typeface="Cocomat Pro Bold"/>
              </a:rPr>
              <a:t> JUIN 2025</a:t>
            </a:r>
          </a:p>
        </p:txBody>
      </p:sp>
      <p:sp>
        <p:nvSpPr>
          <p:cNvPr id="11" name="TextBox 11">
            <a:extLst>
              <a:ext uri="{FF2B5EF4-FFF2-40B4-BE49-F238E27FC236}">
                <a16:creationId xmlns:a16="http://schemas.microsoft.com/office/drawing/2014/main" id="{C3CA368C-18CC-9A3B-30AF-FCC4CDD12127}"/>
              </a:ext>
            </a:extLst>
          </p:cNvPr>
          <p:cNvSpPr txBox="1"/>
          <p:nvPr/>
        </p:nvSpPr>
        <p:spPr>
          <a:xfrm>
            <a:off x="1155912" y="8698354"/>
            <a:ext cx="3839603" cy="684784"/>
          </a:xfrm>
          <a:prstGeom prst="rect">
            <a:avLst/>
          </a:prstGeom>
        </p:spPr>
        <p:txBody>
          <a:bodyPr lIns="0" tIns="0" rIns="0" bIns="0" rtlCol="0" anchor="t">
            <a:spAutoFit/>
          </a:bodyPr>
          <a:lstStyle/>
          <a:p>
            <a:pPr algn="l">
              <a:lnSpc>
                <a:spcPts val="2678"/>
              </a:lnSpc>
            </a:pPr>
            <a:r>
              <a:rPr lang="en-US" sz="2600">
                <a:solidFill>
                  <a:srgbClr val="7969C4"/>
                </a:solidFill>
                <a:latin typeface="Cocomat Pro"/>
                <a:ea typeface="Cocomat Pro"/>
                <a:cs typeface="Cocomat Pro"/>
                <a:sym typeface="Cocomat Pro"/>
              </a:rPr>
              <a:t>Cathy NAJM</a:t>
            </a:r>
          </a:p>
          <a:p>
            <a:pPr algn="l">
              <a:lnSpc>
                <a:spcPts val="2678"/>
              </a:lnSpc>
            </a:pPr>
            <a:r>
              <a:rPr lang="en-US" sz="2600">
                <a:solidFill>
                  <a:srgbClr val="7969C4"/>
                </a:solidFill>
                <a:latin typeface="Cocomat Pro"/>
                <a:ea typeface="Cocomat Pro"/>
                <a:cs typeface="Cocomat Pro"/>
                <a:sym typeface="Cocomat Pro"/>
              </a:rPr>
              <a:t>Mauricette BODIN</a:t>
            </a:r>
          </a:p>
        </p:txBody>
      </p:sp>
      <p:sp>
        <p:nvSpPr>
          <p:cNvPr id="12" name="TextBox 12">
            <a:extLst>
              <a:ext uri="{FF2B5EF4-FFF2-40B4-BE49-F238E27FC236}">
                <a16:creationId xmlns:a16="http://schemas.microsoft.com/office/drawing/2014/main" id="{5272919D-A451-A03A-40B3-098B1E20C71C}"/>
              </a:ext>
            </a:extLst>
          </p:cNvPr>
          <p:cNvSpPr txBox="1"/>
          <p:nvPr/>
        </p:nvSpPr>
        <p:spPr>
          <a:xfrm>
            <a:off x="8814530" y="863185"/>
            <a:ext cx="8980186" cy="508293"/>
          </a:xfrm>
          <a:prstGeom prst="rect">
            <a:avLst/>
          </a:prstGeom>
        </p:spPr>
        <p:txBody>
          <a:bodyPr lIns="0" tIns="0" rIns="0" bIns="0" rtlCol="0" anchor="t">
            <a:spAutoFit/>
          </a:bodyPr>
          <a:lstStyle/>
          <a:p>
            <a:pPr algn="r">
              <a:lnSpc>
                <a:spcPts val="3800"/>
              </a:lnSpc>
            </a:pPr>
            <a:r>
              <a:rPr lang="en-US" sz="3690">
                <a:solidFill>
                  <a:srgbClr val="7969C4"/>
                </a:solidFill>
                <a:latin typeface="Cocomat Pro"/>
                <a:ea typeface="Cocomat Pro"/>
                <a:cs typeface="Cocomat Pro"/>
                <a:sym typeface="Cocomat Pro"/>
              </a:rPr>
              <a:t>DDEC 44/ISFEC ATLANTIQUE</a:t>
            </a:r>
          </a:p>
        </p:txBody>
      </p:sp>
      <p:pic>
        <p:nvPicPr>
          <p:cNvPr id="2050" name="Picture 2" descr="Comment écrire une introduction d'article irrésistible">
            <a:extLst>
              <a:ext uri="{FF2B5EF4-FFF2-40B4-BE49-F238E27FC236}">
                <a16:creationId xmlns:a16="http://schemas.microsoft.com/office/drawing/2014/main" id="{1829F29D-AB22-182D-E151-37D7E10164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9" t="44483" r="10001" b="26091"/>
          <a:stretch/>
        </p:blipFill>
        <p:spPr bwMode="auto">
          <a:xfrm rot="651098">
            <a:off x="9083824" y="4186785"/>
            <a:ext cx="8733304" cy="17687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troduction Banque de photos, d'images et d'arrière-plans à télécharger  gratuitement">
            <a:extLst>
              <a:ext uri="{FF2B5EF4-FFF2-40B4-BE49-F238E27FC236}">
                <a16:creationId xmlns:a16="http://schemas.microsoft.com/office/drawing/2014/main" id="{81058023-CD2B-187B-76F8-FC84CF4754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07" t="44886" r="15797" b="31361"/>
          <a:stretch/>
        </p:blipFill>
        <p:spPr bwMode="auto">
          <a:xfrm>
            <a:off x="7576304" y="6290871"/>
            <a:ext cx="6757131" cy="133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9776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44F8F-AAA7-7748-5699-E9FCF2EDC61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5BD6402-A2F3-E59B-F15A-F2CD95B1FF0C}"/>
              </a:ext>
            </a:extLst>
          </p:cNvPr>
          <p:cNvGrpSpPr/>
          <p:nvPr/>
        </p:nvGrpSpPr>
        <p:grpSpPr>
          <a:xfrm>
            <a:off x="195943" y="-4871357"/>
            <a:ext cx="18463843" cy="14890587"/>
            <a:chOff x="-177349" y="-38100"/>
            <a:chExt cx="5172698" cy="4356834"/>
          </a:xfrm>
        </p:grpSpPr>
        <p:sp>
          <p:nvSpPr>
            <p:cNvPr id="3" name="Freeform 3">
              <a:extLst>
                <a:ext uri="{FF2B5EF4-FFF2-40B4-BE49-F238E27FC236}">
                  <a16:creationId xmlns:a16="http://schemas.microsoft.com/office/drawing/2014/main" id="{E4D438B4-CEFE-47E6-E8B9-A92177FB9038}"/>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44EC5BB8-8DA1-CCF1-10ED-DFF5A5A9669C}"/>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87F1993E-455C-C83B-D5BC-0042E3E99151}"/>
              </a:ext>
            </a:extLst>
          </p:cNvPr>
          <p:cNvSpPr txBox="1"/>
          <p:nvPr/>
        </p:nvSpPr>
        <p:spPr>
          <a:xfrm>
            <a:off x="1121637" y="398439"/>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a:t>
            </a:r>
            <a:r>
              <a:rPr lang="fr-FR" sz="4800" b="1">
                <a:solidFill>
                  <a:schemeClr val="accent5"/>
                </a:solidFill>
                <a:latin typeface="Century Gothic"/>
              </a:rPr>
              <a:t>Les "thématiques" </a:t>
            </a:r>
            <a:endParaRPr lang="fr-FR" sz="4800">
              <a:solidFill>
                <a:schemeClr val="accent5"/>
              </a:solidFill>
              <a:ea typeface="Calibri"/>
              <a:cs typeface="Calibri"/>
            </a:endParaRPr>
          </a:p>
        </p:txBody>
      </p:sp>
      <p:sp>
        <p:nvSpPr>
          <p:cNvPr id="6" name="Organigramme : Connecteur 5">
            <a:extLst>
              <a:ext uri="{FF2B5EF4-FFF2-40B4-BE49-F238E27FC236}">
                <a16:creationId xmlns:a16="http://schemas.microsoft.com/office/drawing/2014/main" id="{878A9F7B-FE5C-7DCB-9F8D-6801648218F8}"/>
              </a:ext>
            </a:extLst>
          </p:cNvPr>
          <p:cNvSpPr/>
          <p:nvPr/>
        </p:nvSpPr>
        <p:spPr>
          <a:xfrm>
            <a:off x="14762444" y="266700"/>
            <a:ext cx="3533253" cy="2305477"/>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3200" b="1">
                <a:latin typeface="Century Gothic"/>
              </a:rPr>
              <a:t>Se préparer à apprendre à lire</a:t>
            </a:r>
          </a:p>
        </p:txBody>
      </p:sp>
      <p:pic>
        <p:nvPicPr>
          <p:cNvPr id="8" name="Image 7" descr="Une image contenant texte, capture d’écran, Police, nombre&#10;&#10;Le contenu généré par l’IA peut être incorrect.">
            <a:extLst>
              <a:ext uri="{FF2B5EF4-FFF2-40B4-BE49-F238E27FC236}">
                <a16:creationId xmlns:a16="http://schemas.microsoft.com/office/drawing/2014/main" id="{4A7ED691-62A7-0B19-0ABA-A45626F457DE}"/>
              </a:ext>
            </a:extLst>
          </p:cNvPr>
          <p:cNvPicPr>
            <a:picLocks noChangeAspect="1"/>
          </p:cNvPicPr>
          <p:nvPr/>
        </p:nvPicPr>
        <p:blipFill>
          <a:blip r:embed="rId3"/>
          <a:stretch>
            <a:fillRect/>
          </a:stretch>
        </p:blipFill>
        <p:spPr>
          <a:xfrm>
            <a:off x="3586163" y="2253284"/>
            <a:ext cx="11745153" cy="7503215"/>
          </a:xfrm>
          <a:prstGeom prst="rect">
            <a:avLst/>
          </a:prstGeom>
        </p:spPr>
      </p:pic>
      <p:pic>
        <p:nvPicPr>
          <p:cNvPr id="9" name="Image 8" descr="Une image contenant clipart&#10;&#10;Le contenu généré par l’IA peut être incorrect.">
            <a:extLst>
              <a:ext uri="{FF2B5EF4-FFF2-40B4-BE49-F238E27FC236}">
                <a16:creationId xmlns:a16="http://schemas.microsoft.com/office/drawing/2014/main" id="{69D3A490-1143-1B96-50C2-31F19B572037}"/>
              </a:ext>
            </a:extLst>
          </p:cNvPr>
          <p:cNvPicPr>
            <a:picLocks noChangeAspect="1"/>
          </p:cNvPicPr>
          <p:nvPr/>
        </p:nvPicPr>
        <p:blipFill>
          <a:blip r:embed="rId4"/>
          <a:stretch>
            <a:fillRect/>
          </a:stretch>
        </p:blipFill>
        <p:spPr>
          <a:xfrm rot="-1020000">
            <a:off x="1495607" y="1466565"/>
            <a:ext cx="2987535" cy="2990021"/>
          </a:xfrm>
          <a:prstGeom prst="rect">
            <a:avLst/>
          </a:prstGeom>
        </p:spPr>
      </p:pic>
      <p:sp>
        <p:nvSpPr>
          <p:cNvPr id="15" name="ZoneTexte 10">
            <a:extLst>
              <a:ext uri="{FF2B5EF4-FFF2-40B4-BE49-F238E27FC236}">
                <a16:creationId xmlns:a16="http://schemas.microsoft.com/office/drawing/2014/main" id="{9D50F3E8-F7F8-F9D4-685B-C7F591E04FA5}"/>
              </a:ext>
            </a:extLst>
          </p:cNvPr>
          <p:cNvSpPr txBox="1"/>
          <p:nvPr/>
        </p:nvSpPr>
        <p:spPr>
          <a:xfrm rot="20160000">
            <a:off x="2381912" y="2320991"/>
            <a:ext cx="2027135" cy="150810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b="1">
                <a:latin typeface="Century Gothic"/>
              </a:rPr>
              <a:t>A</a:t>
            </a:r>
            <a:r>
              <a:rPr lang="fr-FR" b="1">
                <a:latin typeface="Century Gothic"/>
              </a:rPr>
              <a:t>cquérir les habiletés phonologiques </a:t>
            </a:r>
            <a:endParaRPr lang="fr-FR" b="1">
              <a:latin typeface="Century Gothic" panose="020B0502020202020204" pitchFamily="34" charset="0"/>
            </a:endParaRPr>
          </a:p>
          <a:p>
            <a:pPr algn="ctr"/>
            <a:r>
              <a:rPr lang="fr-FR" b="1">
                <a:latin typeface="Century Gothic"/>
              </a:rPr>
              <a:t>et le principe alphabétique</a:t>
            </a:r>
            <a:endParaRPr lang="fr-FR" b="1">
              <a:latin typeface="Century Gothic" panose="020B0502020202020204" pitchFamily="34" charset="0"/>
            </a:endParaRPr>
          </a:p>
        </p:txBody>
      </p:sp>
      <p:sp>
        <p:nvSpPr>
          <p:cNvPr id="10" name="ZoneTexte 9">
            <a:extLst>
              <a:ext uri="{FF2B5EF4-FFF2-40B4-BE49-F238E27FC236}">
                <a16:creationId xmlns:a16="http://schemas.microsoft.com/office/drawing/2014/main" id="{B295FA2C-4FDF-388A-0F4A-C9DA80EC0A03}"/>
              </a:ext>
            </a:extLst>
          </p:cNvPr>
          <p:cNvSpPr txBox="1"/>
          <p:nvPr/>
        </p:nvSpPr>
        <p:spPr>
          <a:xfrm>
            <a:off x="8856420" y="684423"/>
            <a:ext cx="6132443" cy="830997"/>
          </a:xfrm>
          <a:prstGeom prst="rect">
            <a:avLst/>
          </a:prstGeom>
        </p:spPr>
        <p:style>
          <a:lnRef idx="1">
            <a:schemeClr val="accent1"/>
          </a:lnRef>
          <a:fillRef idx="3">
            <a:schemeClr val="accent1"/>
          </a:fillRef>
          <a:effectRef idx="2">
            <a:schemeClr val="accent1"/>
          </a:effectRef>
          <a:fontRef idx="minor">
            <a:schemeClr val="lt1"/>
          </a:fontRef>
        </p:style>
        <p:txBody>
          <a:bodyPr wrap="square" lIns="91440" tIns="45720" rIns="91440" bIns="45720" anchor="t">
            <a:spAutoFit/>
          </a:bodyPr>
          <a:lstStyle/>
          <a:p>
            <a:r>
              <a:rPr lang="fr-FR" sz="4000" b="1">
                <a:solidFill>
                  <a:schemeClr val="bg1"/>
                </a:solidFill>
                <a:latin typeface="Century Gothic"/>
              </a:rPr>
              <a:t>Passer de l'oral à l'écrit </a:t>
            </a:r>
            <a:r>
              <a:rPr lang="fr-FR" sz="4800" b="1">
                <a:solidFill>
                  <a:schemeClr val="bg1"/>
                </a:solidFill>
                <a:latin typeface="Century Gothic"/>
              </a:rPr>
              <a:t> </a:t>
            </a:r>
            <a:endParaRPr lang="fr-FR" sz="4800">
              <a:solidFill>
                <a:schemeClr val="bg1"/>
              </a:solidFill>
              <a:latin typeface="Century Gothic"/>
            </a:endParaRPr>
          </a:p>
        </p:txBody>
      </p:sp>
      <p:sp>
        <p:nvSpPr>
          <p:cNvPr id="11" name="Ellipse 10">
            <a:extLst>
              <a:ext uri="{FF2B5EF4-FFF2-40B4-BE49-F238E27FC236}">
                <a16:creationId xmlns:a16="http://schemas.microsoft.com/office/drawing/2014/main" id="{6A732352-7941-2FAD-FB10-59EC8D01B15E}"/>
              </a:ext>
            </a:extLst>
          </p:cNvPr>
          <p:cNvSpPr/>
          <p:nvPr/>
        </p:nvSpPr>
        <p:spPr>
          <a:xfrm>
            <a:off x="8132589" y="1707093"/>
            <a:ext cx="3540613" cy="547318"/>
          </a:xfrm>
          <a:prstGeom prst="ellipse">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000" b="1"/>
              <a:t>Sous-Thématiques</a:t>
            </a:r>
            <a:endParaRPr lang="fr-FR"/>
          </a:p>
        </p:txBody>
      </p:sp>
    </p:spTree>
    <p:extLst>
      <p:ext uri="{BB962C8B-B14F-4D97-AF65-F5344CB8AC3E}">
        <p14:creationId xmlns:p14="http://schemas.microsoft.com/office/powerpoint/2010/main" val="3751423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97C2A-FE58-2179-0E1E-64441059F539}"/>
            </a:ext>
          </a:extLst>
        </p:cNvPr>
        <p:cNvGrpSpPr/>
        <p:nvPr/>
      </p:nvGrpSpPr>
      <p:grpSpPr>
        <a:xfrm>
          <a:off x="0" y="0"/>
          <a:ext cx="0" cy="0"/>
          <a:chOff x="0" y="0"/>
          <a:chExt cx="0" cy="0"/>
        </a:xfrm>
      </p:grpSpPr>
      <p:sp>
        <p:nvSpPr>
          <p:cNvPr id="25" name="Freeform 3">
            <a:extLst>
              <a:ext uri="{FF2B5EF4-FFF2-40B4-BE49-F238E27FC236}">
                <a16:creationId xmlns:a16="http://schemas.microsoft.com/office/drawing/2014/main" id="{5A2261C5-BC10-E707-9340-E236A802E2EA}"/>
              </a:ext>
            </a:extLst>
          </p:cNvPr>
          <p:cNvSpPr/>
          <p:nvPr/>
        </p:nvSpPr>
        <p:spPr>
          <a:xfrm>
            <a:off x="366243" y="398441"/>
            <a:ext cx="17830799" cy="98297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4" name="TextBox 4">
            <a:extLst>
              <a:ext uri="{FF2B5EF4-FFF2-40B4-BE49-F238E27FC236}">
                <a16:creationId xmlns:a16="http://schemas.microsoft.com/office/drawing/2014/main" id="{DA99E8A6-BCB0-F3E5-A294-DB8634463AE8}"/>
              </a:ext>
            </a:extLst>
          </p:cNvPr>
          <p:cNvSpPr txBox="1"/>
          <p:nvPr/>
        </p:nvSpPr>
        <p:spPr>
          <a:xfrm>
            <a:off x="1054367" y="-4871357"/>
            <a:ext cx="17830799" cy="9960015"/>
          </a:xfrm>
          <a:prstGeom prst="rect">
            <a:avLst/>
          </a:prstGeom>
        </p:spPr>
        <p:txBody>
          <a:bodyPr lIns="50800" tIns="50800" rIns="50800" bIns="50800" rtlCol="0" anchor="ctr"/>
          <a:lstStyle/>
          <a:p>
            <a:pPr algn="ctr">
              <a:lnSpc>
                <a:spcPts val="2659"/>
              </a:lnSpc>
              <a:spcBef>
                <a:spcPct val="0"/>
              </a:spcBef>
            </a:pPr>
            <a:endParaRPr/>
          </a:p>
        </p:txBody>
      </p:sp>
      <p:sp>
        <p:nvSpPr>
          <p:cNvPr id="7" name="ZoneTexte 6">
            <a:extLst>
              <a:ext uri="{FF2B5EF4-FFF2-40B4-BE49-F238E27FC236}">
                <a16:creationId xmlns:a16="http://schemas.microsoft.com/office/drawing/2014/main" id="{42B4B39C-97BA-FC6B-F549-40E3427EEDD1}"/>
              </a:ext>
            </a:extLst>
          </p:cNvPr>
          <p:cNvSpPr txBox="1"/>
          <p:nvPr/>
        </p:nvSpPr>
        <p:spPr>
          <a:xfrm>
            <a:off x="1121637" y="398439"/>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a:t>
            </a:r>
            <a:r>
              <a:rPr lang="fr-FR" sz="4800" b="1">
                <a:solidFill>
                  <a:schemeClr val="accent5"/>
                </a:solidFill>
                <a:latin typeface="Century Gothic"/>
              </a:rPr>
              <a:t>Les "thématiques" </a:t>
            </a:r>
            <a:endParaRPr lang="fr-FR" sz="4800">
              <a:solidFill>
                <a:schemeClr val="accent5"/>
              </a:solidFill>
              <a:ea typeface="Calibri"/>
              <a:cs typeface="Calibri"/>
            </a:endParaRPr>
          </a:p>
        </p:txBody>
      </p:sp>
      <p:sp>
        <p:nvSpPr>
          <p:cNvPr id="6" name="Organigramme : Connecteur 5">
            <a:extLst>
              <a:ext uri="{FF2B5EF4-FFF2-40B4-BE49-F238E27FC236}">
                <a16:creationId xmlns:a16="http://schemas.microsoft.com/office/drawing/2014/main" id="{3C2278EA-C72E-2A15-A6D6-6DFBDEBB4054}"/>
              </a:ext>
            </a:extLst>
          </p:cNvPr>
          <p:cNvSpPr/>
          <p:nvPr/>
        </p:nvSpPr>
        <p:spPr>
          <a:xfrm>
            <a:off x="14762444" y="266700"/>
            <a:ext cx="3533253" cy="2305477"/>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3200" b="1">
                <a:latin typeface="Century Gothic"/>
              </a:rPr>
              <a:t>Se préparer à apprendre à lire</a:t>
            </a:r>
          </a:p>
        </p:txBody>
      </p:sp>
      <p:pic>
        <p:nvPicPr>
          <p:cNvPr id="8" name="Image 7" descr="Une image contenant texte, capture d’écran, Police, nombre&#10;&#10;Le contenu généré par l’IA peut être incorrect.">
            <a:extLst>
              <a:ext uri="{FF2B5EF4-FFF2-40B4-BE49-F238E27FC236}">
                <a16:creationId xmlns:a16="http://schemas.microsoft.com/office/drawing/2014/main" id="{F738193B-D0E2-0DE6-A117-1003A5BFCD88}"/>
              </a:ext>
            </a:extLst>
          </p:cNvPr>
          <p:cNvPicPr>
            <a:picLocks noChangeAspect="1"/>
          </p:cNvPicPr>
          <p:nvPr/>
        </p:nvPicPr>
        <p:blipFill>
          <a:blip r:embed="rId3"/>
          <a:srcRect t="-111" r="137" b="71718"/>
          <a:stretch>
            <a:fillRect/>
          </a:stretch>
        </p:blipFill>
        <p:spPr>
          <a:xfrm>
            <a:off x="3586163" y="2244956"/>
            <a:ext cx="11729074" cy="2130395"/>
          </a:xfrm>
          <a:prstGeom prst="rect">
            <a:avLst/>
          </a:prstGeom>
        </p:spPr>
      </p:pic>
      <p:pic>
        <p:nvPicPr>
          <p:cNvPr id="9" name="Image 8" descr="Une image contenant clipart&#10;&#10;Le contenu généré par l’IA peut être incorrect.">
            <a:extLst>
              <a:ext uri="{FF2B5EF4-FFF2-40B4-BE49-F238E27FC236}">
                <a16:creationId xmlns:a16="http://schemas.microsoft.com/office/drawing/2014/main" id="{B2D83D3E-E7DA-8A78-1BBB-9D5E4FF2EFBA}"/>
              </a:ext>
            </a:extLst>
          </p:cNvPr>
          <p:cNvPicPr>
            <a:picLocks noChangeAspect="1"/>
          </p:cNvPicPr>
          <p:nvPr/>
        </p:nvPicPr>
        <p:blipFill>
          <a:blip r:embed="rId4"/>
          <a:stretch>
            <a:fillRect/>
          </a:stretch>
        </p:blipFill>
        <p:spPr>
          <a:xfrm rot="-1020000">
            <a:off x="1495607" y="1466565"/>
            <a:ext cx="2987535" cy="2990021"/>
          </a:xfrm>
          <a:prstGeom prst="rect">
            <a:avLst/>
          </a:prstGeom>
        </p:spPr>
      </p:pic>
      <p:sp>
        <p:nvSpPr>
          <p:cNvPr id="15" name="ZoneTexte 10">
            <a:extLst>
              <a:ext uri="{FF2B5EF4-FFF2-40B4-BE49-F238E27FC236}">
                <a16:creationId xmlns:a16="http://schemas.microsoft.com/office/drawing/2014/main" id="{7FE6981E-FFB9-D369-7730-A1B6B491376F}"/>
              </a:ext>
            </a:extLst>
          </p:cNvPr>
          <p:cNvSpPr txBox="1"/>
          <p:nvPr/>
        </p:nvSpPr>
        <p:spPr>
          <a:xfrm rot="20160000">
            <a:off x="2381912" y="2320991"/>
            <a:ext cx="2027135" cy="150810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b="1">
                <a:latin typeface="Century Gothic"/>
              </a:rPr>
              <a:t>A</a:t>
            </a:r>
            <a:r>
              <a:rPr lang="fr-FR" b="1">
                <a:latin typeface="Century Gothic"/>
              </a:rPr>
              <a:t>cquérir les habiletés phonologiques </a:t>
            </a:r>
            <a:endParaRPr lang="fr-FR" b="1">
              <a:latin typeface="Century Gothic" panose="020B0502020202020204" pitchFamily="34" charset="0"/>
            </a:endParaRPr>
          </a:p>
          <a:p>
            <a:pPr algn="ctr"/>
            <a:r>
              <a:rPr lang="fr-FR" b="1">
                <a:latin typeface="Century Gothic"/>
              </a:rPr>
              <a:t>et le principe alphabétique</a:t>
            </a:r>
            <a:endParaRPr lang="fr-FR" b="1">
              <a:latin typeface="Century Gothic" panose="020B0502020202020204" pitchFamily="34" charset="0"/>
            </a:endParaRPr>
          </a:p>
        </p:txBody>
      </p:sp>
      <p:sp>
        <p:nvSpPr>
          <p:cNvPr id="10" name="ZoneTexte 9">
            <a:extLst>
              <a:ext uri="{FF2B5EF4-FFF2-40B4-BE49-F238E27FC236}">
                <a16:creationId xmlns:a16="http://schemas.microsoft.com/office/drawing/2014/main" id="{12687172-C943-BA66-AFA2-AECB821DB04F}"/>
              </a:ext>
            </a:extLst>
          </p:cNvPr>
          <p:cNvSpPr txBox="1"/>
          <p:nvPr/>
        </p:nvSpPr>
        <p:spPr>
          <a:xfrm>
            <a:off x="8856420" y="684423"/>
            <a:ext cx="6132443" cy="830997"/>
          </a:xfrm>
          <a:prstGeom prst="rect">
            <a:avLst/>
          </a:prstGeom>
        </p:spPr>
        <p:style>
          <a:lnRef idx="1">
            <a:schemeClr val="accent1"/>
          </a:lnRef>
          <a:fillRef idx="3">
            <a:schemeClr val="accent1"/>
          </a:fillRef>
          <a:effectRef idx="2">
            <a:schemeClr val="accent1"/>
          </a:effectRef>
          <a:fontRef idx="minor">
            <a:schemeClr val="lt1"/>
          </a:fontRef>
        </p:style>
        <p:txBody>
          <a:bodyPr wrap="square" lIns="91440" tIns="45720" rIns="91440" bIns="45720" anchor="t">
            <a:spAutoFit/>
          </a:bodyPr>
          <a:lstStyle/>
          <a:p>
            <a:r>
              <a:rPr lang="fr-FR" sz="4000" b="1">
                <a:solidFill>
                  <a:schemeClr val="bg1"/>
                </a:solidFill>
                <a:latin typeface="Century Gothic"/>
              </a:rPr>
              <a:t>Passer de l'oral à l'écrit </a:t>
            </a:r>
            <a:r>
              <a:rPr lang="fr-FR" sz="4800" b="1">
                <a:solidFill>
                  <a:schemeClr val="bg1"/>
                </a:solidFill>
                <a:latin typeface="Century Gothic"/>
              </a:rPr>
              <a:t> </a:t>
            </a:r>
            <a:endParaRPr lang="fr-FR" sz="4800">
              <a:solidFill>
                <a:schemeClr val="bg1"/>
              </a:solidFill>
              <a:latin typeface="Century Gothic"/>
            </a:endParaRPr>
          </a:p>
        </p:txBody>
      </p:sp>
      <p:sp>
        <p:nvSpPr>
          <p:cNvPr id="11" name="Ellipse 10">
            <a:extLst>
              <a:ext uri="{FF2B5EF4-FFF2-40B4-BE49-F238E27FC236}">
                <a16:creationId xmlns:a16="http://schemas.microsoft.com/office/drawing/2014/main" id="{C8951E43-3AAD-D461-2196-FB8123BE143D}"/>
              </a:ext>
            </a:extLst>
          </p:cNvPr>
          <p:cNvSpPr/>
          <p:nvPr/>
        </p:nvSpPr>
        <p:spPr>
          <a:xfrm>
            <a:off x="8132589" y="1707093"/>
            <a:ext cx="3540613" cy="547318"/>
          </a:xfrm>
          <a:prstGeom prst="ellipse">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000" b="1"/>
              <a:t>Sous-Thématiques</a:t>
            </a:r>
            <a:endParaRPr lang="fr-FR"/>
          </a:p>
        </p:txBody>
      </p:sp>
      <p:pic>
        <p:nvPicPr>
          <p:cNvPr id="19" name="Image 18" descr="Une image contenant Graphique, conception&#10;&#10;Le contenu généré par l’IA peut être incorrect.">
            <a:extLst>
              <a:ext uri="{FF2B5EF4-FFF2-40B4-BE49-F238E27FC236}">
                <a16:creationId xmlns:a16="http://schemas.microsoft.com/office/drawing/2014/main" id="{C89A585F-5428-7722-A25E-A16A1B4C8031}"/>
              </a:ext>
            </a:extLst>
          </p:cNvPr>
          <p:cNvPicPr>
            <a:picLocks noChangeAspect="1"/>
          </p:cNvPicPr>
          <p:nvPr/>
        </p:nvPicPr>
        <p:blipFill>
          <a:blip r:embed="rId5"/>
          <a:stretch>
            <a:fillRect/>
          </a:stretch>
        </p:blipFill>
        <p:spPr>
          <a:xfrm rot="10800000">
            <a:off x="9138433" y="6102239"/>
            <a:ext cx="8124825" cy="2751113"/>
          </a:xfrm>
          <a:prstGeom prst="rect">
            <a:avLst/>
          </a:prstGeom>
        </p:spPr>
      </p:pic>
      <p:pic>
        <p:nvPicPr>
          <p:cNvPr id="20" name="Image 19" descr="Une image contenant capture d’écran, Graphique, conception&#10;&#10;Le contenu généré par l’IA peut être incorrect.">
            <a:extLst>
              <a:ext uri="{FF2B5EF4-FFF2-40B4-BE49-F238E27FC236}">
                <a16:creationId xmlns:a16="http://schemas.microsoft.com/office/drawing/2014/main" id="{7EDCA8B5-D4BB-7BA5-8FFF-000134998D89}"/>
              </a:ext>
            </a:extLst>
          </p:cNvPr>
          <p:cNvPicPr>
            <a:picLocks noChangeAspect="1"/>
          </p:cNvPicPr>
          <p:nvPr/>
        </p:nvPicPr>
        <p:blipFill>
          <a:blip r:embed="rId6"/>
          <a:stretch>
            <a:fillRect/>
          </a:stretch>
        </p:blipFill>
        <p:spPr>
          <a:xfrm>
            <a:off x="672854" y="6053473"/>
            <a:ext cx="8184657" cy="2800348"/>
          </a:xfrm>
          <a:prstGeom prst="rect">
            <a:avLst/>
          </a:prstGeom>
        </p:spPr>
      </p:pic>
      <p:sp>
        <p:nvSpPr>
          <p:cNvPr id="23" name="ZoneTexte 22">
            <a:extLst>
              <a:ext uri="{FF2B5EF4-FFF2-40B4-BE49-F238E27FC236}">
                <a16:creationId xmlns:a16="http://schemas.microsoft.com/office/drawing/2014/main" id="{30EA4A78-0418-6D49-95B0-5BE84121C327}"/>
              </a:ext>
            </a:extLst>
          </p:cNvPr>
          <p:cNvSpPr txBox="1"/>
          <p:nvPr/>
        </p:nvSpPr>
        <p:spPr>
          <a:xfrm>
            <a:off x="2334934" y="6541475"/>
            <a:ext cx="629575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a:ea typeface="Calibri"/>
                <a:cs typeface="Calibri"/>
              </a:rPr>
              <a:t>Conduire l'élève à passer d'une perception intuitive des unités sonores  à une conscience lexicale puis syllabique qui se concrétise par la réalisation d'opérations conscientes sur les syllabes orales . </a:t>
            </a:r>
          </a:p>
        </p:txBody>
      </p:sp>
      <p:sp>
        <p:nvSpPr>
          <p:cNvPr id="24" name="ZoneTexte 23">
            <a:extLst>
              <a:ext uri="{FF2B5EF4-FFF2-40B4-BE49-F238E27FC236}">
                <a16:creationId xmlns:a16="http://schemas.microsoft.com/office/drawing/2014/main" id="{751AEF15-B01C-1955-8CB0-7F2109E3D928}"/>
              </a:ext>
            </a:extLst>
          </p:cNvPr>
          <p:cNvSpPr txBox="1"/>
          <p:nvPr/>
        </p:nvSpPr>
        <p:spPr>
          <a:xfrm>
            <a:off x="9625127" y="6485174"/>
            <a:ext cx="6299816"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a:ea typeface="Calibri"/>
                <a:cs typeface="Calibri"/>
              </a:rPr>
              <a:t>Favoriser les </a:t>
            </a:r>
            <a:r>
              <a:rPr lang="fr-FR" sz="2800" b="1">
                <a:ea typeface="Calibri"/>
                <a:cs typeface="Calibri"/>
              </a:rPr>
              <a:t>allers-retours</a:t>
            </a:r>
            <a:r>
              <a:rPr lang="fr-FR" sz="2400" b="1">
                <a:ea typeface="Calibri"/>
                <a:cs typeface="Calibri"/>
              </a:rPr>
              <a:t> entre l'oral et l'écrit lors d'activités d'encodage de syllabes et de mots transparents qui lient la connaissance des lettres et la discrimination des phonèmes qui les composent</a:t>
            </a:r>
          </a:p>
        </p:txBody>
      </p:sp>
      <p:sp>
        <p:nvSpPr>
          <p:cNvPr id="26" name="Flèche : courbe vers la droite 25">
            <a:extLst>
              <a:ext uri="{FF2B5EF4-FFF2-40B4-BE49-F238E27FC236}">
                <a16:creationId xmlns:a16="http://schemas.microsoft.com/office/drawing/2014/main" id="{EA58F201-247B-DE40-3C10-D9D67F207CA8}"/>
              </a:ext>
            </a:extLst>
          </p:cNvPr>
          <p:cNvSpPr/>
          <p:nvPr/>
        </p:nvSpPr>
        <p:spPr>
          <a:xfrm rot="2340000">
            <a:off x="4467840" y="4037682"/>
            <a:ext cx="785352" cy="2395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
        <p:nvSpPr>
          <p:cNvPr id="27" name="Flèche : courbe vers la gauche 26">
            <a:extLst>
              <a:ext uri="{FF2B5EF4-FFF2-40B4-BE49-F238E27FC236}">
                <a16:creationId xmlns:a16="http://schemas.microsoft.com/office/drawing/2014/main" id="{12B9EF54-A27A-908F-2C3F-ACD9C3549004}"/>
              </a:ext>
            </a:extLst>
          </p:cNvPr>
          <p:cNvSpPr/>
          <p:nvPr/>
        </p:nvSpPr>
        <p:spPr>
          <a:xfrm rot="19500000">
            <a:off x="14584641" y="4228603"/>
            <a:ext cx="801273" cy="2306463"/>
          </a:xfrm>
          <a:prstGeom prst="curvedLef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Tree>
    <p:extLst>
      <p:ext uri="{BB962C8B-B14F-4D97-AF65-F5344CB8AC3E}">
        <p14:creationId xmlns:p14="http://schemas.microsoft.com/office/powerpoint/2010/main" val="1027073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2A220-5194-6CAE-268E-DB62E095AB9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F410D51-A452-95B3-50DD-101E5280D6D7}"/>
              </a:ext>
            </a:extLst>
          </p:cNvPr>
          <p:cNvGrpSpPr/>
          <p:nvPr/>
        </p:nvGrpSpPr>
        <p:grpSpPr>
          <a:xfrm>
            <a:off x="195943" y="-4871357"/>
            <a:ext cx="18463843" cy="14890587"/>
            <a:chOff x="-177349" y="-38100"/>
            <a:chExt cx="5172698" cy="4356834"/>
          </a:xfrm>
        </p:grpSpPr>
        <p:sp>
          <p:nvSpPr>
            <p:cNvPr id="3" name="Freeform 3">
              <a:extLst>
                <a:ext uri="{FF2B5EF4-FFF2-40B4-BE49-F238E27FC236}">
                  <a16:creationId xmlns:a16="http://schemas.microsoft.com/office/drawing/2014/main" id="{313EDED6-AEC4-70B8-02A0-3FB679B11439}"/>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6DB01A12-3F64-2A22-4E79-6171A16B58D2}"/>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0933A4C8-20A0-0090-13B3-3D1E183E6DF8}"/>
              </a:ext>
            </a:extLst>
          </p:cNvPr>
          <p:cNvSpPr txBox="1"/>
          <p:nvPr/>
        </p:nvSpPr>
        <p:spPr>
          <a:xfrm>
            <a:off x="1121637" y="398439"/>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a:t>
            </a:r>
            <a:r>
              <a:rPr lang="fr-FR" sz="4800" b="1">
                <a:solidFill>
                  <a:schemeClr val="accent5"/>
                </a:solidFill>
                <a:latin typeface="Century Gothic"/>
              </a:rPr>
              <a:t>Les "thématiques"</a:t>
            </a:r>
            <a:endParaRPr lang="fr-FR" sz="4800">
              <a:solidFill>
                <a:schemeClr val="accent5"/>
              </a:solidFill>
              <a:ea typeface="Calibri"/>
              <a:cs typeface="Calibri"/>
            </a:endParaRPr>
          </a:p>
        </p:txBody>
      </p:sp>
      <p:sp>
        <p:nvSpPr>
          <p:cNvPr id="6" name="Organigramme : Connecteur 5">
            <a:extLst>
              <a:ext uri="{FF2B5EF4-FFF2-40B4-BE49-F238E27FC236}">
                <a16:creationId xmlns:a16="http://schemas.microsoft.com/office/drawing/2014/main" id="{96BBA556-9010-F34A-AE6A-40A870F79D1C}"/>
              </a:ext>
            </a:extLst>
          </p:cNvPr>
          <p:cNvSpPr/>
          <p:nvPr/>
        </p:nvSpPr>
        <p:spPr>
          <a:xfrm>
            <a:off x="14762444" y="364671"/>
            <a:ext cx="3451611" cy="168499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a:latin typeface="Century Gothic"/>
              </a:rPr>
              <a:t>Se préparer à apprendre à lire</a:t>
            </a:r>
          </a:p>
        </p:txBody>
      </p:sp>
      <p:sp>
        <p:nvSpPr>
          <p:cNvPr id="9" name="ZoneTexte 8">
            <a:extLst>
              <a:ext uri="{FF2B5EF4-FFF2-40B4-BE49-F238E27FC236}">
                <a16:creationId xmlns:a16="http://schemas.microsoft.com/office/drawing/2014/main" id="{6D7279A6-922B-5A0D-2E9D-5D473937BB46}"/>
              </a:ext>
            </a:extLst>
          </p:cNvPr>
          <p:cNvSpPr txBox="1"/>
          <p:nvPr/>
        </p:nvSpPr>
        <p:spPr>
          <a:xfrm>
            <a:off x="8856420" y="684423"/>
            <a:ext cx="6229034" cy="830997"/>
          </a:xfrm>
          <a:prstGeom prst="rect">
            <a:avLst/>
          </a:prstGeom>
        </p:spPr>
        <p:style>
          <a:lnRef idx="1">
            <a:schemeClr val="accent1"/>
          </a:lnRef>
          <a:fillRef idx="3">
            <a:schemeClr val="accent1"/>
          </a:fillRef>
          <a:effectRef idx="2">
            <a:schemeClr val="accent1"/>
          </a:effectRef>
          <a:fontRef idx="minor">
            <a:schemeClr val="lt1"/>
          </a:fontRef>
        </p:style>
        <p:txBody>
          <a:bodyPr wrap="square" lIns="91440" tIns="45720" rIns="91440" bIns="45720" anchor="t">
            <a:spAutoFit/>
          </a:bodyPr>
          <a:lstStyle/>
          <a:p>
            <a:r>
              <a:rPr lang="fr-FR" sz="4000" b="1">
                <a:solidFill>
                  <a:schemeClr val="bg1"/>
                </a:solidFill>
                <a:latin typeface="Century Gothic"/>
              </a:rPr>
              <a:t>Passer de l'oral à l'écrit :</a:t>
            </a:r>
            <a:r>
              <a:rPr lang="fr-FR" sz="4800" b="1">
                <a:solidFill>
                  <a:schemeClr val="bg1"/>
                </a:solidFill>
                <a:latin typeface="Century Gothic"/>
              </a:rPr>
              <a:t> </a:t>
            </a:r>
            <a:endParaRPr lang="fr-FR" sz="4800">
              <a:solidFill>
                <a:schemeClr val="bg1"/>
              </a:solidFill>
              <a:latin typeface="Century Gothic"/>
            </a:endParaRPr>
          </a:p>
        </p:txBody>
      </p:sp>
      <p:pic>
        <p:nvPicPr>
          <p:cNvPr id="8" name="Image 7" descr="Une image contenant texte, capture d’écran, Police, nombre&#10;&#10;Le contenu généré par l’IA peut être incorrect.">
            <a:extLst>
              <a:ext uri="{FF2B5EF4-FFF2-40B4-BE49-F238E27FC236}">
                <a16:creationId xmlns:a16="http://schemas.microsoft.com/office/drawing/2014/main" id="{46FD0C9F-E832-222D-9841-2219DFD7E3B0}"/>
              </a:ext>
            </a:extLst>
          </p:cNvPr>
          <p:cNvPicPr>
            <a:picLocks noChangeAspect="1"/>
          </p:cNvPicPr>
          <p:nvPr/>
        </p:nvPicPr>
        <p:blipFill>
          <a:blip r:embed="rId3"/>
          <a:stretch>
            <a:fillRect/>
          </a:stretch>
        </p:blipFill>
        <p:spPr>
          <a:xfrm>
            <a:off x="4145790" y="2804710"/>
            <a:ext cx="13087350" cy="6448425"/>
          </a:xfrm>
          <a:prstGeom prst="rect">
            <a:avLst/>
          </a:prstGeom>
        </p:spPr>
      </p:pic>
      <p:pic>
        <p:nvPicPr>
          <p:cNvPr id="12" name="Image 11" descr="Une image contenant clipart&#10;&#10;Le contenu généré par l’IA peut être incorrect.">
            <a:extLst>
              <a:ext uri="{FF2B5EF4-FFF2-40B4-BE49-F238E27FC236}">
                <a16:creationId xmlns:a16="http://schemas.microsoft.com/office/drawing/2014/main" id="{B7285BEA-D69E-4EB4-DEEF-C19B94975C80}"/>
              </a:ext>
            </a:extLst>
          </p:cNvPr>
          <p:cNvPicPr>
            <a:picLocks noChangeAspect="1"/>
          </p:cNvPicPr>
          <p:nvPr/>
        </p:nvPicPr>
        <p:blipFill>
          <a:blip r:embed="rId4"/>
          <a:stretch>
            <a:fillRect/>
          </a:stretch>
        </p:blipFill>
        <p:spPr>
          <a:xfrm rot="20580000">
            <a:off x="2389910" y="2291304"/>
            <a:ext cx="2660963" cy="2516492"/>
          </a:xfrm>
          <a:prstGeom prst="rect">
            <a:avLst/>
          </a:prstGeom>
        </p:spPr>
      </p:pic>
      <p:sp>
        <p:nvSpPr>
          <p:cNvPr id="14" name="ZoneTexte 10">
            <a:extLst>
              <a:ext uri="{FF2B5EF4-FFF2-40B4-BE49-F238E27FC236}">
                <a16:creationId xmlns:a16="http://schemas.microsoft.com/office/drawing/2014/main" id="{DEAE06AA-547E-B7A8-AA52-D003749253BF}"/>
              </a:ext>
            </a:extLst>
          </p:cNvPr>
          <p:cNvSpPr txBox="1"/>
          <p:nvPr/>
        </p:nvSpPr>
        <p:spPr>
          <a:xfrm rot="20160000">
            <a:off x="2955480" y="2930356"/>
            <a:ext cx="2027135" cy="138499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latin typeface="Century Gothic"/>
              </a:rPr>
              <a:t>A</a:t>
            </a:r>
            <a:r>
              <a:rPr lang="fr-FR" sz="1600" b="1">
                <a:latin typeface="Century Gothic"/>
              </a:rPr>
              <a:t>cquérir les habiletés phonologiques </a:t>
            </a:r>
            <a:endParaRPr lang="fr-FR" sz="1600" b="1">
              <a:latin typeface="Century Gothic" panose="020B0502020202020204" pitchFamily="34" charset="0"/>
            </a:endParaRPr>
          </a:p>
          <a:p>
            <a:pPr algn="ctr"/>
            <a:r>
              <a:rPr lang="fr-FR" sz="1600" b="1">
                <a:latin typeface="Century Gothic"/>
              </a:rPr>
              <a:t>et le principe alphabétiqu</a:t>
            </a:r>
            <a:r>
              <a:rPr lang="fr-FR" b="1">
                <a:latin typeface="Century Gothic"/>
              </a:rPr>
              <a:t>e</a:t>
            </a:r>
            <a:endParaRPr lang="fr-FR" b="1">
              <a:latin typeface="Century Gothic" panose="020B0502020202020204" pitchFamily="34" charset="0"/>
            </a:endParaRPr>
          </a:p>
        </p:txBody>
      </p:sp>
      <p:pic>
        <p:nvPicPr>
          <p:cNvPr id="5" name="Image 4" descr="Une image contenant croquis, clipart, conception&#10;&#10;Le contenu généré par l’IA peut être incorrect.">
            <a:extLst>
              <a:ext uri="{FF2B5EF4-FFF2-40B4-BE49-F238E27FC236}">
                <a16:creationId xmlns:a16="http://schemas.microsoft.com/office/drawing/2014/main" id="{9A9A147F-E13C-E42D-F628-529AD38A4BC4}"/>
              </a:ext>
            </a:extLst>
          </p:cNvPr>
          <p:cNvPicPr>
            <a:picLocks noChangeAspect="1"/>
          </p:cNvPicPr>
          <p:nvPr/>
        </p:nvPicPr>
        <p:blipFill>
          <a:blip r:embed="rId5"/>
          <a:stretch>
            <a:fillRect/>
          </a:stretch>
        </p:blipFill>
        <p:spPr>
          <a:xfrm>
            <a:off x="2134790" y="5410200"/>
            <a:ext cx="1606154" cy="1252538"/>
          </a:xfrm>
          <a:prstGeom prst="rect">
            <a:avLst/>
          </a:prstGeom>
        </p:spPr>
      </p:pic>
    </p:spTree>
    <p:extLst>
      <p:ext uri="{BB962C8B-B14F-4D97-AF65-F5344CB8AC3E}">
        <p14:creationId xmlns:p14="http://schemas.microsoft.com/office/powerpoint/2010/main" val="432478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CE53C-6F13-C39D-6AC7-FD4A8182452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A587602-0A15-B4C7-82BE-5D67D9FF3856}"/>
              </a:ext>
            </a:extLst>
          </p:cNvPr>
          <p:cNvGrpSpPr/>
          <p:nvPr/>
        </p:nvGrpSpPr>
        <p:grpSpPr>
          <a:xfrm>
            <a:off x="0" y="-4871357"/>
            <a:ext cx="18659786" cy="14874257"/>
            <a:chOff x="-232243" y="-38100"/>
            <a:chExt cx="5227592" cy="4352056"/>
          </a:xfrm>
        </p:grpSpPr>
        <p:sp>
          <p:nvSpPr>
            <p:cNvPr id="3" name="Freeform 3">
              <a:extLst>
                <a:ext uri="{FF2B5EF4-FFF2-40B4-BE49-F238E27FC236}">
                  <a16:creationId xmlns:a16="http://schemas.microsoft.com/office/drawing/2014/main" id="{17AE02E6-63A2-5E22-E446-A74C1E5D6323}"/>
                </a:ext>
              </a:extLst>
            </p:cNvPr>
            <p:cNvSpPr/>
            <p:nvPr/>
          </p:nvSpPr>
          <p:spPr>
            <a:xfrm>
              <a:off x="-232243" y="1437857"/>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44404C9F-083C-97E7-4BB7-62924F85182F}"/>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B919A535-5442-D107-ADF8-EED544F5B9B9}"/>
              </a:ext>
            </a:extLst>
          </p:cNvPr>
          <p:cNvSpPr txBox="1"/>
          <p:nvPr/>
        </p:nvSpPr>
        <p:spPr>
          <a:xfrm>
            <a:off x="613637" y="833868"/>
            <a:ext cx="17076265" cy="830997"/>
          </a:xfrm>
          <a:prstGeom prst="rect">
            <a:avLst/>
          </a:prstGeom>
          <a:solidFill>
            <a:schemeClr val="accent5">
              <a:lumMod val="20000"/>
              <a:lumOff val="80000"/>
            </a:schemeClr>
          </a:solidFill>
        </p:spPr>
        <p:txBody>
          <a:bodyPr wrap="square" lIns="91440" tIns="45720" rIns="91440" bIns="45720" anchor="t">
            <a:spAutoFit/>
          </a:bodyPr>
          <a:lstStyle/>
          <a:p>
            <a:r>
              <a:rPr lang="fr-FR" sz="4800" b="1">
                <a:solidFill>
                  <a:schemeClr val="accent5"/>
                </a:solidFill>
                <a:latin typeface="Century Gothic"/>
              </a:rPr>
              <a:t>Les "thématiques" </a:t>
            </a:r>
            <a:endParaRPr lang="fr-FR">
              <a:solidFill>
                <a:schemeClr val="accent5"/>
              </a:solidFill>
            </a:endParaRPr>
          </a:p>
        </p:txBody>
      </p:sp>
      <p:sp>
        <p:nvSpPr>
          <p:cNvPr id="6" name="Organigramme : Connecteur 5">
            <a:extLst>
              <a:ext uri="{FF2B5EF4-FFF2-40B4-BE49-F238E27FC236}">
                <a16:creationId xmlns:a16="http://schemas.microsoft.com/office/drawing/2014/main" id="{0B18C3BA-87CB-4D4C-88C3-FA88DF3B60C5}"/>
              </a:ext>
            </a:extLst>
          </p:cNvPr>
          <p:cNvSpPr/>
          <p:nvPr/>
        </p:nvSpPr>
        <p:spPr>
          <a:xfrm>
            <a:off x="14199227" y="266700"/>
            <a:ext cx="3997079" cy="315030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latin typeface="Century Gothic"/>
              </a:rPr>
              <a:t>Se préparer à apprendre à lire</a:t>
            </a:r>
          </a:p>
        </p:txBody>
      </p:sp>
      <p:pic>
        <p:nvPicPr>
          <p:cNvPr id="10" name="Image 9" descr="Une image contenant clipart&#10;&#10;Le contenu généré par l’IA peut être incorrect.">
            <a:extLst>
              <a:ext uri="{FF2B5EF4-FFF2-40B4-BE49-F238E27FC236}">
                <a16:creationId xmlns:a16="http://schemas.microsoft.com/office/drawing/2014/main" id="{BDC3704A-A99C-D262-3CB5-D231C2197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14" y="1692558"/>
            <a:ext cx="4110744" cy="3089698"/>
          </a:xfrm>
          <a:prstGeom prst="rect">
            <a:avLst/>
          </a:prstGeom>
        </p:spPr>
      </p:pic>
      <p:sp>
        <p:nvSpPr>
          <p:cNvPr id="5" name="ZoneTexte 10">
            <a:extLst>
              <a:ext uri="{FF2B5EF4-FFF2-40B4-BE49-F238E27FC236}">
                <a16:creationId xmlns:a16="http://schemas.microsoft.com/office/drawing/2014/main" id="{E8D19224-CBD3-ACFD-141D-304AE9B6421C}"/>
              </a:ext>
            </a:extLst>
          </p:cNvPr>
          <p:cNvSpPr txBox="1"/>
          <p:nvPr/>
        </p:nvSpPr>
        <p:spPr>
          <a:xfrm rot="21067988">
            <a:off x="919043" y="2835929"/>
            <a:ext cx="3843628" cy="138499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800" b="1">
                <a:latin typeface="Century Gothic"/>
              </a:rPr>
              <a:t>S'éveiller à </a:t>
            </a:r>
            <a:endParaRPr lang="fr-FR" sz="2800" b="1">
              <a:latin typeface="Calibri"/>
              <a:ea typeface="Calibri"/>
              <a:cs typeface="Calibri"/>
            </a:endParaRPr>
          </a:p>
          <a:p>
            <a:pPr algn="ctr"/>
            <a:r>
              <a:rPr lang="fr-FR" sz="2800" b="1">
                <a:latin typeface="Century Gothic"/>
              </a:rPr>
              <a:t>la diversité linguistique</a:t>
            </a:r>
            <a:endParaRPr lang="fr-FR" sz="2800" b="1">
              <a:ea typeface="Calibri"/>
              <a:cs typeface="Calibri"/>
            </a:endParaRPr>
          </a:p>
        </p:txBody>
      </p:sp>
      <p:pic>
        <p:nvPicPr>
          <p:cNvPr id="8" name="Image 7" descr="Rona - Cadre Mural en Chêne - A4 - Naturel">
            <a:extLst>
              <a:ext uri="{FF2B5EF4-FFF2-40B4-BE49-F238E27FC236}">
                <a16:creationId xmlns:a16="http://schemas.microsoft.com/office/drawing/2014/main" id="{9F24EC5F-DAB6-A77E-1930-F83A0362F867}"/>
              </a:ext>
            </a:extLst>
          </p:cNvPr>
          <p:cNvPicPr>
            <a:picLocks noChangeAspect="1"/>
          </p:cNvPicPr>
          <p:nvPr/>
        </p:nvPicPr>
        <p:blipFill>
          <a:blip r:embed="rId4"/>
          <a:stretch>
            <a:fillRect/>
          </a:stretch>
        </p:blipFill>
        <p:spPr>
          <a:xfrm>
            <a:off x="7101568" y="3412672"/>
            <a:ext cx="5113564" cy="3641271"/>
          </a:xfrm>
          <a:prstGeom prst="rect">
            <a:avLst/>
          </a:prstGeom>
        </p:spPr>
      </p:pic>
      <p:sp>
        <p:nvSpPr>
          <p:cNvPr id="15" name="ZoneTexte 14">
            <a:extLst>
              <a:ext uri="{FF2B5EF4-FFF2-40B4-BE49-F238E27FC236}">
                <a16:creationId xmlns:a16="http://schemas.microsoft.com/office/drawing/2014/main" id="{45CC6E36-EBAC-B964-C62D-9357F198D887}"/>
              </a:ext>
            </a:extLst>
          </p:cNvPr>
          <p:cNvSpPr txBox="1"/>
          <p:nvPr/>
        </p:nvSpPr>
        <p:spPr>
          <a:xfrm>
            <a:off x="8412527" y="3854962"/>
            <a:ext cx="27432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b="1">
                <a:latin typeface="Century Gothic"/>
              </a:rPr>
              <a:t>Objectifs généraux</a:t>
            </a:r>
            <a:endParaRPr lang="fr-FR">
              <a:latin typeface="Calibri"/>
              <a:ea typeface="Calibri"/>
              <a:cs typeface="Calibri"/>
            </a:endParaRPr>
          </a:p>
          <a:p>
            <a:r>
              <a:rPr lang="fr-FR" sz="4000" b="1">
                <a:latin typeface="Century Gothic"/>
              </a:rPr>
              <a:t>     et modalités</a:t>
            </a:r>
            <a:endParaRPr lang="fr-FR">
              <a:ea typeface="Calibri"/>
              <a:cs typeface="Calibri"/>
            </a:endParaRPr>
          </a:p>
        </p:txBody>
      </p:sp>
      <p:pic>
        <p:nvPicPr>
          <p:cNvPr id="16" name="Picture 5" descr="flèche dans la courbe 6041565 Art vectoriel chez Vecteezy">
            <a:extLst>
              <a:ext uri="{FF2B5EF4-FFF2-40B4-BE49-F238E27FC236}">
                <a16:creationId xmlns:a16="http://schemas.microsoft.com/office/drawing/2014/main" id="{60A9DB70-58E9-7FA7-CF83-1FDF149D904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50" t="7805" r="21032" b="7058"/>
          <a:stretch/>
        </p:blipFill>
        <p:spPr bwMode="auto">
          <a:xfrm rot="3900000">
            <a:off x="11338854" y="2380789"/>
            <a:ext cx="1746773" cy="2456895"/>
          </a:xfrm>
          <a:prstGeom prst="flowChartProcess">
            <a:avLst/>
          </a:prstGeom>
          <a:noFill/>
          <a:extLst>
            <a:ext uri="{909E8E84-426E-40DD-AFC4-6F175D3DCCD1}">
              <a14:hiddenFill xmlns:a14="http://schemas.microsoft.com/office/drawing/2010/main">
                <a:solidFill>
                  <a:srgbClr val="FFFFFF"/>
                </a:solidFill>
              </a14:hiddenFill>
            </a:ext>
          </a:extLst>
        </p:spPr>
      </p:pic>
      <p:pic>
        <p:nvPicPr>
          <p:cNvPr id="18" name="Picture 5" descr="flèche dans la courbe 6041565 Art vectoriel chez Vecteezy">
            <a:extLst>
              <a:ext uri="{FF2B5EF4-FFF2-40B4-BE49-F238E27FC236}">
                <a16:creationId xmlns:a16="http://schemas.microsoft.com/office/drawing/2014/main" id="{071C5AE7-225F-0BEE-C199-E51375C74BE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50" t="7805" r="21032" b="7058"/>
          <a:stretch/>
        </p:blipFill>
        <p:spPr bwMode="auto">
          <a:xfrm rot="2160000" flipH="1" flipV="1">
            <a:off x="6689338" y="3447925"/>
            <a:ext cx="1490780" cy="2397525"/>
          </a:xfrm>
          <a:prstGeom prst="flowChartProcess">
            <a:avLst/>
          </a:prstGeom>
          <a:noFill/>
          <a:extLst>
            <a:ext uri="{909E8E84-426E-40DD-AFC4-6F175D3DCCD1}">
              <a14:hiddenFill xmlns:a14="http://schemas.microsoft.com/office/drawing/2010/main">
                <a:solidFill>
                  <a:srgbClr val="FFFFFF"/>
                </a:solidFill>
              </a14:hiddenFill>
            </a:ext>
          </a:extLst>
        </p:spPr>
      </p:pic>
      <p:pic>
        <p:nvPicPr>
          <p:cNvPr id="19" name="Picture 5" descr="flèche dans la courbe 6041565 Art vectoriel chez Vecteezy">
            <a:extLst>
              <a:ext uri="{FF2B5EF4-FFF2-40B4-BE49-F238E27FC236}">
                <a16:creationId xmlns:a16="http://schemas.microsoft.com/office/drawing/2014/main" id="{FB2FF3A8-2D4E-8D3C-10AD-ABB8ABD4753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50" t="7805" r="21032" b="7058"/>
          <a:stretch/>
        </p:blipFill>
        <p:spPr bwMode="auto">
          <a:xfrm rot="18660000" flipH="1" flipV="1">
            <a:off x="8013059" y="6326936"/>
            <a:ext cx="1580552" cy="2014883"/>
          </a:xfrm>
          <a:prstGeom prst="flowChartProcess">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EFD214F9-A2E1-9401-A0D9-4711FBA621A6}"/>
              </a:ext>
            </a:extLst>
          </p:cNvPr>
          <p:cNvSpPr/>
          <p:nvPr/>
        </p:nvSpPr>
        <p:spPr>
          <a:xfrm>
            <a:off x="1006929" y="5067302"/>
            <a:ext cx="5393870" cy="275408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600" b="1">
                <a:latin typeface="Century Gothic"/>
              </a:rPr>
              <a:t>Valorisation de la langue d'origine des enfants multilingues ou non francophones</a:t>
            </a:r>
            <a:endParaRPr lang="fr-FR" sz="3600">
              <a:ea typeface="Calibri"/>
              <a:cs typeface="Calibri"/>
            </a:endParaRPr>
          </a:p>
        </p:txBody>
      </p:sp>
      <p:sp>
        <p:nvSpPr>
          <p:cNvPr id="21" name="Rectangle 20">
            <a:extLst>
              <a:ext uri="{FF2B5EF4-FFF2-40B4-BE49-F238E27FC236}">
                <a16:creationId xmlns:a16="http://schemas.microsoft.com/office/drawing/2014/main" id="{CFD922AC-562F-917D-6616-AEFAF911CC4A}"/>
              </a:ext>
            </a:extLst>
          </p:cNvPr>
          <p:cNvSpPr/>
          <p:nvPr/>
        </p:nvSpPr>
        <p:spPr>
          <a:xfrm>
            <a:off x="2639786" y="7968343"/>
            <a:ext cx="6161314" cy="123552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4000" b="1">
                <a:latin typeface="Century Gothic"/>
              </a:rPr>
              <a:t>Approche </a:t>
            </a:r>
            <a:r>
              <a:rPr lang="fr-FR" sz="4000" b="1">
                <a:solidFill>
                  <a:srgbClr val="FFFF00"/>
                </a:solidFill>
                <a:latin typeface="Century Gothic"/>
              </a:rPr>
              <a:t>comparative</a:t>
            </a:r>
            <a:endParaRPr lang="fr-FR" sz="4000">
              <a:solidFill>
                <a:srgbClr val="FFFF00"/>
              </a:solidFill>
              <a:ea typeface="Calibri"/>
              <a:cs typeface="Calibri"/>
            </a:endParaRPr>
          </a:p>
        </p:txBody>
      </p:sp>
      <p:sp>
        <p:nvSpPr>
          <p:cNvPr id="22" name="Rectangle 21">
            <a:extLst>
              <a:ext uri="{FF2B5EF4-FFF2-40B4-BE49-F238E27FC236}">
                <a16:creationId xmlns:a16="http://schemas.microsoft.com/office/drawing/2014/main" id="{B42482D2-EA59-5C7A-AEF6-74AAC3A0EE97}"/>
              </a:ext>
            </a:extLst>
          </p:cNvPr>
          <p:cNvSpPr/>
          <p:nvPr/>
        </p:nvSpPr>
        <p:spPr>
          <a:xfrm>
            <a:off x="10272322" y="7190015"/>
            <a:ext cx="7190013" cy="242751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600" b="1">
                <a:latin typeface="Century Gothic"/>
              </a:rPr>
              <a:t>Approche ludique et </a:t>
            </a:r>
            <a:r>
              <a:rPr lang="fr-FR" sz="3600" b="1">
                <a:solidFill>
                  <a:srgbClr val="FFFF00"/>
                </a:solidFill>
                <a:latin typeface="Century Gothic"/>
              </a:rPr>
              <a:t>réflexive</a:t>
            </a:r>
            <a:r>
              <a:rPr lang="fr-FR" sz="3600" b="1">
                <a:latin typeface="Century Gothic"/>
              </a:rPr>
              <a:t> (carte-jeux, jeux, albums, chants, comptines)</a:t>
            </a:r>
            <a:endParaRPr lang="fr-FR" sz="3600">
              <a:ea typeface="Calibri"/>
              <a:cs typeface="Calibri"/>
            </a:endParaRPr>
          </a:p>
        </p:txBody>
      </p:sp>
      <p:pic>
        <p:nvPicPr>
          <p:cNvPr id="23" name="Picture 5" descr="flèche dans la courbe 6041565 Art vectoriel chez Vecteezy">
            <a:extLst>
              <a:ext uri="{FF2B5EF4-FFF2-40B4-BE49-F238E27FC236}">
                <a16:creationId xmlns:a16="http://schemas.microsoft.com/office/drawing/2014/main" id="{7BE6B96C-1DF6-342A-4C75-7DC7126E5B4C}"/>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50" t="7805" r="21032" b="7058"/>
          <a:stretch/>
        </p:blipFill>
        <p:spPr bwMode="auto">
          <a:xfrm rot="5220000">
            <a:off x="11384238" y="5426417"/>
            <a:ext cx="1665130" cy="2424237"/>
          </a:xfrm>
          <a:prstGeom prst="flowChartProcess">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62540203-6A7C-B615-DF0F-F5B87A18F1EE}"/>
              </a:ext>
            </a:extLst>
          </p:cNvPr>
          <p:cNvSpPr/>
          <p:nvPr/>
        </p:nvSpPr>
        <p:spPr>
          <a:xfrm>
            <a:off x="13462756" y="3609993"/>
            <a:ext cx="3581400" cy="2133600"/>
          </a:xfrm>
          <a:prstGeom prst="rect">
            <a:avLst/>
          </a:prstGeom>
          <a:solidFill>
            <a:srgbClr val="FF99A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4000" b="1">
                <a:latin typeface="Century Gothic"/>
              </a:rPr>
              <a:t> </a:t>
            </a:r>
            <a:r>
              <a:rPr lang="fr-FR" sz="4800" b="1">
                <a:latin typeface="Century Gothic"/>
              </a:rPr>
              <a:t>culturel</a:t>
            </a:r>
            <a:endParaRPr lang="fr-FR" sz="4800">
              <a:ea typeface="Calibri"/>
              <a:cs typeface="Calibri"/>
            </a:endParaRPr>
          </a:p>
        </p:txBody>
      </p:sp>
      <p:cxnSp>
        <p:nvCxnSpPr>
          <p:cNvPr id="25" name="Connecteur : en arc 24">
            <a:extLst>
              <a:ext uri="{FF2B5EF4-FFF2-40B4-BE49-F238E27FC236}">
                <a16:creationId xmlns:a16="http://schemas.microsoft.com/office/drawing/2014/main" id="{554836D5-BD54-425D-62FE-FAAB0730E310}"/>
              </a:ext>
            </a:extLst>
          </p:cNvPr>
          <p:cNvCxnSpPr/>
          <p:nvPr/>
        </p:nvCxnSpPr>
        <p:spPr>
          <a:xfrm>
            <a:off x="8805181" y="8580663"/>
            <a:ext cx="1926772" cy="620485"/>
          </a:xfrm>
          <a:prstGeom prst="curvedConnector3">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E38E2234-E38C-A9E7-0B0D-F89CF242CCFD}"/>
              </a:ext>
            </a:extLst>
          </p:cNvPr>
          <p:cNvSpPr txBox="1"/>
          <p:nvPr/>
        </p:nvSpPr>
        <p:spPr>
          <a:xfrm>
            <a:off x="8582744" y="636127"/>
            <a:ext cx="6229034" cy="830997"/>
          </a:xfrm>
          <a:prstGeom prst="rect">
            <a:avLst/>
          </a:prstGeom>
        </p:spPr>
        <p:style>
          <a:lnRef idx="1">
            <a:schemeClr val="accent1"/>
          </a:lnRef>
          <a:fillRef idx="3">
            <a:schemeClr val="accent1"/>
          </a:fillRef>
          <a:effectRef idx="2">
            <a:schemeClr val="accent1"/>
          </a:effectRef>
          <a:fontRef idx="minor">
            <a:schemeClr val="lt1"/>
          </a:fontRef>
        </p:style>
        <p:txBody>
          <a:bodyPr wrap="square" lIns="91440" tIns="45720" rIns="91440" bIns="45720" anchor="t">
            <a:spAutoFit/>
          </a:bodyPr>
          <a:lstStyle/>
          <a:p>
            <a:r>
              <a:rPr lang="fr-FR" sz="4000" b="1">
                <a:solidFill>
                  <a:schemeClr val="bg1"/>
                </a:solidFill>
                <a:latin typeface="Century Gothic"/>
              </a:rPr>
              <a:t>Passer de l'oral à l'écrit </a:t>
            </a:r>
            <a:r>
              <a:rPr lang="fr-FR" sz="4800" b="1">
                <a:solidFill>
                  <a:schemeClr val="bg1"/>
                </a:solidFill>
                <a:latin typeface="Century Gothic"/>
              </a:rPr>
              <a:t> </a:t>
            </a:r>
            <a:endParaRPr lang="fr-FR" sz="4800">
              <a:solidFill>
                <a:schemeClr val="bg1"/>
              </a:solidFill>
              <a:latin typeface="Century Gothic"/>
            </a:endParaRPr>
          </a:p>
        </p:txBody>
      </p:sp>
    </p:spTree>
    <p:extLst>
      <p:ext uri="{BB962C8B-B14F-4D97-AF65-F5344CB8AC3E}">
        <p14:creationId xmlns:p14="http://schemas.microsoft.com/office/powerpoint/2010/main" val="7301695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DFC74-BCBB-C9FC-ACC3-ACFED54E4AE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BA7958F-919C-4D92-CE51-5327D32890F7}"/>
              </a:ext>
            </a:extLst>
          </p:cNvPr>
          <p:cNvGrpSpPr/>
          <p:nvPr/>
        </p:nvGrpSpPr>
        <p:grpSpPr>
          <a:xfrm>
            <a:off x="0" y="-4871357"/>
            <a:ext cx="18659786" cy="14874257"/>
            <a:chOff x="-232243" y="-38100"/>
            <a:chExt cx="5227592" cy="4352056"/>
          </a:xfrm>
        </p:grpSpPr>
        <p:sp>
          <p:nvSpPr>
            <p:cNvPr id="3" name="Freeform 3">
              <a:extLst>
                <a:ext uri="{FF2B5EF4-FFF2-40B4-BE49-F238E27FC236}">
                  <a16:creationId xmlns:a16="http://schemas.microsoft.com/office/drawing/2014/main" id="{1F419C11-142F-C0E0-51F7-B4A744DC29DC}"/>
                </a:ext>
              </a:extLst>
            </p:cNvPr>
            <p:cNvSpPr/>
            <p:nvPr/>
          </p:nvSpPr>
          <p:spPr>
            <a:xfrm>
              <a:off x="-232243" y="1437857"/>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F8184823-A38C-B9B4-9FAD-960FD2A68322}"/>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0B9029E5-A1C9-DDEF-830F-73E6F6DC7221}"/>
              </a:ext>
            </a:extLst>
          </p:cNvPr>
          <p:cNvSpPr txBox="1"/>
          <p:nvPr/>
        </p:nvSpPr>
        <p:spPr>
          <a:xfrm>
            <a:off x="613637" y="833868"/>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a:t>
            </a:r>
            <a:r>
              <a:rPr lang="fr-FR" sz="4800" b="1">
                <a:solidFill>
                  <a:schemeClr val="accent5"/>
                </a:solidFill>
                <a:latin typeface="Century Gothic"/>
              </a:rPr>
              <a:t>Les "thématiques" </a:t>
            </a:r>
            <a:endParaRPr lang="fr-FR" sz="4800">
              <a:solidFill>
                <a:schemeClr val="accent5"/>
              </a:solidFill>
              <a:ea typeface="Calibri"/>
              <a:cs typeface="Calibri"/>
            </a:endParaRPr>
          </a:p>
        </p:txBody>
      </p:sp>
      <p:pic>
        <p:nvPicPr>
          <p:cNvPr id="10" name="Image 9" descr="Une image contenant clipart&#10;&#10;Le contenu généré par l’IA peut être incorrect.">
            <a:extLst>
              <a:ext uri="{FF2B5EF4-FFF2-40B4-BE49-F238E27FC236}">
                <a16:creationId xmlns:a16="http://schemas.microsoft.com/office/drawing/2014/main" id="{66115045-1732-F5BA-8B1F-FDEBF4B3C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14" y="1692558"/>
            <a:ext cx="4110744" cy="3089698"/>
          </a:xfrm>
          <a:prstGeom prst="rect">
            <a:avLst/>
          </a:prstGeom>
        </p:spPr>
      </p:pic>
      <p:sp>
        <p:nvSpPr>
          <p:cNvPr id="5" name="ZoneTexte 10">
            <a:extLst>
              <a:ext uri="{FF2B5EF4-FFF2-40B4-BE49-F238E27FC236}">
                <a16:creationId xmlns:a16="http://schemas.microsoft.com/office/drawing/2014/main" id="{DAB59125-AE81-C13C-B1DE-921FCAA22C0B}"/>
              </a:ext>
            </a:extLst>
          </p:cNvPr>
          <p:cNvSpPr txBox="1"/>
          <p:nvPr/>
        </p:nvSpPr>
        <p:spPr>
          <a:xfrm rot="21067988">
            <a:off x="919043" y="2835929"/>
            <a:ext cx="3843628" cy="138499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800" b="1">
                <a:latin typeface="Century Gothic"/>
              </a:rPr>
              <a:t>S'éveiller à </a:t>
            </a:r>
            <a:endParaRPr lang="fr-FR" sz="2800" b="1">
              <a:latin typeface="Calibri"/>
              <a:ea typeface="Calibri"/>
              <a:cs typeface="Calibri"/>
            </a:endParaRPr>
          </a:p>
          <a:p>
            <a:pPr algn="ctr"/>
            <a:r>
              <a:rPr lang="fr-FR" sz="2800" b="1">
                <a:latin typeface="Century Gothic"/>
              </a:rPr>
              <a:t>la diversité linguistique</a:t>
            </a:r>
            <a:endParaRPr lang="fr-FR" sz="2800" b="1">
              <a:ea typeface="Calibri"/>
              <a:cs typeface="Calibri"/>
            </a:endParaRPr>
          </a:p>
        </p:txBody>
      </p:sp>
      <p:pic>
        <p:nvPicPr>
          <p:cNvPr id="8" name="Image 7" descr="Une image contenant texte, capture d’écran, Police, nombre&#10;&#10;Le contenu généré par l’IA peut être incorrect.">
            <a:extLst>
              <a:ext uri="{FF2B5EF4-FFF2-40B4-BE49-F238E27FC236}">
                <a16:creationId xmlns:a16="http://schemas.microsoft.com/office/drawing/2014/main" id="{318E9723-0BF8-36F1-941A-D505053D85E7}"/>
              </a:ext>
            </a:extLst>
          </p:cNvPr>
          <p:cNvPicPr>
            <a:picLocks noChangeAspect="1"/>
          </p:cNvPicPr>
          <p:nvPr/>
        </p:nvPicPr>
        <p:blipFill>
          <a:blip r:embed="rId4"/>
          <a:stretch>
            <a:fillRect/>
          </a:stretch>
        </p:blipFill>
        <p:spPr>
          <a:xfrm>
            <a:off x="4689199" y="2572786"/>
            <a:ext cx="13001210" cy="7178951"/>
          </a:xfrm>
          <a:prstGeom prst="rect">
            <a:avLst/>
          </a:prstGeom>
        </p:spPr>
      </p:pic>
      <p:sp>
        <p:nvSpPr>
          <p:cNvPr id="9" name="Organigramme : Connecteur 8">
            <a:extLst>
              <a:ext uri="{FF2B5EF4-FFF2-40B4-BE49-F238E27FC236}">
                <a16:creationId xmlns:a16="http://schemas.microsoft.com/office/drawing/2014/main" id="{049BA28C-5A56-3D89-FB4D-DF11895EDFEB}"/>
              </a:ext>
            </a:extLst>
          </p:cNvPr>
          <p:cNvSpPr/>
          <p:nvPr/>
        </p:nvSpPr>
        <p:spPr>
          <a:xfrm>
            <a:off x="14364880" y="299830"/>
            <a:ext cx="3682339" cy="2504259"/>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600" b="1">
                <a:latin typeface="Century Gothic"/>
              </a:rPr>
              <a:t>Se préparer à apprendre à lire</a:t>
            </a:r>
          </a:p>
        </p:txBody>
      </p:sp>
      <p:sp>
        <p:nvSpPr>
          <p:cNvPr id="11" name="ZoneTexte 10">
            <a:extLst>
              <a:ext uri="{FF2B5EF4-FFF2-40B4-BE49-F238E27FC236}">
                <a16:creationId xmlns:a16="http://schemas.microsoft.com/office/drawing/2014/main" id="{561DB672-0550-7C47-7542-2EF3FE60AB1C}"/>
              </a:ext>
            </a:extLst>
          </p:cNvPr>
          <p:cNvSpPr txBox="1"/>
          <p:nvPr/>
        </p:nvSpPr>
        <p:spPr>
          <a:xfrm>
            <a:off x="9580857" y="298057"/>
            <a:ext cx="6229034" cy="830997"/>
          </a:xfrm>
          <a:prstGeom prst="rect">
            <a:avLst/>
          </a:prstGeom>
        </p:spPr>
        <p:style>
          <a:lnRef idx="1">
            <a:schemeClr val="accent1"/>
          </a:lnRef>
          <a:fillRef idx="3">
            <a:schemeClr val="accent1"/>
          </a:fillRef>
          <a:effectRef idx="2">
            <a:schemeClr val="accent1"/>
          </a:effectRef>
          <a:fontRef idx="minor">
            <a:schemeClr val="lt1"/>
          </a:fontRef>
        </p:style>
        <p:txBody>
          <a:bodyPr wrap="square" lIns="91440" tIns="45720" rIns="91440" bIns="45720" anchor="t">
            <a:spAutoFit/>
          </a:bodyPr>
          <a:lstStyle/>
          <a:p>
            <a:r>
              <a:rPr lang="fr-FR" sz="4000" b="1">
                <a:solidFill>
                  <a:schemeClr val="bg1"/>
                </a:solidFill>
                <a:latin typeface="Century Gothic"/>
              </a:rPr>
              <a:t>Passer de l'oral à l'écrit </a:t>
            </a:r>
            <a:r>
              <a:rPr lang="fr-FR" sz="4800" b="1">
                <a:solidFill>
                  <a:schemeClr val="bg1"/>
                </a:solidFill>
                <a:latin typeface="Century Gothic"/>
              </a:rPr>
              <a:t> </a:t>
            </a:r>
            <a:endParaRPr lang="fr-FR" sz="4800">
              <a:solidFill>
                <a:schemeClr val="bg1"/>
              </a:solidFill>
              <a:latin typeface="Century Gothic"/>
            </a:endParaRPr>
          </a:p>
        </p:txBody>
      </p:sp>
    </p:spTree>
    <p:extLst>
      <p:ext uri="{BB962C8B-B14F-4D97-AF65-F5344CB8AC3E}">
        <p14:creationId xmlns:p14="http://schemas.microsoft.com/office/powerpoint/2010/main" val="3409256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C48BA-4F00-7556-2849-C95102A5D335}"/>
            </a:ext>
          </a:extLst>
        </p:cNvPr>
        <p:cNvGrpSpPr/>
        <p:nvPr/>
      </p:nvGrpSpPr>
      <p:grpSpPr>
        <a:xfrm>
          <a:off x="0" y="0"/>
          <a:ext cx="0" cy="0"/>
          <a:chOff x="0" y="0"/>
          <a:chExt cx="0" cy="0"/>
        </a:xfrm>
      </p:grpSpPr>
      <p:sp>
        <p:nvSpPr>
          <p:cNvPr id="28" name="Freeform 3">
            <a:extLst>
              <a:ext uri="{FF2B5EF4-FFF2-40B4-BE49-F238E27FC236}">
                <a16:creationId xmlns:a16="http://schemas.microsoft.com/office/drawing/2014/main" id="{23F92823-106B-FF0F-E0BC-108683886CEC}"/>
              </a:ext>
            </a:extLst>
          </p:cNvPr>
          <p:cNvSpPr/>
          <p:nvPr/>
        </p:nvSpPr>
        <p:spPr>
          <a:xfrm>
            <a:off x="254000" y="305545"/>
            <a:ext cx="17812657" cy="9720942"/>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1C6598DC-9FFD-46B5-1EEC-17483F981F30}"/>
              </a:ext>
            </a:extLst>
          </p:cNvPr>
          <p:cNvSpPr txBox="1"/>
          <p:nvPr/>
        </p:nvSpPr>
        <p:spPr>
          <a:xfrm>
            <a:off x="862870" y="-4689929"/>
            <a:ext cx="17813245" cy="9840840"/>
          </a:xfrm>
          <a:prstGeom prst="rect">
            <a:avLst/>
          </a:prstGeom>
        </p:spPr>
        <p:txBody>
          <a:bodyPr lIns="50800" tIns="50800" rIns="50800" bIns="50800" rtlCol="0" anchor="ctr"/>
          <a:lstStyle/>
          <a:p>
            <a:pPr algn="ctr">
              <a:lnSpc>
                <a:spcPts val="2659"/>
              </a:lnSpc>
              <a:spcBef>
                <a:spcPct val="0"/>
              </a:spcBef>
            </a:pPr>
            <a:endParaRPr/>
          </a:p>
        </p:txBody>
      </p:sp>
      <p:sp>
        <p:nvSpPr>
          <p:cNvPr id="7" name="ZoneTexte 6">
            <a:extLst>
              <a:ext uri="{FF2B5EF4-FFF2-40B4-BE49-F238E27FC236}">
                <a16:creationId xmlns:a16="http://schemas.microsoft.com/office/drawing/2014/main" id="{53B5F25D-8D50-5F9A-1D7E-6C1CD41293A9}"/>
              </a:ext>
            </a:extLst>
          </p:cNvPr>
          <p:cNvSpPr txBox="1"/>
          <p:nvPr/>
        </p:nvSpPr>
        <p:spPr>
          <a:xfrm>
            <a:off x="613637" y="833868"/>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a:t>
            </a:r>
            <a:r>
              <a:rPr lang="fr-FR" sz="4800" b="1">
                <a:solidFill>
                  <a:schemeClr val="accent5"/>
                </a:solidFill>
                <a:latin typeface="Century Gothic"/>
              </a:rPr>
              <a:t>Les "thématiques" </a:t>
            </a:r>
            <a:endParaRPr lang="fr-FR" sz="4800">
              <a:solidFill>
                <a:schemeClr val="accent5"/>
              </a:solidFill>
              <a:ea typeface="Calibri"/>
              <a:cs typeface="Calibri"/>
            </a:endParaRPr>
          </a:p>
        </p:txBody>
      </p:sp>
      <p:sp>
        <p:nvSpPr>
          <p:cNvPr id="6" name="Organigramme : Connecteur 5">
            <a:extLst>
              <a:ext uri="{FF2B5EF4-FFF2-40B4-BE49-F238E27FC236}">
                <a16:creationId xmlns:a16="http://schemas.microsoft.com/office/drawing/2014/main" id="{752D4A64-43A6-6A9C-EC79-A574C6FBB45C}"/>
              </a:ext>
            </a:extLst>
          </p:cNvPr>
          <p:cNvSpPr/>
          <p:nvPr/>
        </p:nvSpPr>
        <p:spPr>
          <a:xfrm>
            <a:off x="14199227" y="266700"/>
            <a:ext cx="3997079" cy="315030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latin typeface="Century Gothic"/>
              </a:rPr>
              <a:t>Se préparer à apprendre à lire</a:t>
            </a:r>
          </a:p>
        </p:txBody>
      </p:sp>
      <p:pic>
        <p:nvPicPr>
          <p:cNvPr id="10" name="Image 9" descr="Une image contenant clipart&#10;&#10;Le contenu généré par l’IA peut être incorrect.">
            <a:extLst>
              <a:ext uri="{FF2B5EF4-FFF2-40B4-BE49-F238E27FC236}">
                <a16:creationId xmlns:a16="http://schemas.microsoft.com/office/drawing/2014/main" id="{387582E2-4299-403F-3347-1BD4990F0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00" y="1839515"/>
            <a:ext cx="3996442" cy="3514240"/>
          </a:xfrm>
          <a:prstGeom prst="rect">
            <a:avLst/>
          </a:prstGeom>
        </p:spPr>
      </p:pic>
      <p:sp>
        <p:nvSpPr>
          <p:cNvPr id="8" name="ZoneTexte 7">
            <a:extLst>
              <a:ext uri="{FF2B5EF4-FFF2-40B4-BE49-F238E27FC236}">
                <a16:creationId xmlns:a16="http://schemas.microsoft.com/office/drawing/2014/main" id="{81FCD064-A39E-CE4E-47BE-078472A075DF}"/>
              </a:ext>
            </a:extLst>
          </p:cNvPr>
          <p:cNvSpPr txBox="1"/>
          <p:nvPr/>
        </p:nvSpPr>
        <p:spPr>
          <a:xfrm rot="21067988">
            <a:off x="1480901" y="2693935"/>
            <a:ext cx="2945556" cy="2308324"/>
          </a:xfrm>
          <a:prstGeom prst="rect">
            <a:avLst/>
          </a:prstGeom>
          <a:noFill/>
        </p:spPr>
        <p:txBody>
          <a:bodyPr wrap="square" lIns="91440" tIns="45720" rIns="91440" bIns="45720" rtlCol="0" anchor="t">
            <a:spAutoFit/>
          </a:bodyPr>
          <a:lstStyle/>
          <a:p>
            <a:pPr algn="ctr"/>
            <a:r>
              <a:rPr lang="fr-FR" sz="2400" b="1">
                <a:latin typeface="Century Gothic"/>
              </a:rPr>
              <a:t>Ecouter et comprendre différentes formes d'écrit ; initier à une 1ère culture littéraire</a:t>
            </a:r>
            <a:endParaRPr lang="fr-FR" sz="2400" b="1">
              <a:latin typeface="Century Gothic"/>
              <a:ea typeface="Calibri"/>
              <a:cs typeface="Calibri"/>
            </a:endParaRPr>
          </a:p>
        </p:txBody>
      </p:sp>
      <p:pic>
        <p:nvPicPr>
          <p:cNvPr id="11" name="Picture 7" descr="Une image contenant Caractère coloré, Graphique, capture d’écran, ligne&#10;&#10;Le contenu généré par l’IA peut être incorrect.">
            <a:extLst>
              <a:ext uri="{FF2B5EF4-FFF2-40B4-BE49-F238E27FC236}">
                <a16:creationId xmlns:a16="http://schemas.microsoft.com/office/drawing/2014/main" id="{0CA577ED-AA9C-AD9E-7A8A-4CE09DEF0ECD}"/>
              </a:ext>
            </a:extLst>
          </p:cNvPr>
          <p:cNvPicPr>
            <a:picLocks noChangeAspect="1"/>
          </p:cNvPicPr>
          <p:nvPr/>
        </p:nvPicPr>
        <p:blipFill>
          <a:blip r:embed="rId4"/>
          <a:srcRect/>
          <a:stretch>
            <a:fillRect/>
          </a:stretch>
        </p:blipFill>
        <p:spPr>
          <a:xfrm rot="7860000">
            <a:off x="4646281" y="3878163"/>
            <a:ext cx="2899991" cy="627418"/>
          </a:xfrm>
          <a:prstGeom prst="rect">
            <a:avLst/>
          </a:prstGeom>
        </p:spPr>
      </p:pic>
      <p:sp>
        <p:nvSpPr>
          <p:cNvPr id="16" name="Rectangle 15">
            <a:extLst>
              <a:ext uri="{FF2B5EF4-FFF2-40B4-BE49-F238E27FC236}">
                <a16:creationId xmlns:a16="http://schemas.microsoft.com/office/drawing/2014/main" id="{6A9CE281-A8A3-7B5E-624D-485D9677FC75}"/>
              </a:ext>
            </a:extLst>
          </p:cNvPr>
          <p:cNvSpPr/>
          <p:nvPr/>
        </p:nvSpPr>
        <p:spPr>
          <a:xfrm>
            <a:off x="4932427" y="2097599"/>
            <a:ext cx="8570844" cy="963831"/>
          </a:xfrm>
          <a:prstGeom prst="rect">
            <a:avLst/>
          </a:prstGeom>
          <a:solidFill>
            <a:srgbClr val="FCECB6">
              <a:alpha val="90000"/>
            </a:srgb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i="1">
                <a:solidFill>
                  <a:schemeClr val="tx1"/>
                </a:solidFill>
                <a:ea typeface="Calibri"/>
                <a:cs typeface="Calibri"/>
              </a:rPr>
              <a:t>Maintien des 3 axes de travail majeurs :</a:t>
            </a:r>
            <a:endParaRPr lang="fr-FR"/>
          </a:p>
        </p:txBody>
      </p:sp>
      <p:sp>
        <p:nvSpPr>
          <p:cNvPr id="17" name="Rectangle : coins arrondis 16">
            <a:extLst>
              <a:ext uri="{FF2B5EF4-FFF2-40B4-BE49-F238E27FC236}">
                <a16:creationId xmlns:a16="http://schemas.microsoft.com/office/drawing/2014/main" id="{9320B031-17C4-B8F8-4960-CB5F8CD665B9}"/>
              </a:ext>
            </a:extLst>
          </p:cNvPr>
          <p:cNvSpPr/>
          <p:nvPr/>
        </p:nvSpPr>
        <p:spPr>
          <a:xfrm>
            <a:off x="2485571" y="5360305"/>
            <a:ext cx="3657601" cy="2673806"/>
          </a:xfrm>
          <a:prstGeom prst="roundRect">
            <a:avLst/>
          </a:prstGeom>
          <a:ln w="57150">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600" b="1">
                <a:ea typeface="Calibri"/>
                <a:cs typeface="Calibri"/>
              </a:rPr>
              <a:t>Découverte  des SUPPORTS de l'écrit (classe)</a:t>
            </a:r>
          </a:p>
        </p:txBody>
      </p:sp>
      <p:pic>
        <p:nvPicPr>
          <p:cNvPr id="19" name="Picture 7" descr="Une image contenant Caractère coloré, Graphique, capture d’écran, ligne&#10;&#10;Le contenu généré par l’IA peut être incorrect.">
            <a:extLst>
              <a:ext uri="{FF2B5EF4-FFF2-40B4-BE49-F238E27FC236}">
                <a16:creationId xmlns:a16="http://schemas.microsoft.com/office/drawing/2014/main" id="{F0967512-DC11-CA35-E967-D46878BBD4CD}"/>
              </a:ext>
            </a:extLst>
          </p:cNvPr>
          <p:cNvPicPr>
            <a:picLocks noChangeAspect="1"/>
          </p:cNvPicPr>
          <p:nvPr/>
        </p:nvPicPr>
        <p:blipFill>
          <a:blip r:embed="rId4"/>
          <a:srcRect/>
          <a:stretch>
            <a:fillRect/>
          </a:stretch>
        </p:blipFill>
        <p:spPr>
          <a:xfrm rot="4680000">
            <a:off x="7662612" y="4150648"/>
            <a:ext cx="2609705" cy="529447"/>
          </a:xfrm>
          <a:prstGeom prst="rect">
            <a:avLst/>
          </a:prstGeom>
        </p:spPr>
      </p:pic>
      <p:pic>
        <p:nvPicPr>
          <p:cNvPr id="20" name="Picture 7" descr="Une image contenant Caractère coloré, Graphique, capture d’écran, ligne&#10;&#10;Le contenu généré par l’IA peut être incorrect.">
            <a:extLst>
              <a:ext uri="{FF2B5EF4-FFF2-40B4-BE49-F238E27FC236}">
                <a16:creationId xmlns:a16="http://schemas.microsoft.com/office/drawing/2014/main" id="{F697537E-F719-8D60-66D8-415999F39A5C}"/>
              </a:ext>
            </a:extLst>
          </p:cNvPr>
          <p:cNvPicPr>
            <a:picLocks noChangeAspect="1"/>
          </p:cNvPicPr>
          <p:nvPr/>
        </p:nvPicPr>
        <p:blipFill>
          <a:blip r:embed="rId4"/>
          <a:srcRect/>
          <a:stretch>
            <a:fillRect/>
          </a:stretch>
        </p:blipFill>
        <p:spPr>
          <a:xfrm rot="2340000">
            <a:off x="9983294" y="3847400"/>
            <a:ext cx="2645991" cy="547590"/>
          </a:xfrm>
          <a:prstGeom prst="rect">
            <a:avLst/>
          </a:prstGeom>
        </p:spPr>
      </p:pic>
      <p:sp>
        <p:nvSpPr>
          <p:cNvPr id="21" name="Rectangle : coins arrondis 20">
            <a:extLst>
              <a:ext uri="{FF2B5EF4-FFF2-40B4-BE49-F238E27FC236}">
                <a16:creationId xmlns:a16="http://schemas.microsoft.com/office/drawing/2014/main" id="{AC019DA9-2316-EC18-855C-506DA8413F12}"/>
              </a:ext>
            </a:extLst>
          </p:cNvPr>
          <p:cNvSpPr/>
          <p:nvPr/>
        </p:nvSpPr>
        <p:spPr>
          <a:xfrm>
            <a:off x="6818085" y="5558063"/>
            <a:ext cx="4626429" cy="2483304"/>
          </a:xfrm>
          <a:prstGeom prst="roundRect">
            <a:avLst/>
          </a:prstGeom>
          <a:ln w="57150">
            <a:solidFill>
              <a:srgbClr val="C00000"/>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fr-FR" sz="3600" b="1" baseline="0">
                <a:latin typeface="Calibri"/>
              </a:rPr>
              <a:t>Découverte  des </a:t>
            </a:r>
            <a:r>
              <a:rPr lang="fr-FR" sz="3600" b="1">
                <a:latin typeface="Calibri"/>
              </a:rPr>
              <a:t>FONCTIONS</a:t>
            </a:r>
            <a:r>
              <a:rPr lang="fr-FR" sz="3600" b="1" baseline="0">
                <a:latin typeface="Calibri"/>
              </a:rPr>
              <a:t> de l'écrit </a:t>
            </a:r>
            <a:endParaRPr lang="fr-FR">
              <a:latin typeface="Calibri"/>
            </a:endParaRPr>
          </a:p>
          <a:p>
            <a:pPr algn="ctr"/>
            <a:r>
              <a:rPr lang="fr-FR" sz="3600" baseline="0">
                <a:latin typeface="Calibri"/>
              </a:rPr>
              <a:t>(</a:t>
            </a:r>
            <a:r>
              <a:rPr lang="fr-FR" sz="3600">
                <a:latin typeface="Calibri"/>
              </a:rPr>
              <a:t>textes injonctifs, documentaires</a:t>
            </a:r>
            <a:r>
              <a:rPr lang="fr-FR" sz="3600" baseline="0">
                <a:latin typeface="Calibri"/>
              </a:rPr>
              <a:t>)</a:t>
            </a:r>
            <a:endParaRPr lang="fr-FR">
              <a:ea typeface="Calibri"/>
              <a:cs typeface="Calibri"/>
            </a:endParaRPr>
          </a:p>
        </p:txBody>
      </p:sp>
      <p:sp>
        <p:nvSpPr>
          <p:cNvPr id="23" name="Rectangle : coins arrondis 22">
            <a:extLst>
              <a:ext uri="{FF2B5EF4-FFF2-40B4-BE49-F238E27FC236}">
                <a16:creationId xmlns:a16="http://schemas.microsoft.com/office/drawing/2014/main" id="{4A0B7F40-4364-8CF6-7646-CA86914AE654}"/>
              </a:ext>
            </a:extLst>
          </p:cNvPr>
          <p:cNvSpPr/>
          <p:nvPr/>
        </p:nvSpPr>
        <p:spPr>
          <a:xfrm>
            <a:off x="12514035" y="3494314"/>
            <a:ext cx="5170714" cy="3987347"/>
          </a:xfrm>
          <a:prstGeom prst="roundRect">
            <a:avLst/>
          </a:prstGeom>
          <a:ln w="57150">
            <a:solidFill>
              <a:srgbClr val="C00000"/>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fr-FR" sz="3600" b="1">
                <a:ea typeface="Calibri"/>
                <a:cs typeface="Calibri"/>
              </a:rPr>
              <a:t>Fréquentation de la langue de l'écrit</a:t>
            </a:r>
          </a:p>
          <a:p>
            <a:pPr algn="ctr"/>
            <a:r>
              <a:rPr lang="fr-FR" sz="3600">
                <a:ea typeface="Calibri"/>
                <a:cs typeface="Calibri"/>
              </a:rPr>
              <a:t>(textes patrimoniaux, littérature de jeunesse ;</a:t>
            </a:r>
            <a:r>
              <a:rPr lang="fr-FR" sz="3600" b="1">
                <a:ea typeface="Calibri"/>
                <a:cs typeface="Calibri"/>
              </a:rPr>
              <a:t> </a:t>
            </a:r>
          </a:p>
          <a:p>
            <a:pPr algn="ctr"/>
            <a:r>
              <a:rPr lang="fr-FR" sz="3600">
                <a:ea typeface="Calibri"/>
                <a:cs typeface="Calibri"/>
              </a:rPr>
              <a:t>Formes littéraires variées)</a:t>
            </a:r>
          </a:p>
        </p:txBody>
      </p:sp>
      <p:sp>
        <p:nvSpPr>
          <p:cNvPr id="25" name="Ellipse 24">
            <a:extLst>
              <a:ext uri="{FF2B5EF4-FFF2-40B4-BE49-F238E27FC236}">
                <a16:creationId xmlns:a16="http://schemas.microsoft.com/office/drawing/2014/main" id="{D8C00782-C5D9-781D-D390-04D5FE4FD1CB}"/>
              </a:ext>
            </a:extLst>
          </p:cNvPr>
          <p:cNvSpPr/>
          <p:nvPr/>
        </p:nvSpPr>
        <p:spPr>
          <a:xfrm>
            <a:off x="12160986" y="7222047"/>
            <a:ext cx="5298182" cy="1234171"/>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a:ea typeface="Calibri"/>
                <a:cs typeface="Calibri"/>
              </a:rPr>
              <a:t>Au moins une lecture/jour </a:t>
            </a:r>
          </a:p>
        </p:txBody>
      </p:sp>
      <p:sp>
        <p:nvSpPr>
          <p:cNvPr id="26" name="Parenthèse ouvrante 25">
            <a:extLst>
              <a:ext uri="{FF2B5EF4-FFF2-40B4-BE49-F238E27FC236}">
                <a16:creationId xmlns:a16="http://schemas.microsoft.com/office/drawing/2014/main" id="{ACC904F7-20E8-64F1-E4BE-DAC8C052AF6F}"/>
              </a:ext>
            </a:extLst>
          </p:cNvPr>
          <p:cNvSpPr/>
          <p:nvPr/>
        </p:nvSpPr>
        <p:spPr>
          <a:xfrm rot="16200000">
            <a:off x="6318571" y="3204244"/>
            <a:ext cx="530657" cy="9966383"/>
          </a:xfrm>
          <a:prstGeom prst="leftBracket">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Parenthèse ouvrante 4">
            <a:extLst>
              <a:ext uri="{FF2B5EF4-FFF2-40B4-BE49-F238E27FC236}">
                <a16:creationId xmlns:a16="http://schemas.microsoft.com/office/drawing/2014/main" id="{C33F3071-FAB1-8C61-F82C-4EC11D5E3892}"/>
              </a:ext>
            </a:extLst>
          </p:cNvPr>
          <p:cNvSpPr/>
          <p:nvPr/>
        </p:nvSpPr>
        <p:spPr>
          <a:xfrm rot="16200000">
            <a:off x="14427067" y="5336482"/>
            <a:ext cx="568757" cy="5946833"/>
          </a:xfrm>
          <a:prstGeom prst="leftBracket">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9" name="Image 8" descr="Une image contenant noir, obscurité&#10;&#10;Le contenu généré par l’IA peut être incorrect.">
            <a:extLst>
              <a:ext uri="{FF2B5EF4-FFF2-40B4-BE49-F238E27FC236}">
                <a16:creationId xmlns:a16="http://schemas.microsoft.com/office/drawing/2014/main" id="{8380E1FD-BBC7-961C-CBFD-8D2F87B8898B}"/>
              </a:ext>
            </a:extLst>
          </p:cNvPr>
          <p:cNvPicPr>
            <a:picLocks noChangeAspect="1"/>
          </p:cNvPicPr>
          <p:nvPr/>
        </p:nvPicPr>
        <p:blipFill>
          <a:blip r:embed="rId5"/>
          <a:stretch>
            <a:fillRect/>
          </a:stretch>
        </p:blipFill>
        <p:spPr>
          <a:xfrm rot="4680000">
            <a:off x="16428358" y="6827158"/>
            <a:ext cx="1143000" cy="1181100"/>
          </a:xfrm>
          <a:prstGeom prst="rect">
            <a:avLst/>
          </a:prstGeom>
        </p:spPr>
      </p:pic>
      <p:sp>
        <p:nvSpPr>
          <p:cNvPr id="13" name="Rectangle 12">
            <a:extLst>
              <a:ext uri="{FF2B5EF4-FFF2-40B4-BE49-F238E27FC236}">
                <a16:creationId xmlns:a16="http://schemas.microsoft.com/office/drawing/2014/main" id="{A4BFB91E-22CF-329F-94BE-08A23B16026E}"/>
              </a:ext>
            </a:extLst>
          </p:cNvPr>
          <p:cNvSpPr/>
          <p:nvPr/>
        </p:nvSpPr>
        <p:spPr>
          <a:xfrm>
            <a:off x="866613" y="8743327"/>
            <a:ext cx="9991429" cy="865860"/>
          </a:xfrm>
          <a:prstGeom prst="rect">
            <a:avLst/>
          </a:prstGeom>
          <a:solidFill>
            <a:schemeClr val="accent6">
              <a:lumMod val="60000"/>
              <a:lumOff val="4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i="1">
                <a:solidFill>
                  <a:srgbClr val="002060"/>
                </a:solidFill>
                <a:ea typeface="Calibri"/>
                <a:cs typeface="Calibri"/>
              </a:rPr>
              <a:t>Découvrir les supports de l'écrit</a:t>
            </a:r>
          </a:p>
        </p:txBody>
      </p:sp>
      <p:sp>
        <p:nvSpPr>
          <p:cNvPr id="22" name="Rectangle 21">
            <a:extLst>
              <a:ext uri="{FF2B5EF4-FFF2-40B4-BE49-F238E27FC236}">
                <a16:creationId xmlns:a16="http://schemas.microsoft.com/office/drawing/2014/main" id="{D35C972A-37A8-8EB4-F8B4-49A0AB6AB3F2}"/>
              </a:ext>
            </a:extLst>
          </p:cNvPr>
          <p:cNvSpPr/>
          <p:nvPr/>
        </p:nvSpPr>
        <p:spPr>
          <a:xfrm>
            <a:off x="11648912" y="8748770"/>
            <a:ext cx="5794987" cy="882186"/>
          </a:xfrm>
          <a:prstGeom prst="rect">
            <a:avLst/>
          </a:prstGeom>
          <a:solidFill>
            <a:srgbClr val="FCECB6">
              <a:alpha val="90000"/>
            </a:srgb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i="1">
                <a:solidFill>
                  <a:srgbClr val="C00000"/>
                </a:solidFill>
                <a:ea typeface="Calibri"/>
                <a:cs typeface="Calibri"/>
              </a:rPr>
              <a:t>Comprendre des textes lus</a:t>
            </a:r>
          </a:p>
        </p:txBody>
      </p:sp>
      <p:sp>
        <p:nvSpPr>
          <p:cNvPr id="3" name="ZoneTexte 2">
            <a:extLst>
              <a:ext uri="{FF2B5EF4-FFF2-40B4-BE49-F238E27FC236}">
                <a16:creationId xmlns:a16="http://schemas.microsoft.com/office/drawing/2014/main" id="{04AD0659-F4AB-E024-82A4-EA7EE87439F0}"/>
              </a:ext>
            </a:extLst>
          </p:cNvPr>
          <p:cNvSpPr txBox="1"/>
          <p:nvPr/>
        </p:nvSpPr>
        <p:spPr>
          <a:xfrm>
            <a:off x="9468166" y="523437"/>
            <a:ext cx="6116345" cy="830997"/>
          </a:xfrm>
          <a:prstGeom prst="rect">
            <a:avLst/>
          </a:prstGeom>
        </p:spPr>
        <p:style>
          <a:lnRef idx="1">
            <a:schemeClr val="accent1"/>
          </a:lnRef>
          <a:fillRef idx="3">
            <a:schemeClr val="accent1"/>
          </a:fillRef>
          <a:effectRef idx="2">
            <a:schemeClr val="accent1"/>
          </a:effectRef>
          <a:fontRef idx="minor">
            <a:schemeClr val="lt1"/>
          </a:fontRef>
        </p:style>
        <p:txBody>
          <a:bodyPr wrap="square" lIns="91440" tIns="45720" rIns="91440" bIns="45720" anchor="t">
            <a:spAutoFit/>
          </a:bodyPr>
          <a:lstStyle/>
          <a:p>
            <a:r>
              <a:rPr lang="fr-FR" sz="4000" b="1">
                <a:solidFill>
                  <a:schemeClr val="bg1"/>
                </a:solidFill>
                <a:latin typeface="Century Gothic"/>
              </a:rPr>
              <a:t>Passer de l'oral à l'écrit </a:t>
            </a:r>
            <a:r>
              <a:rPr lang="fr-FR" sz="4800" b="1">
                <a:solidFill>
                  <a:schemeClr val="bg1"/>
                </a:solidFill>
                <a:latin typeface="Century Gothic"/>
              </a:rPr>
              <a:t> </a:t>
            </a:r>
            <a:endParaRPr lang="fr-FR" sz="4800">
              <a:solidFill>
                <a:schemeClr val="bg1"/>
              </a:solidFill>
              <a:latin typeface="Century Gothic"/>
            </a:endParaRPr>
          </a:p>
        </p:txBody>
      </p:sp>
      <p:sp>
        <p:nvSpPr>
          <p:cNvPr id="12" name="Ellipse 11">
            <a:extLst>
              <a:ext uri="{FF2B5EF4-FFF2-40B4-BE49-F238E27FC236}">
                <a16:creationId xmlns:a16="http://schemas.microsoft.com/office/drawing/2014/main" id="{D3BC0C36-D5A5-528D-2164-0062A8F948BD}"/>
              </a:ext>
            </a:extLst>
          </p:cNvPr>
          <p:cNvSpPr/>
          <p:nvPr/>
        </p:nvSpPr>
        <p:spPr>
          <a:xfrm>
            <a:off x="9487860" y="8450794"/>
            <a:ext cx="3279356" cy="514661"/>
          </a:xfrm>
          <a:prstGeom prst="ellipse">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2000" b="1"/>
              <a:t>2 Sous-Thématiques</a:t>
            </a:r>
            <a:endParaRPr lang="fr-FR"/>
          </a:p>
        </p:txBody>
      </p:sp>
    </p:spTree>
    <p:extLst>
      <p:ext uri="{BB962C8B-B14F-4D97-AF65-F5344CB8AC3E}">
        <p14:creationId xmlns:p14="http://schemas.microsoft.com/office/powerpoint/2010/main" val="2872817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3C36E-7DF3-48AE-4CFB-FE298AC36124}"/>
            </a:ext>
          </a:extLst>
        </p:cNvPr>
        <p:cNvGrpSpPr/>
        <p:nvPr/>
      </p:nvGrpSpPr>
      <p:grpSpPr>
        <a:xfrm>
          <a:off x="0" y="0"/>
          <a:ext cx="0" cy="0"/>
          <a:chOff x="0" y="0"/>
          <a:chExt cx="0" cy="0"/>
        </a:xfrm>
      </p:grpSpPr>
      <p:sp>
        <p:nvSpPr>
          <p:cNvPr id="18" name="Freeform 3">
            <a:extLst>
              <a:ext uri="{FF2B5EF4-FFF2-40B4-BE49-F238E27FC236}">
                <a16:creationId xmlns:a16="http://schemas.microsoft.com/office/drawing/2014/main" id="{4B7B1D24-5AD6-E7BA-2B22-AC32C0FED76A}"/>
              </a:ext>
            </a:extLst>
          </p:cNvPr>
          <p:cNvSpPr/>
          <p:nvPr/>
        </p:nvSpPr>
        <p:spPr>
          <a:xfrm>
            <a:off x="239335" y="265790"/>
            <a:ext cx="17800640" cy="985338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6" name="ZoneTexte 15">
            <a:extLst>
              <a:ext uri="{FF2B5EF4-FFF2-40B4-BE49-F238E27FC236}">
                <a16:creationId xmlns:a16="http://schemas.microsoft.com/office/drawing/2014/main" id="{02764957-4302-DFE8-3A84-6F81EAC4560B}"/>
              </a:ext>
            </a:extLst>
          </p:cNvPr>
          <p:cNvSpPr txBox="1"/>
          <p:nvPr/>
        </p:nvSpPr>
        <p:spPr>
          <a:xfrm>
            <a:off x="613637" y="833868"/>
            <a:ext cx="17076265" cy="830997"/>
          </a:xfrm>
          <a:prstGeom prst="rect">
            <a:avLst/>
          </a:prstGeom>
          <a:solidFill>
            <a:schemeClr val="accent5">
              <a:lumMod val="20000"/>
              <a:lumOff val="80000"/>
            </a:schemeClr>
          </a:solidFill>
        </p:spPr>
        <p:txBody>
          <a:bodyPr wrap="square" lIns="91440" tIns="45720" rIns="91440" bIns="45720" anchor="t">
            <a:spAutoFit/>
          </a:bodyPr>
          <a:lstStyle/>
          <a:p>
            <a:endParaRPr lang="fr-FR" sz="4800" b="1">
              <a:solidFill>
                <a:schemeClr val="accent5"/>
              </a:solidFill>
              <a:latin typeface="Century Gothic"/>
              <a:ea typeface="Calibri"/>
              <a:cs typeface="Calibri"/>
            </a:endParaRPr>
          </a:p>
        </p:txBody>
      </p:sp>
      <p:sp>
        <p:nvSpPr>
          <p:cNvPr id="17" name="Organigramme : Connecteur 16">
            <a:extLst>
              <a:ext uri="{FF2B5EF4-FFF2-40B4-BE49-F238E27FC236}">
                <a16:creationId xmlns:a16="http://schemas.microsoft.com/office/drawing/2014/main" id="{E12A12D3-A23D-09B2-D359-3B293913CBEE}"/>
              </a:ext>
            </a:extLst>
          </p:cNvPr>
          <p:cNvSpPr/>
          <p:nvPr/>
        </p:nvSpPr>
        <p:spPr>
          <a:xfrm>
            <a:off x="14313527" y="0"/>
            <a:ext cx="3997079" cy="315030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4000" b="1">
                <a:latin typeface="Century Gothic"/>
              </a:rPr>
              <a:t>Se préparer à apprendre à lire</a:t>
            </a:r>
          </a:p>
        </p:txBody>
      </p:sp>
      <p:sp>
        <p:nvSpPr>
          <p:cNvPr id="22" name="ZoneTexte 21">
            <a:extLst>
              <a:ext uri="{FF2B5EF4-FFF2-40B4-BE49-F238E27FC236}">
                <a16:creationId xmlns:a16="http://schemas.microsoft.com/office/drawing/2014/main" id="{162D02B8-DAAD-C812-541E-A88EC0AC521D}"/>
              </a:ext>
            </a:extLst>
          </p:cNvPr>
          <p:cNvSpPr txBox="1"/>
          <p:nvPr/>
        </p:nvSpPr>
        <p:spPr>
          <a:xfrm>
            <a:off x="8075907" y="831457"/>
            <a:ext cx="6229034" cy="830997"/>
          </a:xfrm>
          <a:prstGeom prst="rect">
            <a:avLst/>
          </a:prstGeom>
        </p:spPr>
        <p:style>
          <a:lnRef idx="1">
            <a:schemeClr val="accent1"/>
          </a:lnRef>
          <a:fillRef idx="3">
            <a:schemeClr val="accent1"/>
          </a:fillRef>
          <a:effectRef idx="2">
            <a:schemeClr val="accent1"/>
          </a:effectRef>
          <a:fontRef idx="minor">
            <a:schemeClr val="lt1"/>
          </a:fontRef>
        </p:style>
        <p:txBody>
          <a:bodyPr wrap="square" lIns="91440" tIns="45720" rIns="91440" bIns="45720" anchor="t">
            <a:spAutoFit/>
          </a:bodyPr>
          <a:lstStyle/>
          <a:p>
            <a:r>
              <a:rPr lang="fr-FR" sz="4000" b="1">
                <a:solidFill>
                  <a:schemeClr val="bg1"/>
                </a:solidFill>
                <a:latin typeface="Century Gothic"/>
              </a:rPr>
              <a:t>Passer de l'oral à l'écrit </a:t>
            </a:r>
            <a:r>
              <a:rPr lang="fr-FR" sz="4800" b="1">
                <a:solidFill>
                  <a:schemeClr val="bg1"/>
                </a:solidFill>
                <a:latin typeface="Century Gothic"/>
              </a:rPr>
              <a:t> </a:t>
            </a:r>
            <a:endParaRPr lang="fr-FR" sz="4800">
              <a:solidFill>
                <a:schemeClr val="bg1"/>
              </a:solidFill>
              <a:latin typeface="Century Gothic"/>
            </a:endParaRPr>
          </a:p>
        </p:txBody>
      </p:sp>
      <p:pic>
        <p:nvPicPr>
          <p:cNvPr id="24" name="Image 23" descr="Une image contenant texte, Police, signe&#10;&#10;Le contenu généré par l’IA peut être incorrect.">
            <a:extLst>
              <a:ext uri="{FF2B5EF4-FFF2-40B4-BE49-F238E27FC236}">
                <a16:creationId xmlns:a16="http://schemas.microsoft.com/office/drawing/2014/main" id="{275F4247-33D7-96A0-BCF9-D51357E5E70D}"/>
              </a:ext>
            </a:extLst>
          </p:cNvPr>
          <p:cNvPicPr>
            <a:picLocks noChangeAspect="1"/>
          </p:cNvPicPr>
          <p:nvPr/>
        </p:nvPicPr>
        <p:blipFill>
          <a:blip r:embed="rId3"/>
          <a:stretch>
            <a:fillRect/>
          </a:stretch>
        </p:blipFill>
        <p:spPr>
          <a:xfrm>
            <a:off x="1939316" y="561975"/>
            <a:ext cx="3619500" cy="2770299"/>
          </a:xfrm>
          <a:prstGeom prst="rect">
            <a:avLst/>
          </a:prstGeom>
        </p:spPr>
      </p:pic>
      <p:pic>
        <p:nvPicPr>
          <p:cNvPr id="28" name="Image 27" descr="Une image contenant texte, Police, capture d’écran, Rectangle&#10;&#10;Le contenu généré par l’IA peut être incorrect.">
            <a:extLst>
              <a:ext uri="{FF2B5EF4-FFF2-40B4-BE49-F238E27FC236}">
                <a16:creationId xmlns:a16="http://schemas.microsoft.com/office/drawing/2014/main" id="{99FCF5AA-4AC3-9FFC-8CFD-1E2A639ADC6B}"/>
              </a:ext>
            </a:extLst>
          </p:cNvPr>
          <p:cNvPicPr>
            <a:picLocks noChangeAspect="1"/>
          </p:cNvPicPr>
          <p:nvPr/>
        </p:nvPicPr>
        <p:blipFill>
          <a:blip r:embed="rId4"/>
          <a:stretch>
            <a:fillRect/>
          </a:stretch>
        </p:blipFill>
        <p:spPr>
          <a:xfrm rot="-600000">
            <a:off x="1782763" y="4909231"/>
            <a:ext cx="5210175" cy="1571625"/>
          </a:xfrm>
          <a:prstGeom prst="rect">
            <a:avLst/>
          </a:prstGeom>
        </p:spPr>
      </p:pic>
      <p:pic>
        <p:nvPicPr>
          <p:cNvPr id="29" name="Image 28" descr="Une image contenant Police, texte, conception&#10;&#10;Le contenu généré par l’IA peut être incorrect.">
            <a:extLst>
              <a:ext uri="{FF2B5EF4-FFF2-40B4-BE49-F238E27FC236}">
                <a16:creationId xmlns:a16="http://schemas.microsoft.com/office/drawing/2014/main" id="{3DE6B957-DC8E-7BD0-741A-EDE59FEC499E}"/>
              </a:ext>
            </a:extLst>
          </p:cNvPr>
          <p:cNvPicPr>
            <a:picLocks noChangeAspect="1"/>
          </p:cNvPicPr>
          <p:nvPr/>
        </p:nvPicPr>
        <p:blipFill>
          <a:blip r:embed="rId5"/>
          <a:stretch>
            <a:fillRect/>
          </a:stretch>
        </p:blipFill>
        <p:spPr>
          <a:xfrm>
            <a:off x="7077075" y="2205038"/>
            <a:ext cx="3676650" cy="3171825"/>
          </a:xfrm>
          <a:prstGeom prst="rect">
            <a:avLst/>
          </a:prstGeom>
        </p:spPr>
      </p:pic>
      <p:pic>
        <p:nvPicPr>
          <p:cNvPr id="30" name="Image 29" descr="Une image contenant texte, Police, capture d’écran&#10;&#10;Le contenu généré par l’IA peut être incorrect.">
            <a:extLst>
              <a:ext uri="{FF2B5EF4-FFF2-40B4-BE49-F238E27FC236}">
                <a16:creationId xmlns:a16="http://schemas.microsoft.com/office/drawing/2014/main" id="{51849BBE-D5EA-75BB-1E09-F5EA7A4BC847}"/>
              </a:ext>
            </a:extLst>
          </p:cNvPr>
          <p:cNvPicPr>
            <a:picLocks noChangeAspect="1"/>
          </p:cNvPicPr>
          <p:nvPr/>
        </p:nvPicPr>
        <p:blipFill>
          <a:blip r:embed="rId6"/>
          <a:stretch>
            <a:fillRect/>
          </a:stretch>
        </p:blipFill>
        <p:spPr>
          <a:xfrm rot="1020000">
            <a:off x="10853057" y="5504770"/>
            <a:ext cx="5943600" cy="1495425"/>
          </a:xfrm>
          <a:prstGeom prst="rect">
            <a:avLst/>
          </a:prstGeom>
        </p:spPr>
      </p:pic>
    </p:spTree>
    <p:extLst>
      <p:ext uri="{BB962C8B-B14F-4D97-AF65-F5344CB8AC3E}">
        <p14:creationId xmlns:p14="http://schemas.microsoft.com/office/powerpoint/2010/main" val="21692438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D228B-EA04-C2FA-BAB6-CD383E8E3EC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90C81D5-9E2A-EB86-61B4-95C03FDA021E}"/>
              </a:ext>
            </a:extLst>
          </p:cNvPr>
          <p:cNvGrpSpPr/>
          <p:nvPr/>
        </p:nvGrpSpPr>
        <p:grpSpPr>
          <a:xfrm>
            <a:off x="338667" y="-4925391"/>
            <a:ext cx="18463843" cy="14890587"/>
            <a:chOff x="-177349" y="-38100"/>
            <a:chExt cx="5172698" cy="4356834"/>
          </a:xfrm>
        </p:grpSpPr>
        <p:sp>
          <p:nvSpPr>
            <p:cNvPr id="3" name="Freeform 3">
              <a:extLst>
                <a:ext uri="{FF2B5EF4-FFF2-40B4-BE49-F238E27FC236}">
                  <a16:creationId xmlns:a16="http://schemas.microsoft.com/office/drawing/2014/main" id="{B1880C40-1513-259C-59EE-6A84D42C5520}"/>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0D2B6B95-2B77-C443-3E8F-FAC9CED2A626}"/>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E74AF6F9-F2EA-9EA2-14E2-332D0F3DED55}"/>
              </a:ext>
            </a:extLst>
          </p:cNvPr>
          <p:cNvSpPr txBox="1"/>
          <p:nvPr/>
        </p:nvSpPr>
        <p:spPr>
          <a:xfrm>
            <a:off x="639096" y="597475"/>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a:t>
            </a:r>
            <a:r>
              <a:rPr lang="fr-FR" sz="4800" b="1">
                <a:solidFill>
                  <a:schemeClr val="accent5"/>
                </a:solidFill>
                <a:latin typeface="Century Gothic"/>
              </a:rPr>
              <a:t>Sous-thématique" </a:t>
            </a:r>
            <a:endParaRPr lang="fr-FR" sz="4800">
              <a:solidFill>
                <a:schemeClr val="accent5"/>
              </a:solidFill>
              <a:ea typeface="Calibri"/>
              <a:cs typeface="Calibri"/>
            </a:endParaRPr>
          </a:p>
        </p:txBody>
      </p:sp>
      <p:sp>
        <p:nvSpPr>
          <p:cNvPr id="6" name="Organigramme : Connecteur 5">
            <a:extLst>
              <a:ext uri="{FF2B5EF4-FFF2-40B4-BE49-F238E27FC236}">
                <a16:creationId xmlns:a16="http://schemas.microsoft.com/office/drawing/2014/main" id="{BF00B33A-7E07-A629-B8D1-E9541DC110F2}"/>
              </a:ext>
            </a:extLst>
          </p:cNvPr>
          <p:cNvSpPr/>
          <p:nvPr/>
        </p:nvSpPr>
        <p:spPr>
          <a:xfrm>
            <a:off x="14298617" y="266700"/>
            <a:ext cx="3831429" cy="215639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3600" b="1">
                <a:latin typeface="Century Gothic"/>
              </a:rPr>
              <a:t>Se préparer à apprendre à lire</a:t>
            </a:r>
          </a:p>
        </p:txBody>
      </p:sp>
      <p:pic>
        <p:nvPicPr>
          <p:cNvPr id="9" name="Image 8" descr="Une image contenant clipart&#10;&#10;Le contenu généré par l’IA peut être incorrect.">
            <a:extLst>
              <a:ext uri="{FF2B5EF4-FFF2-40B4-BE49-F238E27FC236}">
                <a16:creationId xmlns:a16="http://schemas.microsoft.com/office/drawing/2014/main" id="{32CF9B74-D79A-8365-F9F2-AF6B33D15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35" y="1854891"/>
            <a:ext cx="2961591" cy="2888550"/>
          </a:xfrm>
          <a:prstGeom prst="rect">
            <a:avLst/>
          </a:prstGeom>
        </p:spPr>
      </p:pic>
      <p:sp>
        <p:nvSpPr>
          <p:cNvPr id="16" name="ZoneTexte 15">
            <a:extLst>
              <a:ext uri="{FF2B5EF4-FFF2-40B4-BE49-F238E27FC236}">
                <a16:creationId xmlns:a16="http://schemas.microsoft.com/office/drawing/2014/main" id="{1C9A706D-BB31-9D90-4719-F7D64AD5F8FA}"/>
              </a:ext>
            </a:extLst>
          </p:cNvPr>
          <p:cNvSpPr txBox="1"/>
          <p:nvPr/>
        </p:nvSpPr>
        <p:spPr>
          <a:xfrm rot="21067988">
            <a:off x="1273589" y="2602910"/>
            <a:ext cx="1992112" cy="1692771"/>
          </a:xfrm>
          <a:prstGeom prst="rect">
            <a:avLst/>
          </a:prstGeom>
          <a:noFill/>
        </p:spPr>
        <p:txBody>
          <a:bodyPr wrap="square" lIns="91440" tIns="45720" rIns="91440" bIns="45720" rtlCol="0" anchor="t">
            <a:spAutoFit/>
          </a:bodyPr>
          <a:lstStyle/>
          <a:p>
            <a:pPr algn="ctr"/>
            <a:endParaRPr lang="fr-FR" sz="2400" b="1">
              <a:latin typeface="Century Gothic"/>
            </a:endParaRPr>
          </a:p>
          <a:p>
            <a:pPr algn="ctr"/>
            <a:r>
              <a:rPr lang="fr-FR" sz="2000" b="1">
                <a:latin typeface="Century Gothic"/>
              </a:rPr>
              <a:t>Ecouter et comprendre différentes formes d'écrit</a:t>
            </a:r>
            <a:endParaRPr lang="fr-FR" sz="2000" b="1">
              <a:latin typeface="Century Gothic"/>
              <a:ea typeface="Calibri"/>
              <a:cs typeface="Calibri"/>
            </a:endParaRPr>
          </a:p>
        </p:txBody>
      </p:sp>
      <p:pic>
        <p:nvPicPr>
          <p:cNvPr id="8" name="Image 7" descr="Une image contenant texte, Appareils électroniques, capture d’écran, Police&#10;&#10;Le contenu généré par l’IA peut être incorrect.">
            <a:extLst>
              <a:ext uri="{FF2B5EF4-FFF2-40B4-BE49-F238E27FC236}">
                <a16:creationId xmlns:a16="http://schemas.microsoft.com/office/drawing/2014/main" id="{53AF495F-337F-A920-6A78-5739315EC881}"/>
              </a:ext>
            </a:extLst>
          </p:cNvPr>
          <p:cNvPicPr>
            <a:picLocks noChangeAspect="1"/>
          </p:cNvPicPr>
          <p:nvPr/>
        </p:nvPicPr>
        <p:blipFill>
          <a:blip r:embed="rId4"/>
          <a:stretch>
            <a:fillRect/>
          </a:stretch>
        </p:blipFill>
        <p:spPr>
          <a:xfrm>
            <a:off x="4173199" y="2463890"/>
            <a:ext cx="12089848" cy="7256946"/>
          </a:xfrm>
          <a:prstGeom prst="rect">
            <a:avLst/>
          </a:prstGeom>
        </p:spPr>
      </p:pic>
      <p:pic>
        <p:nvPicPr>
          <p:cNvPr id="11" name="Image 10" descr="Une image contenant texte, Police, capture d’écran, Rectangle&#10;&#10;Le contenu généré par l’IA peut être incorrect.">
            <a:extLst>
              <a:ext uri="{FF2B5EF4-FFF2-40B4-BE49-F238E27FC236}">
                <a16:creationId xmlns:a16="http://schemas.microsoft.com/office/drawing/2014/main" id="{D4995A20-A838-16B4-27C1-3CA6C699FB4A}"/>
              </a:ext>
            </a:extLst>
          </p:cNvPr>
          <p:cNvPicPr>
            <a:picLocks noChangeAspect="1"/>
          </p:cNvPicPr>
          <p:nvPr/>
        </p:nvPicPr>
        <p:blipFill>
          <a:blip r:embed="rId5"/>
          <a:stretch>
            <a:fillRect/>
          </a:stretch>
        </p:blipFill>
        <p:spPr>
          <a:xfrm>
            <a:off x="7352621" y="591231"/>
            <a:ext cx="5210175" cy="1571625"/>
          </a:xfrm>
          <a:prstGeom prst="rect">
            <a:avLst/>
          </a:prstGeom>
        </p:spPr>
      </p:pic>
    </p:spTree>
    <p:extLst>
      <p:ext uri="{BB962C8B-B14F-4D97-AF65-F5344CB8AC3E}">
        <p14:creationId xmlns:p14="http://schemas.microsoft.com/office/powerpoint/2010/main" val="29451510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9E79A-1E0D-B756-D2E8-C433D23F44A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451B809-B71C-F731-5E7E-77D3CEC7F3E7}"/>
              </a:ext>
            </a:extLst>
          </p:cNvPr>
          <p:cNvGrpSpPr/>
          <p:nvPr/>
        </p:nvGrpSpPr>
        <p:grpSpPr>
          <a:xfrm>
            <a:off x="338667" y="-4925391"/>
            <a:ext cx="18463843" cy="14890587"/>
            <a:chOff x="-177349" y="-38100"/>
            <a:chExt cx="5172698" cy="4356834"/>
          </a:xfrm>
        </p:grpSpPr>
        <p:sp>
          <p:nvSpPr>
            <p:cNvPr id="3" name="Freeform 3">
              <a:extLst>
                <a:ext uri="{FF2B5EF4-FFF2-40B4-BE49-F238E27FC236}">
                  <a16:creationId xmlns:a16="http://schemas.microsoft.com/office/drawing/2014/main" id="{B6B17039-E13D-1A9E-979D-C38394802505}"/>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EF204330-129B-0149-53D9-217FF2D02106}"/>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94CB6115-7685-2EA8-E263-F87C90D0378A}"/>
              </a:ext>
            </a:extLst>
          </p:cNvPr>
          <p:cNvSpPr txBox="1"/>
          <p:nvPr/>
        </p:nvSpPr>
        <p:spPr>
          <a:xfrm>
            <a:off x="639096" y="597475"/>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a:t>
            </a:r>
            <a:r>
              <a:rPr lang="fr-FR" sz="4800" b="1">
                <a:solidFill>
                  <a:schemeClr val="accent5"/>
                </a:solidFill>
                <a:latin typeface="Century Gothic"/>
              </a:rPr>
              <a:t>Sous-thématique" </a:t>
            </a:r>
            <a:endParaRPr lang="fr-FR" sz="4800">
              <a:solidFill>
                <a:schemeClr val="accent5"/>
              </a:solidFill>
              <a:ea typeface="Calibri"/>
              <a:cs typeface="Calibri"/>
            </a:endParaRPr>
          </a:p>
        </p:txBody>
      </p:sp>
      <p:sp>
        <p:nvSpPr>
          <p:cNvPr id="6" name="Organigramme : Connecteur 5">
            <a:extLst>
              <a:ext uri="{FF2B5EF4-FFF2-40B4-BE49-F238E27FC236}">
                <a16:creationId xmlns:a16="http://schemas.microsoft.com/office/drawing/2014/main" id="{84122AC4-662F-3F91-3542-F5983CA7B17A}"/>
              </a:ext>
            </a:extLst>
          </p:cNvPr>
          <p:cNvSpPr/>
          <p:nvPr/>
        </p:nvSpPr>
        <p:spPr>
          <a:xfrm>
            <a:off x="14298617" y="266700"/>
            <a:ext cx="3831429" cy="215639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3600" b="1">
                <a:latin typeface="Century Gothic"/>
              </a:rPr>
              <a:t>Se préparer à apprendre à lire</a:t>
            </a:r>
          </a:p>
        </p:txBody>
      </p:sp>
      <p:pic>
        <p:nvPicPr>
          <p:cNvPr id="9" name="Image 8" descr="Une image contenant clipart&#10;&#10;Le contenu généré par l’IA peut être incorrect.">
            <a:extLst>
              <a:ext uri="{FF2B5EF4-FFF2-40B4-BE49-F238E27FC236}">
                <a16:creationId xmlns:a16="http://schemas.microsoft.com/office/drawing/2014/main" id="{BBFE8554-3C30-5C51-E0E3-BB94DE40C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35" y="1854891"/>
            <a:ext cx="2961591" cy="2888550"/>
          </a:xfrm>
          <a:prstGeom prst="rect">
            <a:avLst/>
          </a:prstGeom>
        </p:spPr>
      </p:pic>
      <p:sp>
        <p:nvSpPr>
          <p:cNvPr id="16" name="ZoneTexte 15">
            <a:extLst>
              <a:ext uri="{FF2B5EF4-FFF2-40B4-BE49-F238E27FC236}">
                <a16:creationId xmlns:a16="http://schemas.microsoft.com/office/drawing/2014/main" id="{8368230B-0C8D-00D6-4690-BF87E01427DC}"/>
              </a:ext>
            </a:extLst>
          </p:cNvPr>
          <p:cNvSpPr txBox="1"/>
          <p:nvPr/>
        </p:nvSpPr>
        <p:spPr>
          <a:xfrm rot="21067988">
            <a:off x="1273589" y="2602910"/>
            <a:ext cx="1992112" cy="1692771"/>
          </a:xfrm>
          <a:prstGeom prst="rect">
            <a:avLst/>
          </a:prstGeom>
          <a:noFill/>
        </p:spPr>
        <p:txBody>
          <a:bodyPr wrap="square" lIns="91440" tIns="45720" rIns="91440" bIns="45720" rtlCol="0" anchor="t">
            <a:spAutoFit/>
          </a:bodyPr>
          <a:lstStyle/>
          <a:p>
            <a:pPr algn="ctr"/>
            <a:endParaRPr lang="fr-FR" sz="2400" b="1">
              <a:latin typeface="Century Gothic"/>
            </a:endParaRPr>
          </a:p>
          <a:p>
            <a:pPr algn="ctr"/>
            <a:r>
              <a:rPr lang="fr-FR" sz="2000" b="1">
                <a:latin typeface="Century Gothic"/>
              </a:rPr>
              <a:t>Ecouter et comprendre différentes formes d'écrit</a:t>
            </a:r>
            <a:endParaRPr lang="fr-FR" sz="2000" b="1">
              <a:latin typeface="Century Gothic"/>
              <a:ea typeface="Calibri"/>
              <a:cs typeface="Calibri"/>
            </a:endParaRPr>
          </a:p>
        </p:txBody>
      </p:sp>
      <p:pic>
        <p:nvPicPr>
          <p:cNvPr id="8" name="Image 7" descr="Une image contenant texte, Appareils électroniques, capture d’écran, Police&#10;&#10;Le contenu généré par l’IA peut être incorrect.">
            <a:extLst>
              <a:ext uri="{FF2B5EF4-FFF2-40B4-BE49-F238E27FC236}">
                <a16:creationId xmlns:a16="http://schemas.microsoft.com/office/drawing/2014/main" id="{6224192A-85F7-2CD8-C9FF-0C543F3AE1C9}"/>
              </a:ext>
            </a:extLst>
          </p:cNvPr>
          <p:cNvPicPr>
            <a:picLocks noChangeAspect="1"/>
          </p:cNvPicPr>
          <p:nvPr/>
        </p:nvPicPr>
        <p:blipFill>
          <a:blip r:embed="rId4"/>
          <a:stretch>
            <a:fillRect/>
          </a:stretch>
        </p:blipFill>
        <p:spPr>
          <a:xfrm>
            <a:off x="4173199" y="2463890"/>
            <a:ext cx="12089848" cy="7256946"/>
          </a:xfrm>
          <a:prstGeom prst="rect">
            <a:avLst/>
          </a:prstGeom>
        </p:spPr>
      </p:pic>
      <p:pic>
        <p:nvPicPr>
          <p:cNvPr id="11" name="Image 10" descr="Une image contenant texte, Police, capture d’écran, Rectangle&#10;&#10;Le contenu généré par l’IA peut être incorrect.">
            <a:extLst>
              <a:ext uri="{FF2B5EF4-FFF2-40B4-BE49-F238E27FC236}">
                <a16:creationId xmlns:a16="http://schemas.microsoft.com/office/drawing/2014/main" id="{56003925-D545-675E-43F2-7CA022E07F9A}"/>
              </a:ext>
            </a:extLst>
          </p:cNvPr>
          <p:cNvPicPr>
            <a:picLocks noChangeAspect="1"/>
          </p:cNvPicPr>
          <p:nvPr/>
        </p:nvPicPr>
        <p:blipFill>
          <a:blip r:embed="rId5"/>
          <a:stretch>
            <a:fillRect/>
          </a:stretch>
        </p:blipFill>
        <p:spPr>
          <a:xfrm>
            <a:off x="7316334" y="827088"/>
            <a:ext cx="5210175" cy="1571625"/>
          </a:xfrm>
          <a:prstGeom prst="rect">
            <a:avLst/>
          </a:prstGeom>
        </p:spPr>
      </p:pic>
    </p:spTree>
    <p:extLst>
      <p:ext uri="{BB962C8B-B14F-4D97-AF65-F5344CB8AC3E}">
        <p14:creationId xmlns:p14="http://schemas.microsoft.com/office/powerpoint/2010/main" val="11468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texte, écriture manuscrite, Panneau d’affichage, Produit en papier&#10;&#10;Le contenu généré par l’IA peut être incorrect.">
            <a:extLst>
              <a:ext uri="{FF2B5EF4-FFF2-40B4-BE49-F238E27FC236}">
                <a16:creationId xmlns:a16="http://schemas.microsoft.com/office/drawing/2014/main" id="{E2AC545B-FF76-AD63-73A9-A608EEE551F7}"/>
              </a:ext>
            </a:extLst>
          </p:cNvPr>
          <p:cNvPicPr>
            <a:picLocks noChangeAspect="1"/>
          </p:cNvPicPr>
          <p:nvPr/>
        </p:nvPicPr>
        <p:blipFill>
          <a:blip r:embed="rId3"/>
          <a:srcRect t="9523"/>
          <a:stretch>
            <a:fillRect/>
          </a:stretch>
        </p:blipFill>
        <p:spPr>
          <a:xfrm>
            <a:off x="685800" y="685800"/>
            <a:ext cx="16916400" cy="8915400"/>
          </a:xfrm>
          <a:prstGeom prst="rect">
            <a:avLst/>
          </a:prstGeom>
        </p:spPr>
      </p:pic>
      <p:pic>
        <p:nvPicPr>
          <p:cNvPr id="4" name="Image 3" descr="Une image contenant texte, Police, capture d’écran, Rectangle&#10;&#10;Le contenu généré par l’IA peut être incorrect.">
            <a:extLst>
              <a:ext uri="{FF2B5EF4-FFF2-40B4-BE49-F238E27FC236}">
                <a16:creationId xmlns:a16="http://schemas.microsoft.com/office/drawing/2014/main" id="{35B06F7E-F886-2379-5AB9-9411F6A30CAA}"/>
              </a:ext>
            </a:extLst>
          </p:cNvPr>
          <p:cNvPicPr>
            <a:picLocks noChangeAspect="1"/>
          </p:cNvPicPr>
          <p:nvPr/>
        </p:nvPicPr>
        <p:blipFill>
          <a:blip r:embed="rId4"/>
          <a:stretch>
            <a:fillRect/>
          </a:stretch>
        </p:blipFill>
        <p:spPr>
          <a:xfrm>
            <a:off x="8048568" y="130572"/>
            <a:ext cx="3727847" cy="1125141"/>
          </a:xfrm>
          <a:prstGeom prst="rect">
            <a:avLst/>
          </a:prstGeom>
        </p:spPr>
      </p:pic>
    </p:spTree>
    <p:extLst>
      <p:ext uri="{BB962C8B-B14F-4D97-AF65-F5344CB8AC3E}">
        <p14:creationId xmlns:p14="http://schemas.microsoft.com/office/powerpoint/2010/main" val="1776359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A3958-42C9-7312-AB00-D6331E552B3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D2B8374-F1B2-2EC4-2C5F-7921D4198BBB}"/>
              </a:ext>
            </a:extLst>
          </p:cNvPr>
          <p:cNvGrpSpPr/>
          <p:nvPr/>
        </p:nvGrpSpPr>
        <p:grpSpPr>
          <a:xfrm>
            <a:off x="-2658" y="-1601857"/>
            <a:ext cx="18287930" cy="11886835"/>
            <a:chOff x="0" y="-38100"/>
            <a:chExt cx="5064770" cy="3377062"/>
          </a:xfrm>
        </p:grpSpPr>
        <p:sp>
          <p:nvSpPr>
            <p:cNvPr id="3" name="Freeform 3">
              <a:extLst>
                <a:ext uri="{FF2B5EF4-FFF2-40B4-BE49-F238E27FC236}">
                  <a16:creationId xmlns:a16="http://schemas.microsoft.com/office/drawing/2014/main" id="{746AB63E-6694-1B5E-570E-A5319DE36BAF}"/>
                </a:ext>
              </a:extLst>
            </p:cNvPr>
            <p:cNvSpPr/>
            <p:nvPr/>
          </p:nvSpPr>
          <p:spPr>
            <a:xfrm>
              <a:off x="69421" y="462863"/>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B690CC0A-5BDC-80EC-31C1-BE660F4ABC4B}"/>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4">
            <a:extLst>
              <a:ext uri="{FF2B5EF4-FFF2-40B4-BE49-F238E27FC236}">
                <a16:creationId xmlns:a16="http://schemas.microsoft.com/office/drawing/2014/main" id="{38B3ADE2-CBEC-C19E-BCFC-59090955E282}"/>
              </a:ext>
            </a:extLst>
          </p:cNvPr>
          <p:cNvSpPr txBox="1"/>
          <p:nvPr/>
        </p:nvSpPr>
        <p:spPr>
          <a:xfrm>
            <a:off x="-3984672" y="163492"/>
            <a:ext cx="17830800" cy="9960016"/>
          </a:xfrm>
          <a:prstGeom prst="rect">
            <a:avLst/>
          </a:prstGeom>
        </p:spPr>
        <p:txBody>
          <a:bodyPr lIns="50800" tIns="50800" rIns="50800" bIns="50800" rtlCol="0" anchor="ctr"/>
          <a:lstStyle/>
          <a:p>
            <a:pPr algn="ctr">
              <a:lnSpc>
                <a:spcPts val="2659"/>
              </a:lnSpc>
              <a:spcBef>
                <a:spcPct val="0"/>
              </a:spcBef>
            </a:pPr>
            <a:endParaRPr/>
          </a:p>
        </p:txBody>
      </p:sp>
      <p:sp>
        <p:nvSpPr>
          <p:cNvPr id="7" name="ZoneTexte 6">
            <a:extLst>
              <a:ext uri="{FF2B5EF4-FFF2-40B4-BE49-F238E27FC236}">
                <a16:creationId xmlns:a16="http://schemas.microsoft.com/office/drawing/2014/main" id="{DDB12229-E49D-A86E-8BE8-3E7373C4184F}"/>
              </a:ext>
            </a:extLst>
          </p:cNvPr>
          <p:cNvSpPr txBox="1"/>
          <p:nvPr/>
        </p:nvSpPr>
        <p:spPr>
          <a:xfrm>
            <a:off x="7995484" y="3956958"/>
            <a:ext cx="10005045" cy="5509200"/>
          </a:xfrm>
          <a:prstGeom prst="rect">
            <a:avLst/>
          </a:prstGeom>
          <a:noFill/>
        </p:spPr>
        <p:txBody>
          <a:bodyPr wrap="square" lIns="91440" tIns="45720" rIns="91440" bIns="45720" anchor="t">
            <a:spAutoFit/>
          </a:bodyPr>
          <a:lstStyle/>
          <a:p>
            <a:r>
              <a:rPr lang="fr-FR" sz="3200">
                <a:effectLst/>
                <a:latin typeface="Century Gothic"/>
              </a:rPr>
              <a:t>D</a:t>
            </a:r>
            <a:r>
              <a:rPr lang="fr-FR" sz="3600">
                <a:effectLst/>
                <a:latin typeface="Century Gothic"/>
              </a:rPr>
              <a:t>e nouveaux programmes de </a:t>
            </a:r>
            <a:r>
              <a:rPr lang="fr-FR" sz="3600" b="1">
                <a:effectLst/>
                <a:latin typeface="Century Gothic"/>
              </a:rPr>
              <a:t>français et de mathématiques </a:t>
            </a:r>
            <a:r>
              <a:rPr lang="fr-FR" sz="3600">
                <a:effectLst/>
                <a:latin typeface="Century Gothic"/>
              </a:rPr>
              <a:t>pour les élèves de maternelle</a:t>
            </a:r>
            <a:r>
              <a:rPr lang="fr-FR" sz="3600">
                <a:latin typeface="Century Gothic"/>
              </a:rPr>
              <a:t> :</a:t>
            </a:r>
          </a:p>
          <a:p>
            <a:endParaRPr lang="fr-FR" sz="3600">
              <a:latin typeface="Century Gothic"/>
            </a:endParaRPr>
          </a:p>
          <a:p>
            <a:r>
              <a:rPr lang="fr-FR" sz="3600">
                <a:latin typeface="Century Gothic"/>
              </a:rPr>
              <a:t>      - sont parus au BO n°41du </a:t>
            </a:r>
            <a:r>
              <a:rPr lang="fr-FR" sz="3600" b="1">
                <a:solidFill>
                  <a:schemeClr val="accent6"/>
                </a:solidFill>
                <a:latin typeface="Century Gothic"/>
              </a:rPr>
              <a:t>31/10/2024</a:t>
            </a:r>
            <a:endParaRPr lang="fr-FR" sz="3600" b="1">
              <a:solidFill>
                <a:schemeClr val="accent6"/>
              </a:solidFill>
              <a:ea typeface="Calibri"/>
              <a:cs typeface="Calibri"/>
            </a:endParaRPr>
          </a:p>
          <a:p>
            <a:endParaRPr lang="fr-FR" sz="3600">
              <a:latin typeface="Century Gothic"/>
            </a:endParaRPr>
          </a:p>
          <a:p>
            <a:r>
              <a:rPr lang="fr-FR" sz="3600">
                <a:latin typeface="Century Gothic"/>
              </a:rPr>
              <a:t>      - </a:t>
            </a:r>
            <a:r>
              <a:rPr lang="fr-FR" sz="3600">
                <a:effectLst/>
                <a:latin typeface="Century Gothic"/>
              </a:rPr>
              <a:t>s'appliqueront </a:t>
            </a:r>
            <a:endParaRPr lang="fr-FR" sz="3600">
              <a:ea typeface="Calibri"/>
              <a:cs typeface="Calibri"/>
            </a:endParaRPr>
          </a:p>
          <a:p>
            <a:r>
              <a:rPr lang="fr-FR" sz="3600">
                <a:latin typeface="Century Gothic"/>
              </a:rPr>
              <a:t>         </a:t>
            </a:r>
            <a:r>
              <a:rPr lang="fr-FR" sz="3600">
                <a:effectLst/>
                <a:latin typeface="Century Gothic"/>
              </a:rPr>
              <a:t>à la</a:t>
            </a:r>
            <a:r>
              <a:rPr lang="fr-FR" sz="3600" b="1">
                <a:effectLst/>
                <a:latin typeface="Century Gothic"/>
              </a:rPr>
              <a:t> </a:t>
            </a:r>
            <a:r>
              <a:rPr lang="fr-FR" sz="3600" b="1">
                <a:solidFill>
                  <a:schemeClr val="accent6"/>
                </a:solidFill>
                <a:effectLst/>
                <a:latin typeface="Century Gothic"/>
              </a:rPr>
              <a:t>rentrée scolaire 2025. </a:t>
            </a:r>
          </a:p>
          <a:p>
            <a:endParaRPr lang="fr-FR" sz="3200">
              <a:effectLst/>
              <a:latin typeface="Century Gothic" panose="020B0502020202020204" pitchFamily="34" charset="0"/>
            </a:endParaRPr>
          </a:p>
          <a:p>
            <a:endParaRPr lang="fr-FR" sz="3200">
              <a:solidFill>
                <a:srgbClr val="000000"/>
              </a:solidFill>
              <a:latin typeface="Century Gothic" panose="020B0502020202020204" pitchFamily="34" charset="0"/>
            </a:endParaRPr>
          </a:p>
        </p:txBody>
      </p:sp>
      <p:sp>
        <p:nvSpPr>
          <p:cNvPr id="10" name="ZoneTexte 9">
            <a:extLst>
              <a:ext uri="{FF2B5EF4-FFF2-40B4-BE49-F238E27FC236}">
                <a16:creationId xmlns:a16="http://schemas.microsoft.com/office/drawing/2014/main" id="{AE6F03A5-3A6F-D6FE-11CB-945002606269}"/>
              </a:ext>
            </a:extLst>
          </p:cNvPr>
          <p:cNvSpPr txBox="1"/>
          <p:nvPr/>
        </p:nvSpPr>
        <p:spPr>
          <a:xfrm>
            <a:off x="678335" y="1006396"/>
            <a:ext cx="173048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Mise en application</a:t>
            </a:r>
          </a:p>
        </p:txBody>
      </p:sp>
      <p:pic>
        <p:nvPicPr>
          <p:cNvPr id="6" name="Image 5" descr="Rentrée 2025-2026 - Ville de Monts (Indre et Loire)">
            <a:extLst>
              <a:ext uri="{FF2B5EF4-FFF2-40B4-BE49-F238E27FC236}">
                <a16:creationId xmlns:a16="http://schemas.microsoft.com/office/drawing/2014/main" id="{65511042-F686-B961-0D01-6335F4A65ABF}"/>
              </a:ext>
            </a:extLst>
          </p:cNvPr>
          <p:cNvPicPr>
            <a:picLocks noChangeAspect="1"/>
          </p:cNvPicPr>
          <p:nvPr/>
        </p:nvPicPr>
        <p:blipFill>
          <a:blip r:embed="rId3"/>
          <a:srcRect r="1202" b="37506"/>
          <a:stretch>
            <a:fillRect/>
          </a:stretch>
        </p:blipFill>
        <p:spPr>
          <a:xfrm>
            <a:off x="637916" y="3014607"/>
            <a:ext cx="7285161" cy="6487893"/>
          </a:xfrm>
          <a:prstGeom prst="flowChartConnector">
            <a:avLst/>
          </a:prstGeom>
        </p:spPr>
      </p:pic>
    </p:spTree>
    <p:extLst>
      <p:ext uri="{BB962C8B-B14F-4D97-AF65-F5344CB8AC3E}">
        <p14:creationId xmlns:p14="http://schemas.microsoft.com/office/powerpoint/2010/main" val="9861676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texte, écriture manuscrite, Post-it, Dessin d’enfant&#10;&#10;Le contenu généré par l’IA peut être incorrect.">
            <a:extLst>
              <a:ext uri="{FF2B5EF4-FFF2-40B4-BE49-F238E27FC236}">
                <a16:creationId xmlns:a16="http://schemas.microsoft.com/office/drawing/2014/main" id="{0F0FEE4E-3298-9E08-714A-223C5A7B693D}"/>
              </a:ext>
            </a:extLst>
          </p:cNvPr>
          <p:cNvPicPr>
            <a:picLocks noChangeAspect="1"/>
          </p:cNvPicPr>
          <p:nvPr/>
        </p:nvPicPr>
        <p:blipFill>
          <a:blip r:embed="rId3"/>
          <a:srcRect b="13602"/>
          <a:stretch>
            <a:fillRect/>
          </a:stretch>
        </p:blipFill>
        <p:spPr>
          <a:xfrm>
            <a:off x="685800" y="685800"/>
            <a:ext cx="16916400" cy="8915400"/>
          </a:xfrm>
          <a:prstGeom prst="rect">
            <a:avLst/>
          </a:prstGeom>
        </p:spPr>
      </p:pic>
      <p:pic>
        <p:nvPicPr>
          <p:cNvPr id="4" name="Image 3" descr="Une image contenant texte, Police, capture d’écran, Rectangle&#10;&#10;Le contenu généré par l’IA peut être incorrect.">
            <a:extLst>
              <a:ext uri="{FF2B5EF4-FFF2-40B4-BE49-F238E27FC236}">
                <a16:creationId xmlns:a16="http://schemas.microsoft.com/office/drawing/2014/main" id="{B001A904-6DD3-3D30-2811-0B35D93BB341}"/>
              </a:ext>
            </a:extLst>
          </p:cNvPr>
          <p:cNvPicPr>
            <a:picLocks noChangeAspect="1"/>
          </p:cNvPicPr>
          <p:nvPr/>
        </p:nvPicPr>
        <p:blipFill>
          <a:blip r:embed="rId4"/>
          <a:stretch>
            <a:fillRect/>
          </a:stretch>
        </p:blipFill>
        <p:spPr>
          <a:xfrm>
            <a:off x="7445122" y="167045"/>
            <a:ext cx="3391035" cy="1040372"/>
          </a:xfrm>
          <a:prstGeom prst="rect">
            <a:avLst/>
          </a:prstGeom>
        </p:spPr>
      </p:pic>
    </p:spTree>
    <p:extLst>
      <p:ext uri="{BB962C8B-B14F-4D97-AF65-F5344CB8AC3E}">
        <p14:creationId xmlns:p14="http://schemas.microsoft.com/office/powerpoint/2010/main" val="1956559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25414-8AF0-3A0C-7362-19856909F75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3C065FF-60C1-16A3-66A4-D850C089D506}"/>
              </a:ext>
            </a:extLst>
          </p:cNvPr>
          <p:cNvGrpSpPr/>
          <p:nvPr/>
        </p:nvGrpSpPr>
        <p:grpSpPr>
          <a:xfrm>
            <a:off x="293914" y="-4871357"/>
            <a:ext cx="18463843" cy="14890587"/>
            <a:chOff x="-177349" y="-38100"/>
            <a:chExt cx="5172698" cy="4356834"/>
          </a:xfrm>
        </p:grpSpPr>
        <p:sp>
          <p:nvSpPr>
            <p:cNvPr id="3" name="Freeform 3">
              <a:extLst>
                <a:ext uri="{FF2B5EF4-FFF2-40B4-BE49-F238E27FC236}">
                  <a16:creationId xmlns:a16="http://schemas.microsoft.com/office/drawing/2014/main" id="{1E1BB520-DE48-97ED-1584-05E1FF0932FC}"/>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8A421B53-1CF7-0DC5-71A9-3C470D2672C0}"/>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50E7CB98-7C72-CC62-31DD-C61794D947BB}"/>
              </a:ext>
            </a:extLst>
          </p:cNvPr>
          <p:cNvSpPr txBox="1"/>
          <p:nvPr/>
        </p:nvSpPr>
        <p:spPr>
          <a:xfrm>
            <a:off x="613637" y="833868"/>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Sous-</a:t>
            </a:r>
            <a:r>
              <a:rPr lang="fr-FR" sz="5400" b="1">
                <a:solidFill>
                  <a:schemeClr val="accent5"/>
                </a:solidFill>
                <a:latin typeface="Century Gothic"/>
              </a:rPr>
              <a:t>thématique </a:t>
            </a:r>
            <a:endParaRPr lang="fr-FR" sz="5400">
              <a:solidFill>
                <a:schemeClr val="accent5"/>
              </a:solidFill>
              <a:ea typeface="Calibri"/>
              <a:cs typeface="Calibri"/>
            </a:endParaRPr>
          </a:p>
        </p:txBody>
      </p:sp>
      <p:sp>
        <p:nvSpPr>
          <p:cNvPr id="6" name="Organigramme : Connecteur 5">
            <a:extLst>
              <a:ext uri="{FF2B5EF4-FFF2-40B4-BE49-F238E27FC236}">
                <a16:creationId xmlns:a16="http://schemas.microsoft.com/office/drawing/2014/main" id="{47A2D246-067B-1ED1-EED1-5AA080D54269}"/>
              </a:ext>
            </a:extLst>
          </p:cNvPr>
          <p:cNvSpPr/>
          <p:nvPr/>
        </p:nvSpPr>
        <p:spPr>
          <a:xfrm>
            <a:off x="14199227" y="266700"/>
            <a:ext cx="3997079" cy="3150302"/>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latin typeface="Century Gothic"/>
              </a:rPr>
              <a:t>Se préparer à apprendre à lire</a:t>
            </a:r>
          </a:p>
        </p:txBody>
      </p:sp>
      <p:pic>
        <p:nvPicPr>
          <p:cNvPr id="5" name="Image 4" descr="Une image contenant texte, Police, signe&#10;&#10;Le contenu généré par l’IA peut être incorrect.">
            <a:extLst>
              <a:ext uri="{FF2B5EF4-FFF2-40B4-BE49-F238E27FC236}">
                <a16:creationId xmlns:a16="http://schemas.microsoft.com/office/drawing/2014/main" id="{092CCAB2-9074-A931-CF8B-75906050EA84}"/>
              </a:ext>
            </a:extLst>
          </p:cNvPr>
          <p:cNvPicPr>
            <a:picLocks noChangeAspect="1"/>
          </p:cNvPicPr>
          <p:nvPr/>
        </p:nvPicPr>
        <p:blipFill>
          <a:blip r:embed="rId3"/>
          <a:stretch>
            <a:fillRect/>
          </a:stretch>
        </p:blipFill>
        <p:spPr>
          <a:xfrm rot="-540000">
            <a:off x="1066149" y="2031346"/>
            <a:ext cx="2779153" cy="2385945"/>
          </a:xfrm>
          <a:prstGeom prst="rect">
            <a:avLst/>
          </a:prstGeom>
        </p:spPr>
      </p:pic>
      <p:sp>
        <p:nvSpPr>
          <p:cNvPr id="10" name="Rectangle : coins arrondis 9">
            <a:extLst>
              <a:ext uri="{FF2B5EF4-FFF2-40B4-BE49-F238E27FC236}">
                <a16:creationId xmlns:a16="http://schemas.microsoft.com/office/drawing/2014/main" id="{F8C8A881-CB42-F527-4587-0B40AD0AA0B6}"/>
              </a:ext>
            </a:extLst>
          </p:cNvPr>
          <p:cNvSpPr/>
          <p:nvPr/>
        </p:nvSpPr>
        <p:spPr>
          <a:xfrm>
            <a:off x="4899931" y="4199617"/>
            <a:ext cx="11691257" cy="19431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3000"/>
              </a:lnSpc>
            </a:pPr>
            <a:r>
              <a:rPr lang="fr-FR" sz="5400" b="1">
                <a:latin typeface="Calibri"/>
                <a:ea typeface="Segoe UI"/>
                <a:cs typeface="Segoe UI"/>
              </a:rPr>
              <a:t>          .</a:t>
            </a:r>
            <a:endParaRPr lang="fr-FR" sz="4800">
              <a:ea typeface="Calibri"/>
              <a:cs typeface="Segoe UI"/>
            </a:endParaRPr>
          </a:p>
        </p:txBody>
      </p:sp>
      <p:sp>
        <p:nvSpPr>
          <p:cNvPr id="12" name="Ellipse 11">
            <a:extLst>
              <a:ext uri="{FF2B5EF4-FFF2-40B4-BE49-F238E27FC236}">
                <a16:creationId xmlns:a16="http://schemas.microsoft.com/office/drawing/2014/main" id="{3EFD54BC-1F0A-453B-0D5B-9D21C5A7B52F}"/>
              </a:ext>
            </a:extLst>
          </p:cNvPr>
          <p:cNvSpPr/>
          <p:nvPr/>
        </p:nvSpPr>
        <p:spPr>
          <a:xfrm>
            <a:off x="3306535" y="4023631"/>
            <a:ext cx="2526846" cy="23349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6" name="Rectangle : coins arrondis 15">
            <a:extLst>
              <a:ext uri="{FF2B5EF4-FFF2-40B4-BE49-F238E27FC236}">
                <a16:creationId xmlns:a16="http://schemas.microsoft.com/office/drawing/2014/main" id="{DE700E2A-8B78-3EC6-4204-9C525C6A71C5}"/>
              </a:ext>
            </a:extLst>
          </p:cNvPr>
          <p:cNvSpPr/>
          <p:nvPr/>
        </p:nvSpPr>
        <p:spPr>
          <a:xfrm>
            <a:off x="5465989" y="6853918"/>
            <a:ext cx="11234057" cy="1959428"/>
          </a:xfrm>
          <a:prstGeom prst="roundRect">
            <a:avLst/>
          </a:prstGeom>
          <a:solidFill>
            <a:srgbClr val="FF99B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000" b="1">
                <a:solidFill>
                  <a:srgbClr val="F2F2F2"/>
                </a:solidFill>
                <a:latin typeface="Calibri"/>
              </a:rPr>
              <a:t>    </a:t>
            </a:r>
            <a:r>
              <a:rPr lang="fr-FR" sz="4400" b="1">
                <a:solidFill>
                  <a:srgbClr val="F2F2F2"/>
                </a:solidFill>
                <a:latin typeface="Calibri"/>
              </a:rPr>
              <a:t>M</a:t>
            </a:r>
            <a:r>
              <a:rPr lang="fr-FR" sz="5400" b="1">
                <a:solidFill>
                  <a:srgbClr val="F2F2F2"/>
                </a:solidFill>
                <a:latin typeface="Calibri"/>
              </a:rPr>
              <a:t>ais des</a:t>
            </a:r>
            <a:r>
              <a:rPr lang="fr-FR" sz="5400" b="1" baseline="0">
                <a:solidFill>
                  <a:srgbClr val="F2F2F2"/>
                </a:solidFill>
                <a:latin typeface="Calibri"/>
              </a:rPr>
              <a:t> </a:t>
            </a:r>
            <a:r>
              <a:rPr lang="fr-FR" sz="5400" b="1">
                <a:solidFill>
                  <a:srgbClr val="F2F2F2"/>
                </a:solidFill>
                <a:latin typeface="Calibri"/>
              </a:rPr>
              <a:t>attendus précis et organisés par niveau</a:t>
            </a:r>
            <a:endParaRPr lang="fr-FR" sz="5400" b="1">
              <a:solidFill>
                <a:srgbClr val="F2F2F2"/>
              </a:solidFill>
              <a:ea typeface="Calibri"/>
              <a:cs typeface="Calibri"/>
            </a:endParaRPr>
          </a:p>
        </p:txBody>
      </p:sp>
      <p:sp>
        <p:nvSpPr>
          <p:cNvPr id="17" name="Ellipse 16">
            <a:extLst>
              <a:ext uri="{FF2B5EF4-FFF2-40B4-BE49-F238E27FC236}">
                <a16:creationId xmlns:a16="http://schemas.microsoft.com/office/drawing/2014/main" id="{9BE870B3-C265-396F-1F49-5E03DE4781EE}"/>
              </a:ext>
            </a:extLst>
          </p:cNvPr>
          <p:cNvSpPr/>
          <p:nvPr/>
        </p:nvSpPr>
        <p:spPr>
          <a:xfrm>
            <a:off x="3747407" y="6674303"/>
            <a:ext cx="2526846" cy="2334985"/>
          </a:xfrm>
          <a:prstGeom prst="ellipse">
            <a:avLst/>
          </a:prstGeom>
          <a:solidFill>
            <a:srgbClr val="FF99B9"/>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8" name="ZoneTexte 17">
            <a:extLst>
              <a:ext uri="{FF2B5EF4-FFF2-40B4-BE49-F238E27FC236}">
                <a16:creationId xmlns:a16="http://schemas.microsoft.com/office/drawing/2014/main" id="{72C0BD76-3A2F-B0FF-C063-46EAF1377266}"/>
              </a:ext>
            </a:extLst>
          </p:cNvPr>
          <p:cNvSpPr txBox="1"/>
          <p:nvPr/>
        </p:nvSpPr>
        <p:spPr>
          <a:xfrm>
            <a:off x="5838826" y="4312555"/>
            <a:ext cx="1066028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b="1">
                <a:solidFill>
                  <a:schemeClr val="bg1">
                    <a:lumMod val="95000"/>
                  </a:schemeClr>
                </a:solidFill>
                <a:ea typeface="Calibri"/>
                <a:cs typeface="Calibri"/>
              </a:rPr>
              <a:t>M</a:t>
            </a:r>
            <a:r>
              <a:rPr lang="fr-FR" sz="4800" b="1">
                <a:solidFill>
                  <a:schemeClr val="bg1">
                    <a:lumMod val="95000"/>
                  </a:schemeClr>
                </a:solidFill>
                <a:ea typeface="Calibri"/>
                <a:cs typeface="Calibri"/>
              </a:rPr>
              <a:t>ême </a:t>
            </a:r>
            <a:r>
              <a:rPr lang="fr-FR" sz="4800" b="1" u="sng">
                <a:solidFill>
                  <a:schemeClr val="bg1">
                    <a:lumMod val="95000"/>
                  </a:schemeClr>
                </a:solidFill>
                <a:ea typeface="Calibri"/>
                <a:cs typeface="Calibri"/>
              </a:rPr>
              <a:t>progressivité</a:t>
            </a:r>
            <a:r>
              <a:rPr lang="fr-FR" sz="4800" b="1">
                <a:solidFill>
                  <a:schemeClr val="bg1">
                    <a:lumMod val="95000"/>
                  </a:schemeClr>
                </a:solidFill>
                <a:ea typeface="Calibri"/>
                <a:cs typeface="Calibri"/>
              </a:rPr>
              <a:t> : des textes </a:t>
            </a:r>
            <a:r>
              <a:rPr lang="fr-FR" sz="5400" b="1">
                <a:solidFill>
                  <a:schemeClr val="bg1">
                    <a:lumMod val="95000"/>
                  </a:schemeClr>
                </a:solidFill>
                <a:ea typeface="Calibri"/>
                <a:cs typeface="Calibri"/>
              </a:rPr>
              <a:t>de plus en plus longs </a:t>
            </a:r>
            <a:r>
              <a:rPr lang="fr-FR" sz="4800" b="1">
                <a:solidFill>
                  <a:schemeClr val="bg1">
                    <a:lumMod val="95000"/>
                  </a:schemeClr>
                </a:solidFill>
                <a:ea typeface="Calibri"/>
                <a:cs typeface="Calibri"/>
              </a:rPr>
              <a:t>et éloignés de l'oral</a:t>
            </a:r>
          </a:p>
        </p:txBody>
      </p:sp>
      <p:pic>
        <p:nvPicPr>
          <p:cNvPr id="19" name="Image 18" descr="Une image contenant cercle, symbole, Graphique, logo&#10;&#10;Le contenu généré par l’IA peut être incorrect.">
            <a:extLst>
              <a:ext uri="{FF2B5EF4-FFF2-40B4-BE49-F238E27FC236}">
                <a16:creationId xmlns:a16="http://schemas.microsoft.com/office/drawing/2014/main" id="{013079A4-030D-C57F-89C9-9D0FB41E7CDF}"/>
              </a:ext>
            </a:extLst>
          </p:cNvPr>
          <p:cNvPicPr>
            <a:picLocks noChangeAspect="1"/>
          </p:cNvPicPr>
          <p:nvPr/>
        </p:nvPicPr>
        <p:blipFill>
          <a:blip r:embed="rId4"/>
          <a:stretch>
            <a:fillRect/>
          </a:stretch>
        </p:blipFill>
        <p:spPr>
          <a:xfrm>
            <a:off x="3748769" y="4436383"/>
            <a:ext cx="1428750" cy="1428750"/>
          </a:xfrm>
          <a:prstGeom prst="rect">
            <a:avLst/>
          </a:prstGeom>
        </p:spPr>
      </p:pic>
      <p:pic>
        <p:nvPicPr>
          <p:cNvPr id="20" name="Image 19" descr="Une image contenant cercle, Graphique, Caractère coloré, symbole&#10;&#10;Le contenu généré par l’IA peut être incorrect.">
            <a:extLst>
              <a:ext uri="{FF2B5EF4-FFF2-40B4-BE49-F238E27FC236}">
                <a16:creationId xmlns:a16="http://schemas.microsoft.com/office/drawing/2014/main" id="{92044BC0-FF5A-F880-FF67-6CABB13683BC}"/>
              </a:ext>
            </a:extLst>
          </p:cNvPr>
          <p:cNvPicPr>
            <a:picLocks noChangeAspect="1"/>
          </p:cNvPicPr>
          <p:nvPr/>
        </p:nvPicPr>
        <p:blipFill>
          <a:blip r:embed="rId5"/>
          <a:stretch>
            <a:fillRect/>
          </a:stretch>
        </p:blipFill>
        <p:spPr>
          <a:xfrm>
            <a:off x="4298496" y="7123339"/>
            <a:ext cx="1428750" cy="1428750"/>
          </a:xfrm>
          <a:prstGeom prst="rect">
            <a:avLst/>
          </a:prstGeom>
        </p:spPr>
      </p:pic>
      <p:pic>
        <p:nvPicPr>
          <p:cNvPr id="13" name="Image 12" descr="Une image contenant texte, Police, capture d’écran, ligne&#10;&#10;Le contenu généré par l’IA peut être incorrect.">
            <a:extLst>
              <a:ext uri="{FF2B5EF4-FFF2-40B4-BE49-F238E27FC236}">
                <a16:creationId xmlns:a16="http://schemas.microsoft.com/office/drawing/2014/main" id="{6B564B61-C634-C17F-6794-33F6FF556111}"/>
              </a:ext>
            </a:extLst>
          </p:cNvPr>
          <p:cNvPicPr>
            <a:picLocks noChangeAspect="1"/>
          </p:cNvPicPr>
          <p:nvPr/>
        </p:nvPicPr>
        <p:blipFill>
          <a:blip r:embed="rId6"/>
          <a:stretch>
            <a:fillRect/>
          </a:stretch>
        </p:blipFill>
        <p:spPr>
          <a:xfrm>
            <a:off x="4455433" y="1842180"/>
            <a:ext cx="9304564" cy="833208"/>
          </a:xfrm>
          <a:prstGeom prst="rect">
            <a:avLst/>
          </a:prstGeom>
        </p:spPr>
      </p:pic>
      <p:pic>
        <p:nvPicPr>
          <p:cNvPr id="14" name="Image 13" descr="Une image contenant Police, texte, logo, cercle&#10;&#10;Le contenu généré par l’IA peut être incorrect.">
            <a:extLst>
              <a:ext uri="{FF2B5EF4-FFF2-40B4-BE49-F238E27FC236}">
                <a16:creationId xmlns:a16="http://schemas.microsoft.com/office/drawing/2014/main" id="{4A8DD7A0-F13F-F2AB-77CF-39D2A4A2EFCE}"/>
              </a:ext>
            </a:extLst>
          </p:cNvPr>
          <p:cNvPicPr>
            <a:picLocks noChangeAspect="1"/>
          </p:cNvPicPr>
          <p:nvPr/>
        </p:nvPicPr>
        <p:blipFill>
          <a:blip r:embed="rId7"/>
          <a:stretch>
            <a:fillRect/>
          </a:stretch>
        </p:blipFill>
        <p:spPr>
          <a:xfrm rot="480000">
            <a:off x="11140095" y="2917482"/>
            <a:ext cx="3143250" cy="1040040"/>
          </a:xfrm>
          <a:prstGeom prst="rect">
            <a:avLst/>
          </a:prstGeom>
        </p:spPr>
      </p:pic>
    </p:spTree>
    <p:extLst>
      <p:ext uri="{BB962C8B-B14F-4D97-AF65-F5344CB8AC3E}">
        <p14:creationId xmlns:p14="http://schemas.microsoft.com/office/powerpoint/2010/main" val="20850416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F728B-E10E-D2F0-6BDE-357BA72EE85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1C33FB3-AD78-7A77-DBAE-E07229B33B15}"/>
              </a:ext>
            </a:extLst>
          </p:cNvPr>
          <p:cNvGrpSpPr/>
          <p:nvPr/>
        </p:nvGrpSpPr>
        <p:grpSpPr>
          <a:xfrm>
            <a:off x="212271" y="-4871357"/>
            <a:ext cx="18463843" cy="14890587"/>
            <a:chOff x="-177349" y="-38100"/>
            <a:chExt cx="5172698" cy="4356834"/>
          </a:xfrm>
        </p:grpSpPr>
        <p:sp>
          <p:nvSpPr>
            <p:cNvPr id="3" name="Freeform 3">
              <a:extLst>
                <a:ext uri="{FF2B5EF4-FFF2-40B4-BE49-F238E27FC236}">
                  <a16:creationId xmlns:a16="http://schemas.microsoft.com/office/drawing/2014/main" id="{53D0B477-CA2F-3AAE-5995-22A0B5630177}"/>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2E8E9F68-F356-6D1D-9BBD-080EAFD8CB9F}"/>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86F8990D-DC2A-F002-718B-7B0D4EAF8427}"/>
              </a:ext>
            </a:extLst>
          </p:cNvPr>
          <p:cNvSpPr txBox="1"/>
          <p:nvPr/>
        </p:nvSpPr>
        <p:spPr>
          <a:xfrm>
            <a:off x="613637" y="833868"/>
            <a:ext cx="17076265" cy="707886"/>
          </a:xfrm>
          <a:prstGeom prst="rect">
            <a:avLst/>
          </a:prstGeom>
          <a:solidFill>
            <a:schemeClr val="accent5">
              <a:lumMod val="20000"/>
              <a:lumOff val="80000"/>
            </a:schemeClr>
          </a:solidFill>
        </p:spPr>
        <p:txBody>
          <a:bodyPr wrap="square" lIns="91440" tIns="45720" rIns="91440" bIns="45720" anchor="t">
            <a:spAutoFit/>
          </a:bodyPr>
          <a:lstStyle/>
          <a:p>
            <a:r>
              <a:rPr lang="fr-FR" sz="4000" b="1">
                <a:solidFill>
                  <a:srgbClr val="4BACC6"/>
                </a:solidFill>
                <a:latin typeface="Century Gothic"/>
              </a:rPr>
              <a:t>Sous-thématique</a:t>
            </a:r>
            <a:r>
              <a:rPr lang="fr-FR" sz="4000" b="1" baseline="0">
                <a:solidFill>
                  <a:srgbClr val="4BACC6"/>
                </a:solidFill>
                <a:latin typeface="Century Gothic"/>
              </a:rPr>
              <a:t> </a:t>
            </a:r>
            <a:r>
              <a:rPr lang="fr-FR" sz="4000" b="1">
                <a:solidFill>
                  <a:srgbClr val="4BACC6"/>
                </a:solidFill>
                <a:latin typeface="Century Gothic"/>
              </a:rPr>
              <a:t> </a:t>
            </a:r>
            <a:endParaRPr lang="fr-FR" sz="4000" b="1">
              <a:solidFill>
                <a:schemeClr val="accent5"/>
              </a:solidFill>
              <a:latin typeface="Century Gothic"/>
              <a:ea typeface="Calibri"/>
              <a:cs typeface="Calibri"/>
            </a:endParaRPr>
          </a:p>
        </p:txBody>
      </p:sp>
      <p:pic>
        <p:nvPicPr>
          <p:cNvPr id="8" name="Image 7" descr="Une image contenant texte, Appareils électroniques, capture d’écran, affichage&#10;&#10;Le contenu généré par l’IA peut être incorrect.">
            <a:extLst>
              <a:ext uri="{FF2B5EF4-FFF2-40B4-BE49-F238E27FC236}">
                <a16:creationId xmlns:a16="http://schemas.microsoft.com/office/drawing/2014/main" id="{14E9A627-CB1D-E27C-F10E-9D894740C83B}"/>
              </a:ext>
            </a:extLst>
          </p:cNvPr>
          <p:cNvPicPr>
            <a:picLocks noChangeAspect="1"/>
          </p:cNvPicPr>
          <p:nvPr/>
        </p:nvPicPr>
        <p:blipFill>
          <a:blip r:embed="rId3"/>
          <a:stretch>
            <a:fillRect/>
          </a:stretch>
        </p:blipFill>
        <p:spPr>
          <a:xfrm>
            <a:off x="2655208" y="2021569"/>
            <a:ext cx="14265727" cy="7423149"/>
          </a:xfrm>
          <a:prstGeom prst="rect">
            <a:avLst/>
          </a:prstGeom>
        </p:spPr>
      </p:pic>
      <p:pic>
        <p:nvPicPr>
          <p:cNvPr id="9" name="Image 8" descr="Une image contenant texte, Police, signe&#10;&#10;Le contenu généré par l’IA peut être incorrect.">
            <a:extLst>
              <a:ext uri="{FF2B5EF4-FFF2-40B4-BE49-F238E27FC236}">
                <a16:creationId xmlns:a16="http://schemas.microsoft.com/office/drawing/2014/main" id="{B2100B42-758B-02B6-A7BA-970997AF78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900000">
            <a:off x="593897" y="1947681"/>
            <a:ext cx="2012043" cy="1830161"/>
          </a:xfrm>
          <a:prstGeom prst="rect">
            <a:avLst/>
          </a:prstGeom>
        </p:spPr>
      </p:pic>
      <p:sp>
        <p:nvSpPr>
          <p:cNvPr id="10" name="Organigramme : Connecteur 9">
            <a:extLst>
              <a:ext uri="{FF2B5EF4-FFF2-40B4-BE49-F238E27FC236}">
                <a16:creationId xmlns:a16="http://schemas.microsoft.com/office/drawing/2014/main" id="{599F7F22-7429-1BE9-511F-E1940BFCF330}"/>
              </a:ext>
            </a:extLst>
          </p:cNvPr>
          <p:cNvSpPr/>
          <p:nvPr/>
        </p:nvSpPr>
        <p:spPr>
          <a:xfrm>
            <a:off x="14398799" y="865414"/>
            <a:ext cx="3289510" cy="2460873"/>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200" b="1">
                <a:latin typeface="Century Gothic"/>
              </a:rPr>
              <a:t>Se préparer à apprendre à lire</a:t>
            </a:r>
          </a:p>
        </p:txBody>
      </p:sp>
      <mc:AlternateContent xmlns:mc="http://schemas.openxmlformats.org/markup-compatibility/2006" xmlns:p14="http://schemas.microsoft.com/office/powerpoint/2010/main">
        <mc:Choice Requires="p14">
          <p:contentPart p14:bwMode="auto" r:id="rId5">
            <p14:nvContentPartPr>
              <p14:cNvPr id="15" name="Encre 14">
                <a:extLst>
                  <a:ext uri="{FF2B5EF4-FFF2-40B4-BE49-F238E27FC236}">
                    <a16:creationId xmlns:a16="http://schemas.microsoft.com/office/drawing/2014/main" id="{0B779686-8CCF-DD17-EABA-C081F92C1F14}"/>
                  </a:ext>
                </a:extLst>
              </p14:cNvPr>
              <p14:cNvContentPartPr/>
              <p14:nvPr/>
            </p14:nvContentPartPr>
            <p14:xfrm>
              <a:off x="11448142" y="9479643"/>
              <a:ext cx="22678" cy="22678"/>
            </p14:xfrm>
          </p:contentPart>
        </mc:Choice>
        <mc:Fallback xmlns="">
          <p:pic>
            <p:nvPicPr>
              <p:cNvPr id="15" name="Encre 14">
                <a:extLst>
                  <a:ext uri="{FF2B5EF4-FFF2-40B4-BE49-F238E27FC236}">
                    <a16:creationId xmlns:a16="http://schemas.microsoft.com/office/drawing/2014/main" id="{0B779686-8CCF-DD17-EABA-C081F92C1F14}"/>
                  </a:ext>
                </a:extLst>
              </p:cNvPr>
              <p:cNvPicPr/>
              <p:nvPr/>
            </p:nvPicPr>
            <p:blipFill>
              <a:blip r:embed="rId6"/>
              <a:stretch>
                <a:fillRect/>
              </a:stretch>
            </p:blipFill>
            <p:spPr>
              <a:xfrm>
                <a:off x="10314242" y="8345743"/>
                <a:ext cx="2267800" cy="2267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Encre 15">
                <a:extLst>
                  <a:ext uri="{FF2B5EF4-FFF2-40B4-BE49-F238E27FC236}">
                    <a16:creationId xmlns:a16="http://schemas.microsoft.com/office/drawing/2014/main" id="{70F19A20-373A-F750-3E06-F373D43A5899}"/>
                  </a:ext>
                </a:extLst>
              </p14:cNvPr>
              <p14:cNvContentPartPr/>
              <p14:nvPr/>
            </p14:nvContentPartPr>
            <p14:xfrm>
              <a:off x="11448142" y="9479643"/>
              <a:ext cx="22678" cy="22678"/>
            </p14:xfrm>
          </p:contentPart>
        </mc:Choice>
        <mc:Fallback xmlns="">
          <p:pic>
            <p:nvPicPr>
              <p:cNvPr id="16" name="Encre 15">
                <a:extLst>
                  <a:ext uri="{FF2B5EF4-FFF2-40B4-BE49-F238E27FC236}">
                    <a16:creationId xmlns:a16="http://schemas.microsoft.com/office/drawing/2014/main" id="{70F19A20-373A-F750-3E06-F373D43A5899}"/>
                  </a:ext>
                </a:extLst>
              </p:cNvPr>
              <p:cNvPicPr/>
              <p:nvPr/>
            </p:nvPicPr>
            <p:blipFill>
              <a:blip r:embed="rId6"/>
              <a:stretch>
                <a:fillRect/>
              </a:stretch>
            </p:blipFill>
            <p:spPr>
              <a:xfrm>
                <a:off x="10314242" y="8345743"/>
                <a:ext cx="2267800" cy="2267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0" name="Encre 29">
                <a:extLst>
                  <a:ext uri="{FF2B5EF4-FFF2-40B4-BE49-F238E27FC236}">
                    <a16:creationId xmlns:a16="http://schemas.microsoft.com/office/drawing/2014/main" id="{13FFBCFE-FA61-4E90-9734-D4B39C3960A8}"/>
                  </a:ext>
                </a:extLst>
              </p14:cNvPr>
              <p14:cNvContentPartPr/>
              <p14:nvPr/>
            </p14:nvContentPartPr>
            <p14:xfrm>
              <a:off x="3798380" y="5118835"/>
              <a:ext cx="22678" cy="22678"/>
            </p14:xfrm>
          </p:contentPart>
        </mc:Choice>
        <mc:Fallback xmlns="">
          <p:pic>
            <p:nvPicPr>
              <p:cNvPr id="30" name="Encre 29">
                <a:extLst>
                  <a:ext uri="{FF2B5EF4-FFF2-40B4-BE49-F238E27FC236}">
                    <a16:creationId xmlns:a16="http://schemas.microsoft.com/office/drawing/2014/main" id="{13FFBCFE-FA61-4E90-9734-D4B39C3960A8}"/>
                  </a:ext>
                </a:extLst>
              </p:cNvPr>
              <p:cNvPicPr/>
              <p:nvPr/>
            </p:nvPicPr>
            <p:blipFill>
              <a:blip r:embed="rId6"/>
              <a:stretch>
                <a:fillRect/>
              </a:stretch>
            </p:blipFill>
            <p:spPr>
              <a:xfrm>
                <a:off x="2664480" y="3984935"/>
                <a:ext cx="2267800" cy="2267800"/>
              </a:xfrm>
              <a:prstGeom prst="rect">
                <a:avLst/>
              </a:prstGeom>
            </p:spPr>
          </p:pic>
        </mc:Fallback>
      </mc:AlternateContent>
      <p:pic>
        <p:nvPicPr>
          <p:cNvPr id="12" name="Image 11" descr="Une image contenant texte, Police, capture d’écran, ligne&#10;&#10;Le contenu généré par l’IA peut être incorrect.">
            <a:extLst>
              <a:ext uri="{FF2B5EF4-FFF2-40B4-BE49-F238E27FC236}">
                <a16:creationId xmlns:a16="http://schemas.microsoft.com/office/drawing/2014/main" id="{FCC941A7-ACC6-9605-F604-73C9AD028CF8}"/>
              </a:ext>
            </a:extLst>
          </p:cNvPr>
          <p:cNvPicPr>
            <a:picLocks noChangeAspect="1"/>
          </p:cNvPicPr>
          <p:nvPr/>
        </p:nvPicPr>
        <p:blipFill>
          <a:blip r:embed="rId9"/>
          <a:stretch>
            <a:fillRect/>
          </a:stretch>
        </p:blipFill>
        <p:spPr>
          <a:xfrm>
            <a:off x="5263951" y="862466"/>
            <a:ext cx="8501804" cy="761322"/>
          </a:xfrm>
          <a:prstGeom prst="rect">
            <a:avLst/>
          </a:prstGeom>
        </p:spPr>
      </p:pic>
      <p:pic>
        <p:nvPicPr>
          <p:cNvPr id="5" name="Image 4" descr="Une image contenant dessin humoristique, jouet&#10;&#10;Le contenu généré par l’IA peut être incorrect.">
            <a:extLst>
              <a:ext uri="{FF2B5EF4-FFF2-40B4-BE49-F238E27FC236}">
                <a16:creationId xmlns:a16="http://schemas.microsoft.com/office/drawing/2014/main" id="{58D8BAAA-A184-3435-E35A-2F31878FD87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rot="-540000">
            <a:off x="516362" y="7742483"/>
            <a:ext cx="2009909" cy="1756625"/>
          </a:xfrm>
          <a:prstGeom prst="rect">
            <a:avLst/>
          </a:prstGeom>
        </p:spPr>
      </p:pic>
    </p:spTree>
    <p:extLst>
      <p:ext uri="{BB962C8B-B14F-4D97-AF65-F5344CB8AC3E}">
        <p14:creationId xmlns:p14="http://schemas.microsoft.com/office/powerpoint/2010/main" val="414287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EBC9F-847B-2C07-280C-19691C05E61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6AFE399-EA0C-A8C3-106D-B4524E88B036}"/>
              </a:ext>
            </a:extLst>
          </p:cNvPr>
          <p:cNvGrpSpPr/>
          <p:nvPr/>
        </p:nvGrpSpPr>
        <p:grpSpPr>
          <a:xfrm>
            <a:off x="286644" y="-4871357"/>
            <a:ext cx="18463843" cy="14890587"/>
            <a:chOff x="-177349" y="-38100"/>
            <a:chExt cx="5172698" cy="4356834"/>
          </a:xfrm>
        </p:grpSpPr>
        <p:sp>
          <p:nvSpPr>
            <p:cNvPr id="3" name="Freeform 3">
              <a:extLst>
                <a:ext uri="{FF2B5EF4-FFF2-40B4-BE49-F238E27FC236}">
                  <a16:creationId xmlns:a16="http://schemas.microsoft.com/office/drawing/2014/main" id="{54634765-1500-A0DD-726F-5971132F4F2E}"/>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79B11FCF-4A21-ACA4-8A9A-4CC83A3A8B6D}"/>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pic>
        <p:nvPicPr>
          <p:cNvPr id="6" name="Image 5" descr="Une image contenant texte, Appareils électroniques, capture d’écran, Police&#10;&#10;Le contenu généré par l’IA peut être incorrect.">
            <a:extLst>
              <a:ext uri="{FF2B5EF4-FFF2-40B4-BE49-F238E27FC236}">
                <a16:creationId xmlns:a16="http://schemas.microsoft.com/office/drawing/2014/main" id="{1260B510-AE9B-E6CB-C72D-2864C09973A1}"/>
              </a:ext>
            </a:extLst>
          </p:cNvPr>
          <p:cNvPicPr>
            <a:picLocks noChangeAspect="1"/>
          </p:cNvPicPr>
          <p:nvPr/>
        </p:nvPicPr>
        <p:blipFill>
          <a:blip r:embed="rId3"/>
          <a:stretch>
            <a:fillRect/>
          </a:stretch>
        </p:blipFill>
        <p:spPr>
          <a:xfrm>
            <a:off x="3699457" y="2338790"/>
            <a:ext cx="7315200" cy="3838575"/>
          </a:xfrm>
          <a:prstGeom prst="rect">
            <a:avLst/>
          </a:prstGeom>
        </p:spPr>
      </p:pic>
      <p:sp>
        <p:nvSpPr>
          <p:cNvPr id="10" name="ZoneTexte 9">
            <a:extLst>
              <a:ext uri="{FF2B5EF4-FFF2-40B4-BE49-F238E27FC236}">
                <a16:creationId xmlns:a16="http://schemas.microsoft.com/office/drawing/2014/main" id="{DEEDB21E-5BF0-51C0-F0E9-08FA480E5B60}"/>
              </a:ext>
            </a:extLst>
          </p:cNvPr>
          <p:cNvSpPr txBox="1"/>
          <p:nvPr/>
        </p:nvSpPr>
        <p:spPr>
          <a:xfrm>
            <a:off x="629736" y="608487"/>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a:t>
            </a:r>
            <a:r>
              <a:rPr lang="fr-FR" sz="4800" b="1">
                <a:solidFill>
                  <a:schemeClr val="accent5"/>
                </a:solidFill>
                <a:latin typeface="Century Gothic"/>
              </a:rPr>
              <a:t>Les "thématiques"  </a:t>
            </a:r>
            <a:endParaRPr lang="fr-FR" sz="4800">
              <a:solidFill>
                <a:schemeClr val="accent5"/>
              </a:solidFill>
              <a:ea typeface="Calibri"/>
              <a:cs typeface="Calibri"/>
            </a:endParaRPr>
          </a:p>
        </p:txBody>
      </p:sp>
      <p:sp>
        <p:nvSpPr>
          <p:cNvPr id="14" name="Organigramme : Connecteur 13">
            <a:extLst>
              <a:ext uri="{FF2B5EF4-FFF2-40B4-BE49-F238E27FC236}">
                <a16:creationId xmlns:a16="http://schemas.microsoft.com/office/drawing/2014/main" id="{F7F77401-9A6E-F0E0-7D20-EC94C449EE0B}"/>
              </a:ext>
            </a:extLst>
          </p:cNvPr>
          <p:cNvSpPr/>
          <p:nvPr/>
        </p:nvSpPr>
        <p:spPr>
          <a:xfrm>
            <a:off x="14414898" y="607837"/>
            <a:ext cx="3289510" cy="2460873"/>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200" b="1">
                <a:latin typeface="Century Gothic"/>
              </a:rPr>
              <a:t>Se préparer à apprendre à lire</a:t>
            </a:r>
          </a:p>
        </p:txBody>
      </p:sp>
      <p:sp>
        <p:nvSpPr>
          <p:cNvPr id="16" name="Flèche : courbe vers le bas 15">
            <a:extLst>
              <a:ext uri="{FF2B5EF4-FFF2-40B4-BE49-F238E27FC236}">
                <a16:creationId xmlns:a16="http://schemas.microsoft.com/office/drawing/2014/main" id="{945EC35B-E926-3989-3FC4-CC9CF60FBF87}"/>
              </a:ext>
            </a:extLst>
          </p:cNvPr>
          <p:cNvSpPr/>
          <p:nvPr/>
        </p:nvSpPr>
        <p:spPr>
          <a:xfrm rot="420000">
            <a:off x="10256673" y="2905306"/>
            <a:ext cx="1791362" cy="630481"/>
          </a:xfrm>
          <a:prstGeom prst="curvedDownArrow">
            <a:avLst/>
          </a:prstGeom>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
        <p:nvSpPr>
          <p:cNvPr id="18" name="ZoneTexte 17">
            <a:extLst>
              <a:ext uri="{FF2B5EF4-FFF2-40B4-BE49-F238E27FC236}">
                <a16:creationId xmlns:a16="http://schemas.microsoft.com/office/drawing/2014/main" id="{F5346C08-9D66-F8D0-BB3C-CDBD64CB2E25}"/>
              </a:ext>
            </a:extLst>
          </p:cNvPr>
          <p:cNvSpPr txBox="1"/>
          <p:nvPr/>
        </p:nvSpPr>
        <p:spPr>
          <a:xfrm>
            <a:off x="11463824" y="3643347"/>
            <a:ext cx="6242093" cy="5940088"/>
          </a:xfrm>
          <a:prstGeom prst="rect">
            <a:avLst/>
          </a:prstGeom>
          <a:solidFill>
            <a:srgbClr val="FF99B9">
              <a:alpha val="25000"/>
            </a:srgbClr>
          </a:solidFill>
          <a:ln>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800" b="1">
                <a:ea typeface="Calibri"/>
                <a:cs typeface="Calibri"/>
              </a:rPr>
              <a:t>"</a:t>
            </a:r>
            <a:r>
              <a:rPr lang="fr-FR" sz="2800" b="1" i="1" u="sng">
                <a:ea typeface="Calibri"/>
                <a:cs typeface="Calibri"/>
              </a:rPr>
              <a:t>Exemples de réussite</a:t>
            </a:r>
            <a:r>
              <a:rPr lang="fr-FR" sz="2800" b="1">
                <a:ea typeface="Calibri"/>
                <a:cs typeface="Calibri"/>
              </a:rPr>
              <a:t>"  (types de tâches)</a:t>
            </a:r>
          </a:p>
          <a:p>
            <a:pPr marL="342900" indent="-342900">
              <a:spcBef>
                <a:spcPts val="600"/>
              </a:spcBef>
              <a:buFont typeface="Calibri"/>
              <a:buChar char="-"/>
            </a:pPr>
            <a:r>
              <a:rPr lang="fr-FR" sz="3200" b="1">
                <a:solidFill>
                  <a:srgbClr val="00B050"/>
                </a:solidFill>
                <a:ea typeface="Calibri"/>
                <a:cs typeface="Calibri"/>
              </a:rPr>
              <a:t>Raconter</a:t>
            </a:r>
            <a:r>
              <a:rPr lang="fr-FR" sz="2800" b="1">
                <a:solidFill>
                  <a:srgbClr val="00B050"/>
                </a:solidFill>
                <a:ea typeface="Calibri"/>
                <a:cs typeface="Calibri"/>
              </a:rPr>
              <a:t> ce que fait le personnage à l'aide d'une </a:t>
            </a:r>
            <a:r>
              <a:rPr lang="fr-FR" sz="2800" b="1" u="sng">
                <a:solidFill>
                  <a:srgbClr val="00B050"/>
                </a:solidFill>
                <a:ea typeface="Calibri"/>
                <a:cs typeface="Calibri"/>
              </a:rPr>
              <a:t>marotte</a:t>
            </a:r>
            <a:r>
              <a:rPr lang="fr-FR" sz="2800" b="1">
                <a:solidFill>
                  <a:srgbClr val="00B050"/>
                </a:solidFill>
                <a:ea typeface="Calibri"/>
                <a:cs typeface="Calibri"/>
              </a:rPr>
              <a:t> (PS)</a:t>
            </a:r>
          </a:p>
          <a:p>
            <a:pPr marL="342900" indent="-342900">
              <a:spcBef>
                <a:spcPts val="600"/>
              </a:spcBef>
              <a:buFont typeface="Calibri"/>
              <a:buChar char="-"/>
            </a:pPr>
            <a:r>
              <a:rPr lang="fr-FR" sz="3200" b="1">
                <a:solidFill>
                  <a:schemeClr val="accent6">
                    <a:lumMod val="76000"/>
                  </a:schemeClr>
                </a:solidFill>
                <a:ea typeface="Calibri"/>
                <a:cs typeface="Calibri"/>
              </a:rPr>
              <a:t>Raconter</a:t>
            </a:r>
            <a:r>
              <a:rPr lang="fr-FR" sz="2800" b="1">
                <a:solidFill>
                  <a:schemeClr val="accent6">
                    <a:lumMod val="76000"/>
                  </a:schemeClr>
                </a:solidFill>
                <a:ea typeface="Calibri"/>
                <a:cs typeface="Calibri"/>
              </a:rPr>
              <a:t> l'histoire écoutée plusieurs fois (rappel de récit)  à l'aide d'un </a:t>
            </a:r>
            <a:r>
              <a:rPr lang="fr-FR" sz="2800" b="1" u="sng">
                <a:solidFill>
                  <a:schemeClr val="accent6">
                    <a:lumMod val="76000"/>
                  </a:schemeClr>
                </a:solidFill>
                <a:ea typeface="Calibri"/>
                <a:cs typeface="Calibri"/>
              </a:rPr>
              <a:t>support</a:t>
            </a:r>
            <a:r>
              <a:rPr lang="fr-FR" sz="2800" b="1">
                <a:solidFill>
                  <a:schemeClr val="accent6">
                    <a:lumMod val="76000"/>
                  </a:schemeClr>
                </a:solidFill>
                <a:ea typeface="Calibri"/>
                <a:cs typeface="Calibri"/>
              </a:rPr>
              <a:t> (marottes, boîte à histoire...)</a:t>
            </a:r>
          </a:p>
          <a:p>
            <a:pPr marL="342900" indent="-342900">
              <a:spcBef>
                <a:spcPts val="600"/>
              </a:spcBef>
              <a:buFont typeface="Calibri"/>
              <a:buChar char="-"/>
            </a:pPr>
            <a:r>
              <a:rPr lang="fr-FR" sz="3200" b="1">
                <a:solidFill>
                  <a:srgbClr val="7030A0"/>
                </a:solidFill>
                <a:ea typeface="Calibri"/>
                <a:cs typeface="Calibri"/>
              </a:rPr>
              <a:t>Expliquer</a:t>
            </a:r>
            <a:r>
              <a:rPr lang="fr-FR" sz="2800" b="1">
                <a:solidFill>
                  <a:srgbClr val="7030A0"/>
                </a:solidFill>
                <a:ea typeface="Calibri"/>
                <a:cs typeface="Calibri"/>
              </a:rPr>
              <a:t> les motivations des personnages, leurs émotions, leurs relations avec autrui</a:t>
            </a:r>
          </a:p>
          <a:p>
            <a:pPr marL="342900" indent="-342900">
              <a:spcBef>
                <a:spcPts val="600"/>
              </a:spcBef>
              <a:buFont typeface="Calibri"/>
              <a:buChar char="-"/>
            </a:pPr>
            <a:r>
              <a:rPr lang="fr-FR" sz="3200" b="1">
                <a:solidFill>
                  <a:srgbClr val="7030A0"/>
                </a:solidFill>
                <a:ea typeface="Calibri"/>
                <a:cs typeface="Calibri"/>
              </a:rPr>
              <a:t>Raconter une histoire connue, dans son intégralité et </a:t>
            </a:r>
            <a:r>
              <a:rPr lang="fr-FR" sz="3200" b="1" u="sng">
                <a:solidFill>
                  <a:srgbClr val="7030A0"/>
                </a:solidFill>
                <a:ea typeface="Calibri"/>
                <a:cs typeface="Calibri"/>
              </a:rPr>
              <a:t>sans support</a:t>
            </a:r>
            <a:r>
              <a:rPr lang="fr-FR" sz="3200" b="1">
                <a:solidFill>
                  <a:srgbClr val="7030A0"/>
                </a:solidFill>
                <a:ea typeface="Calibri"/>
                <a:cs typeface="Calibri"/>
              </a:rPr>
              <a:t> </a:t>
            </a:r>
          </a:p>
        </p:txBody>
      </p:sp>
      <p:sp>
        <p:nvSpPr>
          <p:cNvPr id="20" name="Flèche : courbe vers la droite 19">
            <a:extLst>
              <a:ext uri="{FF2B5EF4-FFF2-40B4-BE49-F238E27FC236}">
                <a16:creationId xmlns:a16="http://schemas.microsoft.com/office/drawing/2014/main" id="{538AB1A0-282A-6080-225B-3AEA1C14D0F3}"/>
              </a:ext>
            </a:extLst>
          </p:cNvPr>
          <p:cNvSpPr/>
          <p:nvPr/>
        </p:nvSpPr>
        <p:spPr>
          <a:xfrm rot="2520000">
            <a:off x="6250877" y="5685291"/>
            <a:ext cx="404812" cy="1000125"/>
          </a:xfrm>
          <a:prstGeom prst="curvedRightArrow">
            <a:avLst/>
          </a:prstGeom>
          <a:solidFill>
            <a:srgbClr val="C00000"/>
          </a:solidFill>
          <a:ln>
            <a:solidFill>
              <a:srgbClr val="FF99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pic>
        <p:nvPicPr>
          <p:cNvPr id="23" name="Image 22" descr="Une image contenant texte, capture d’écran, Police&#10;&#10;Le contenu généré par l’IA peut être incorrect.">
            <a:extLst>
              <a:ext uri="{FF2B5EF4-FFF2-40B4-BE49-F238E27FC236}">
                <a16:creationId xmlns:a16="http://schemas.microsoft.com/office/drawing/2014/main" id="{EB649379-B575-D73F-81EA-D94DC57ADFAA}"/>
              </a:ext>
            </a:extLst>
          </p:cNvPr>
          <p:cNvPicPr>
            <a:picLocks noChangeAspect="1"/>
          </p:cNvPicPr>
          <p:nvPr/>
        </p:nvPicPr>
        <p:blipFill>
          <a:blip r:embed="rId4"/>
          <a:stretch>
            <a:fillRect/>
          </a:stretch>
        </p:blipFill>
        <p:spPr>
          <a:xfrm>
            <a:off x="4064828" y="6692788"/>
            <a:ext cx="4765317" cy="2986691"/>
          </a:xfrm>
          <a:prstGeom prst="rect">
            <a:avLst/>
          </a:prstGeom>
        </p:spPr>
      </p:pic>
      <p:pic>
        <p:nvPicPr>
          <p:cNvPr id="24" name="Image 23" descr="Une image contenant texte, Police, signe&#10;&#10;Le contenu généré par l’IA peut être incorrect.">
            <a:extLst>
              <a:ext uri="{FF2B5EF4-FFF2-40B4-BE49-F238E27FC236}">
                <a16:creationId xmlns:a16="http://schemas.microsoft.com/office/drawing/2014/main" id="{58734358-178D-862B-5962-BE38DC2D6CDC}"/>
              </a:ext>
            </a:extLst>
          </p:cNvPr>
          <p:cNvPicPr>
            <a:picLocks noChangeAspect="1"/>
          </p:cNvPicPr>
          <p:nvPr/>
        </p:nvPicPr>
        <p:blipFill>
          <a:blip r:embed="rId5"/>
          <a:stretch>
            <a:fillRect/>
          </a:stretch>
        </p:blipFill>
        <p:spPr>
          <a:xfrm rot="20700000">
            <a:off x="863384" y="1879040"/>
            <a:ext cx="2269620" cy="2103837"/>
          </a:xfrm>
          <a:prstGeom prst="rect">
            <a:avLst/>
          </a:prstGeom>
        </p:spPr>
      </p:pic>
      <p:sp>
        <p:nvSpPr>
          <p:cNvPr id="26" name="ZoneTexte 25">
            <a:extLst>
              <a:ext uri="{FF2B5EF4-FFF2-40B4-BE49-F238E27FC236}">
                <a16:creationId xmlns:a16="http://schemas.microsoft.com/office/drawing/2014/main" id="{F60879D9-8920-A37B-9857-5D0E0141E5C1}"/>
              </a:ext>
            </a:extLst>
          </p:cNvPr>
          <p:cNvSpPr txBox="1"/>
          <p:nvPr/>
        </p:nvSpPr>
        <p:spPr>
          <a:xfrm>
            <a:off x="7357057" y="654959"/>
            <a:ext cx="6116344" cy="830997"/>
          </a:xfrm>
          <a:prstGeom prst="rect">
            <a:avLst/>
          </a:prstGeom>
        </p:spPr>
        <p:style>
          <a:lnRef idx="1">
            <a:schemeClr val="accent1"/>
          </a:lnRef>
          <a:fillRef idx="3">
            <a:schemeClr val="accent1"/>
          </a:fillRef>
          <a:effectRef idx="2">
            <a:schemeClr val="accent1"/>
          </a:effectRef>
          <a:fontRef idx="minor">
            <a:schemeClr val="lt1"/>
          </a:fontRef>
        </p:style>
        <p:txBody>
          <a:bodyPr wrap="square" lIns="91440" tIns="45720" rIns="91440" bIns="45720" anchor="t">
            <a:spAutoFit/>
          </a:bodyPr>
          <a:lstStyle/>
          <a:p>
            <a:r>
              <a:rPr lang="fr-FR" sz="4000" b="1">
                <a:solidFill>
                  <a:schemeClr val="bg1"/>
                </a:solidFill>
                <a:latin typeface="Century Gothic"/>
              </a:rPr>
              <a:t>Passer de l'oral à l'écrit </a:t>
            </a:r>
            <a:r>
              <a:rPr lang="fr-FR" sz="4800" b="1">
                <a:solidFill>
                  <a:schemeClr val="bg1"/>
                </a:solidFill>
                <a:latin typeface="Century Gothic"/>
              </a:rPr>
              <a:t> </a:t>
            </a:r>
            <a:endParaRPr lang="fr-FR" sz="4800">
              <a:solidFill>
                <a:schemeClr val="bg1"/>
              </a:solidFill>
              <a:latin typeface="Century Gothic"/>
            </a:endParaRPr>
          </a:p>
        </p:txBody>
      </p:sp>
      <p:pic>
        <p:nvPicPr>
          <p:cNvPr id="5" name="Image 4" descr="Une image contenant croquis, dessin humoristique, dessin, Visage humain&#10;&#10;Le contenu généré par l’IA peut être incorrect.">
            <a:extLst>
              <a:ext uri="{FF2B5EF4-FFF2-40B4-BE49-F238E27FC236}">
                <a16:creationId xmlns:a16="http://schemas.microsoft.com/office/drawing/2014/main" id="{4B7635CD-F345-30DC-C3CE-0D0F87649C9A}"/>
              </a:ext>
            </a:extLst>
          </p:cNvPr>
          <p:cNvPicPr>
            <a:picLocks noChangeAspect="1"/>
          </p:cNvPicPr>
          <p:nvPr/>
        </p:nvPicPr>
        <p:blipFill>
          <a:blip r:embed="rId6"/>
          <a:stretch>
            <a:fillRect/>
          </a:stretch>
        </p:blipFill>
        <p:spPr>
          <a:xfrm rot="-660000">
            <a:off x="11973030" y="1819869"/>
            <a:ext cx="2146343" cy="1628640"/>
          </a:xfrm>
          <a:prstGeom prst="rect">
            <a:avLst/>
          </a:prstGeom>
        </p:spPr>
      </p:pic>
    </p:spTree>
    <p:extLst>
      <p:ext uri="{BB962C8B-B14F-4D97-AF65-F5344CB8AC3E}">
        <p14:creationId xmlns:p14="http://schemas.microsoft.com/office/powerpoint/2010/main" val="22399652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63CFE-C121-78A5-B844-AA1C18ACD69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DE90DF3-7325-3778-5060-391510889AA6}"/>
              </a:ext>
            </a:extLst>
          </p:cNvPr>
          <p:cNvGrpSpPr/>
          <p:nvPr/>
        </p:nvGrpSpPr>
        <p:grpSpPr>
          <a:xfrm>
            <a:off x="312964" y="-4871357"/>
            <a:ext cx="18463843" cy="14890587"/>
            <a:chOff x="-177349" y="-38100"/>
            <a:chExt cx="5172698" cy="4356834"/>
          </a:xfrm>
        </p:grpSpPr>
        <p:sp>
          <p:nvSpPr>
            <p:cNvPr id="3" name="Freeform 3">
              <a:extLst>
                <a:ext uri="{FF2B5EF4-FFF2-40B4-BE49-F238E27FC236}">
                  <a16:creationId xmlns:a16="http://schemas.microsoft.com/office/drawing/2014/main" id="{0B5320FE-FE3E-48C7-FC28-4E9875226F86}"/>
                </a:ext>
              </a:extLst>
            </p:cNvPr>
            <p:cNvSpPr/>
            <p:nvPr/>
          </p:nvSpPr>
          <p:spPr>
            <a:xfrm>
              <a:off x="-177349" y="144263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33047FC1-D981-7CBC-0B80-214D7788F5DD}"/>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pic>
        <p:nvPicPr>
          <p:cNvPr id="8" name="Image 7" descr="Une image contenant texte, diagramme, capture d’écran, Police&#10;&#10;Le contenu généré par l’IA peut être incorrect.">
            <a:extLst>
              <a:ext uri="{FF2B5EF4-FFF2-40B4-BE49-F238E27FC236}">
                <a16:creationId xmlns:a16="http://schemas.microsoft.com/office/drawing/2014/main" id="{DDA0F6EC-53CB-617D-FC4F-F23D32CAB0F9}"/>
              </a:ext>
            </a:extLst>
          </p:cNvPr>
          <p:cNvPicPr>
            <a:picLocks noChangeAspect="1"/>
          </p:cNvPicPr>
          <p:nvPr/>
        </p:nvPicPr>
        <p:blipFill>
          <a:blip r:embed="rId3"/>
          <a:stretch>
            <a:fillRect/>
          </a:stretch>
        </p:blipFill>
        <p:spPr>
          <a:xfrm>
            <a:off x="1348468" y="3358575"/>
            <a:ext cx="13843906" cy="6321878"/>
          </a:xfrm>
          <a:prstGeom prst="rect">
            <a:avLst/>
          </a:prstGeom>
        </p:spPr>
      </p:pic>
      <p:pic>
        <p:nvPicPr>
          <p:cNvPr id="9" name="Image 8" descr="Une image contenant texte, Police, capture d’écran, ligne&#10;&#10;Le contenu généré par l’IA peut être incorrect.">
            <a:extLst>
              <a:ext uri="{FF2B5EF4-FFF2-40B4-BE49-F238E27FC236}">
                <a16:creationId xmlns:a16="http://schemas.microsoft.com/office/drawing/2014/main" id="{59A26321-9297-8625-992D-DC6D46978747}"/>
              </a:ext>
            </a:extLst>
          </p:cNvPr>
          <p:cNvPicPr>
            <a:picLocks noChangeAspect="1"/>
          </p:cNvPicPr>
          <p:nvPr/>
        </p:nvPicPr>
        <p:blipFill>
          <a:blip r:embed="rId4"/>
          <a:stretch>
            <a:fillRect/>
          </a:stretch>
        </p:blipFill>
        <p:spPr>
          <a:xfrm rot="-420000">
            <a:off x="754517" y="1215671"/>
            <a:ext cx="9692368" cy="2269672"/>
          </a:xfrm>
          <a:prstGeom prst="rect">
            <a:avLst/>
          </a:prstGeom>
        </p:spPr>
      </p:pic>
      <p:pic>
        <p:nvPicPr>
          <p:cNvPr id="11" name="Image 10" descr="Une image contenant texte, capture d’écran, Police, conception&#10;&#10;Le contenu généré par l’IA peut être incorrect.">
            <a:extLst>
              <a:ext uri="{FF2B5EF4-FFF2-40B4-BE49-F238E27FC236}">
                <a16:creationId xmlns:a16="http://schemas.microsoft.com/office/drawing/2014/main" id="{1D9B48CE-1793-9CA7-26C8-3ED28BD502B7}"/>
              </a:ext>
            </a:extLst>
          </p:cNvPr>
          <p:cNvPicPr>
            <a:picLocks noChangeAspect="1"/>
          </p:cNvPicPr>
          <p:nvPr/>
        </p:nvPicPr>
        <p:blipFill>
          <a:blip r:embed="rId5"/>
          <a:stretch>
            <a:fillRect/>
          </a:stretch>
        </p:blipFill>
        <p:spPr>
          <a:xfrm>
            <a:off x="14636523" y="593952"/>
            <a:ext cx="3188153" cy="4347482"/>
          </a:xfrm>
          <a:prstGeom prst="rect">
            <a:avLst/>
          </a:prstGeom>
        </p:spPr>
      </p:pic>
      <p:sp>
        <p:nvSpPr>
          <p:cNvPr id="12" name="ZoneTexte 11">
            <a:extLst>
              <a:ext uri="{FF2B5EF4-FFF2-40B4-BE49-F238E27FC236}">
                <a16:creationId xmlns:a16="http://schemas.microsoft.com/office/drawing/2014/main" id="{8B4CCA36-6152-61CE-BFD5-B02FB901EE92}"/>
              </a:ext>
            </a:extLst>
          </p:cNvPr>
          <p:cNvSpPr txBox="1"/>
          <p:nvPr/>
        </p:nvSpPr>
        <p:spPr>
          <a:xfrm>
            <a:off x="11152414" y="587829"/>
            <a:ext cx="347798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4E70"/>
                </a:solidFill>
                <a:latin typeface="Marianne"/>
              </a:rPr>
              <a:t>Pour </a:t>
            </a:r>
            <a:r>
              <a:rPr lang="en-US" sz="3200" b="1" err="1">
                <a:solidFill>
                  <a:srgbClr val="004E70"/>
                </a:solidFill>
                <a:latin typeface="Marianne"/>
              </a:rPr>
              <a:t>une</a:t>
            </a:r>
            <a:r>
              <a:rPr lang="en-US" sz="3200" b="1">
                <a:solidFill>
                  <a:srgbClr val="004E70"/>
                </a:solidFill>
                <a:latin typeface="Marianne"/>
              </a:rPr>
              <a:t> première culture </a:t>
            </a:r>
            <a:r>
              <a:rPr lang="en-US" sz="3200" b="1" err="1">
                <a:solidFill>
                  <a:srgbClr val="004E70"/>
                </a:solidFill>
                <a:latin typeface="Marianne"/>
              </a:rPr>
              <a:t>littéraire</a:t>
            </a:r>
            <a:r>
              <a:rPr lang="en-US" sz="3200" b="1">
                <a:solidFill>
                  <a:srgbClr val="004E70"/>
                </a:solidFill>
                <a:latin typeface="Marianne"/>
              </a:rPr>
              <a:t> à </a:t>
            </a:r>
            <a:r>
              <a:rPr lang="en-US" sz="3200" b="1" err="1">
                <a:solidFill>
                  <a:srgbClr val="004E70"/>
                </a:solidFill>
                <a:latin typeface="Marianne"/>
              </a:rPr>
              <a:t>l'école</a:t>
            </a:r>
            <a:r>
              <a:rPr lang="en-US" sz="3200" b="1">
                <a:solidFill>
                  <a:srgbClr val="004E70"/>
                </a:solidFill>
                <a:latin typeface="Marianne"/>
              </a:rPr>
              <a:t> </a:t>
            </a:r>
            <a:r>
              <a:rPr lang="en-US" sz="3200" b="1" err="1">
                <a:solidFill>
                  <a:srgbClr val="004E70"/>
                </a:solidFill>
                <a:latin typeface="Marianne"/>
              </a:rPr>
              <a:t>maternelle</a:t>
            </a:r>
            <a:endParaRPr lang="en-US" sz="3200" b="1">
              <a:solidFill>
                <a:srgbClr val="004E70"/>
              </a:solidFill>
              <a:latin typeface="Marianne"/>
            </a:endParaRPr>
          </a:p>
        </p:txBody>
      </p:sp>
      <p:pic>
        <p:nvPicPr>
          <p:cNvPr id="5" name="Image 4" descr="Une image contenant dessin, clipart, dessin humoristique, illustration&#10;&#10;Le contenu généré par l’IA peut être incorrect.">
            <a:extLst>
              <a:ext uri="{FF2B5EF4-FFF2-40B4-BE49-F238E27FC236}">
                <a16:creationId xmlns:a16="http://schemas.microsoft.com/office/drawing/2014/main" id="{2D090C4F-6170-0253-067B-8D1E71BBA585}"/>
              </a:ext>
            </a:extLst>
          </p:cNvPr>
          <p:cNvPicPr>
            <a:picLocks noChangeAspect="1"/>
          </p:cNvPicPr>
          <p:nvPr/>
        </p:nvPicPr>
        <p:blipFill>
          <a:blip r:embed="rId6"/>
          <a:stretch>
            <a:fillRect/>
          </a:stretch>
        </p:blipFill>
        <p:spPr>
          <a:xfrm>
            <a:off x="1098862" y="6291531"/>
            <a:ext cx="2647950" cy="2807192"/>
          </a:xfrm>
          <a:prstGeom prst="rect">
            <a:avLst/>
          </a:prstGeom>
        </p:spPr>
      </p:pic>
    </p:spTree>
    <p:extLst>
      <p:ext uri="{BB962C8B-B14F-4D97-AF65-F5344CB8AC3E}">
        <p14:creationId xmlns:p14="http://schemas.microsoft.com/office/powerpoint/2010/main" val="1298531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229A6-6FA3-7B44-7A12-65CB4FECC273}"/>
            </a:ext>
          </a:extLst>
        </p:cNvPr>
        <p:cNvGrpSpPr/>
        <p:nvPr/>
      </p:nvGrpSpPr>
      <p:grpSpPr>
        <a:xfrm>
          <a:off x="0" y="0"/>
          <a:ext cx="0" cy="0"/>
          <a:chOff x="0" y="0"/>
          <a:chExt cx="0" cy="0"/>
        </a:xfrm>
      </p:grpSpPr>
      <p:sp>
        <p:nvSpPr>
          <p:cNvPr id="7" name="Freeform 3">
            <a:extLst>
              <a:ext uri="{FF2B5EF4-FFF2-40B4-BE49-F238E27FC236}">
                <a16:creationId xmlns:a16="http://schemas.microsoft.com/office/drawing/2014/main" id="{B13C7C7C-5B4C-4F9D-74AD-E3FD898AF349}"/>
              </a:ext>
            </a:extLst>
          </p:cNvPr>
          <p:cNvSpPr/>
          <p:nvPr/>
        </p:nvSpPr>
        <p:spPr>
          <a:xfrm>
            <a:off x="220285" y="-910"/>
            <a:ext cx="17800640" cy="985338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10" name="ZoneTexte 9">
            <a:extLst>
              <a:ext uri="{FF2B5EF4-FFF2-40B4-BE49-F238E27FC236}">
                <a16:creationId xmlns:a16="http://schemas.microsoft.com/office/drawing/2014/main" id="{B9E22A30-817B-1353-5A9D-F3C2EBF3121E}"/>
              </a:ext>
            </a:extLst>
          </p:cNvPr>
          <p:cNvSpPr txBox="1"/>
          <p:nvPr/>
        </p:nvSpPr>
        <p:spPr>
          <a:xfrm>
            <a:off x="575307" y="608487"/>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a:t>
            </a:r>
            <a:r>
              <a:rPr lang="fr-FR" sz="4800" b="1">
                <a:solidFill>
                  <a:schemeClr val="accent5"/>
                </a:solidFill>
                <a:latin typeface="Century Gothic"/>
              </a:rPr>
              <a:t>Sous-domaine  </a:t>
            </a:r>
            <a:endParaRPr lang="fr-FR" sz="4800">
              <a:solidFill>
                <a:schemeClr val="accent5"/>
              </a:solidFill>
              <a:ea typeface="Calibri"/>
              <a:cs typeface="Calibri"/>
            </a:endParaRPr>
          </a:p>
        </p:txBody>
      </p:sp>
      <p:sp>
        <p:nvSpPr>
          <p:cNvPr id="14" name="Organigramme : Connecteur 13">
            <a:extLst>
              <a:ext uri="{FF2B5EF4-FFF2-40B4-BE49-F238E27FC236}">
                <a16:creationId xmlns:a16="http://schemas.microsoft.com/office/drawing/2014/main" id="{F0C9FAE3-37C4-E694-22D5-D2F51E308499}"/>
              </a:ext>
            </a:extLst>
          </p:cNvPr>
          <p:cNvSpPr/>
          <p:nvPr/>
        </p:nvSpPr>
        <p:spPr>
          <a:xfrm>
            <a:off x="13689184" y="136123"/>
            <a:ext cx="3960797" cy="1971016"/>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200" b="1">
                <a:latin typeface="Century Gothic"/>
              </a:rPr>
              <a:t>Se préparer à apprendre à écrire</a:t>
            </a:r>
          </a:p>
        </p:txBody>
      </p:sp>
      <p:sp>
        <p:nvSpPr>
          <p:cNvPr id="26" name="ZoneTexte 25">
            <a:extLst>
              <a:ext uri="{FF2B5EF4-FFF2-40B4-BE49-F238E27FC236}">
                <a16:creationId xmlns:a16="http://schemas.microsoft.com/office/drawing/2014/main" id="{80CB3D2E-A36A-AAF1-933C-D87BE6FB282F}"/>
              </a:ext>
            </a:extLst>
          </p:cNvPr>
          <p:cNvSpPr txBox="1"/>
          <p:nvPr/>
        </p:nvSpPr>
        <p:spPr>
          <a:xfrm>
            <a:off x="6680770" y="721769"/>
            <a:ext cx="6569914" cy="707886"/>
          </a:xfrm>
          <a:prstGeom prst="rect">
            <a:avLst/>
          </a:prstGeom>
          <a:solidFill>
            <a:srgbClr val="92D050"/>
          </a:solidFill>
        </p:spPr>
        <p:style>
          <a:lnRef idx="1">
            <a:schemeClr val="accent3"/>
          </a:lnRef>
          <a:fillRef idx="3">
            <a:schemeClr val="accent3"/>
          </a:fillRef>
          <a:effectRef idx="2">
            <a:schemeClr val="accent3"/>
          </a:effectRef>
          <a:fontRef idx="minor">
            <a:schemeClr val="lt1"/>
          </a:fontRef>
        </p:style>
        <p:txBody>
          <a:bodyPr wrap="square" lIns="91440" tIns="45720" rIns="91440" bIns="45720" anchor="t">
            <a:spAutoFit/>
          </a:bodyPr>
          <a:lstStyle/>
          <a:p>
            <a:r>
              <a:rPr lang="fr-FR" sz="4000" b="1">
                <a:solidFill>
                  <a:schemeClr val="bg1"/>
                </a:solidFill>
                <a:latin typeface="Century Gothic"/>
              </a:rPr>
              <a:t>Passer de l'oral à l'écrit </a:t>
            </a:r>
            <a:endParaRPr lang="fr-FR" sz="4800" b="1">
              <a:solidFill>
                <a:schemeClr val="bg1"/>
              </a:solidFill>
              <a:latin typeface="Century Gothic"/>
            </a:endParaRPr>
          </a:p>
        </p:txBody>
      </p:sp>
      <p:pic>
        <p:nvPicPr>
          <p:cNvPr id="9" name="Image 8" descr="Une image contenant clipart&#10;&#10;Le contenu généré par l’IA peut être incorrect.">
            <a:extLst>
              <a:ext uri="{FF2B5EF4-FFF2-40B4-BE49-F238E27FC236}">
                <a16:creationId xmlns:a16="http://schemas.microsoft.com/office/drawing/2014/main" id="{55CFE982-5A29-7845-03B2-6AA9AC19331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80000">
            <a:off x="2993214" y="1712516"/>
            <a:ext cx="3686201" cy="3775498"/>
          </a:xfrm>
          <a:prstGeom prst="rect">
            <a:avLst/>
          </a:prstGeom>
        </p:spPr>
      </p:pic>
      <p:sp>
        <p:nvSpPr>
          <p:cNvPr id="12" name="ZoneTexte 11">
            <a:extLst>
              <a:ext uri="{FF2B5EF4-FFF2-40B4-BE49-F238E27FC236}">
                <a16:creationId xmlns:a16="http://schemas.microsoft.com/office/drawing/2014/main" id="{6FD0661E-7044-210E-AEAF-CE3B0AB1B308}"/>
              </a:ext>
            </a:extLst>
          </p:cNvPr>
          <p:cNvSpPr txBox="1"/>
          <p:nvPr/>
        </p:nvSpPr>
        <p:spPr>
          <a:xfrm rot="20640000">
            <a:off x="3831539" y="3065527"/>
            <a:ext cx="2553672" cy="1754326"/>
          </a:xfrm>
          <a:prstGeom prst="rect">
            <a:avLst/>
          </a:prstGeom>
          <a:noFill/>
        </p:spPr>
        <p:txBody>
          <a:bodyPr wrap="square" lIns="91440" tIns="45720" rIns="91440" bIns="45720" rtlCol="0" anchor="t">
            <a:spAutoFit/>
          </a:bodyPr>
          <a:lstStyle/>
          <a:p>
            <a:pPr algn="ctr"/>
            <a:endParaRPr lang="fr-FR" sz="2400" b="1">
              <a:latin typeface="Century Gothic"/>
            </a:endParaRPr>
          </a:p>
          <a:p>
            <a:pPr algn="ctr"/>
            <a:r>
              <a:rPr lang="fr-FR" sz="2800" b="1">
                <a:latin typeface="Century Gothic"/>
              </a:rPr>
              <a:t>Apprendre le geste d'écriture</a:t>
            </a:r>
            <a:endParaRPr lang="fr-FR" sz="2800" b="1">
              <a:latin typeface="Century Gothic"/>
              <a:ea typeface="Calibri"/>
              <a:cs typeface="Calibri"/>
            </a:endParaRPr>
          </a:p>
        </p:txBody>
      </p:sp>
      <p:pic>
        <p:nvPicPr>
          <p:cNvPr id="15" name="Image 14" descr="Une image contenant clipart&#10;&#10;Le contenu généré par l’IA peut être incorrect.">
            <a:extLst>
              <a:ext uri="{FF2B5EF4-FFF2-40B4-BE49-F238E27FC236}">
                <a16:creationId xmlns:a16="http://schemas.microsoft.com/office/drawing/2014/main" id="{13B0938C-76C9-8A47-494A-D472DFFD057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40000">
            <a:off x="10737020" y="1855537"/>
            <a:ext cx="3686201" cy="3775498"/>
          </a:xfrm>
          <a:prstGeom prst="rect">
            <a:avLst/>
          </a:prstGeom>
        </p:spPr>
      </p:pic>
      <p:sp>
        <p:nvSpPr>
          <p:cNvPr id="19" name="ZoneTexte 18">
            <a:extLst>
              <a:ext uri="{FF2B5EF4-FFF2-40B4-BE49-F238E27FC236}">
                <a16:creationId xmlns:a16="http://schemas.microsoft.com/office/drawing/2014/main" id="{CB060446-6F51-6152-83E2-55E51FE5B355}"/>
              </a:ext>
            </a:extLst>
          </p:cNvPr>
          <p:cNvSpPr txBox="1"/>
          <p:nvPr/>
        </p:nvSpPr>
        <p:spPr>
          <a:xfrm rot="600000">
            <a:off x="11636111" y="3305756"/>
            <a:ext cx="2553672" cy="1323439"/>
          </a:xfrm>
          <a:prstGeom prst="rect">
            <a:avLst/>
          </a:prstGeom>
          <a:noFill/>
        </p:spPr>
        <p:txBody>
          <a:bodyPr wrap="square" lIns="91440" tIns="45720" rIns="91440" bIns="45720" rtlCol="0" anchor="t">
            <a:spAutoFit/>
          </a:bodyPr>
          <a:lstStyle/>
          <a:p>
            <a:pPr algn="ctr"/>
            <a:endParaRPr lang="fr-FR" sz="2400" b="1">
              <a:latin typeface="Century Gothic"/>
            </a:endParaRPr>
          </a:p>
          <a:p>
            <a:pPr algn="ctr"/>
            <a:r>
              <a:rPr lang="fr-FR" sz="2800" b="1">
                <a:latin typeface="Century Gothic"/>
              </a:rPr>
              <a:t>Produire de 1ers écrits</a:t>
            </a:r>
            <a:endParaRPr lang="fr-FR" sz="2800" b="1">
              <a:latin typeface="Century Gothic"/>
              <a:ea typeface="Calibri"/>
              <a:cs typeface="Calibri"/>
            </a:endParaRPr>
          </a:p>
        </p:txBody>
      </p:sp>
      <p:pic>
        <p:nvPicPr>
          <p:cNvPr id="4" name="Image 3" descr="Une image contenant Police, texte, logo, conception&#10;&#10;Le contenu généré par l’IA peut être incorrect.">
            <a:extLst>
              <a:ext uri="{FF2B5EF4-FFF2-40B4-BE49-F238E27FC236}">
                <a16:creationId xmlns:a16="http://schemas.microsoft.com/office/drawing/2014/main" id="{13F5F346-EA68-D4F3-DCBA-E902E1B6B137}"/>
              </a:ext>
            </a:extLst>
          </p:cNvPr>
          <p:cNvPicPr>
            <a:picLocks noChangeAspect="1"/>
          </p:cNvPicPr>
          <p:nvPr/>
        </p:nvPicPr>
        <p:blipFill>
          <a:blip r:embed="rId4"/>
          <a:stretch>
            <a:fillRect/>
          </a:stretch>
        </p:blipFill>
        <p:spPr>
          <a:xfrm>
            <a:off x="6863371" y="1798679"/>
            <a:ext cx="3532540" cy="3080025"/>
          </a:xfrm>
          <a:prstGeom prst="rect">
            <a:avLst/>
          </a:prstGeom>
        </p:spPr>
      </p:pic>
      <p:pic>
        <p:nvPicPr>
          <p:cNvPr id="5" name="Image 4" descr="Une image contenant texte, Police, capture d’écran&#10;&#10;Le contenu généré par l’IA peut être incorrect.">
            <a:extLst>
              <a:ext uri="{FF2B5EF4-FFF2-40B4-BE49-F238E27FC236}">
                <a16:creationId xmlns:a16="http://schemas.microsoft.com/office/drawing/2014/main" id="{98C9F09B-491D-9FC8-550F-81C646961931}"/>
              </a:ext>
            </a:extLst>
          </p:cNvPr>
          <p:cNvPicPr>
            <a:picLocks noChangeAspect="1"/>
          </p:cNvPicPr>
          <p:nvPr/>
        </p:nvPicPr>
        <p:blipFill>
          <a:blip r:embed="rId5"/>
          <a:stretch>
            <a:fillRect/>
          </a:stretch>
        </p:blipFill>
        <p:spPr>
          <a:xfrm>
            <a:off x="571953" y="5574619"/>
            <a:ext cx="16962663" cy="3927474"/>
          </a:xfrm>
          <a:prstGeom prst="rect">
            <a:avLst/>
          </a:prstGeom>
        </p:spPr>
      </p:pic>
    </p:spTree>
    <p:extLst>
      <p:ext uri="{BB962C8B-B14F-4D97-AF65-F5344CB8AC3E}">
        <p14:creationId xmlns:p14="http://schemas.microsoft.com/office/powerpoint/2010/main" val="632724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56D3F-3008-7432-579A-4D3C9C1727CA}"/>
            </a:ext>
          </a:extLst>
        </p:cNvPr>
        <p:cNvGrpSpPr/>
        <p:nvPr/>
      </p:nvGrpSpPr>
      <p:grpSpPr>
        <a:xfrm>
          <a:off x="0" y="0"/>
          <a:ext cx="0" cy="0"/>
          <a:chOff x="0" y="0"/>
          <a:chExt cx="0" cy="0"/>
        </a:xfrm>
      </p:grpSpPr>
      <p:sp>
        <p:nvSpPr>
          <p:cNvPr id="7" name="Freeform 3">
            <a:extLst>
              <a:ext uri="{FF2B5EF4-FFF2-40B4-BE49-F238E27FC236}">
                <a16:creationId xmlns:a16="http://schemas.microsoft.com/office/drawing/2014/main" id="{B0D04306-F515-1D02-19A8-EA60C70C648A}"/>
              </a:ext>
            </a:extLst>
          </p:cNvPr>
          <p:cNvSpPr/>
          <p:nvPr/>
        </p:nvSpPr>
        <p:spPr>
          <a:xfrm>
            <a:off x="216196" y="216804"/>
            <a:ext cx="17800640" cy="985338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10" name="ZoneTexte 9">
            <a:extLst>
              <a:ext uri="{FF2B5EF4-FFF2-40B4-BE49-F238E27FC236}">
                <a16:creationId xmlns:a16="http://schemas.microsoft.com/office/drawing/2014/main" id="{5E45337B-A411-FFED-2811-709D9B9BD89E}"/>
              </a:ext>
            </a:extLst>
          </p:cNvPr>
          <p:cNvSpPr txBox="1"/>
          <p:nvPr/>
        </p:nvSpPr>
        <p:spPr>
          <a:xfrm>
            <a:off x="629736" y="608487"/>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a:t>
            </a:r>
            <a:r>
              <a:rPr lang="fr-FR" sz="4800" b="1">
                <a:solidFill>
                  <a:schemeClr val="accent5"/>
                </a:solidFill>
                <a:latin typeface="Century Gothic"/>
              </a:rPr>
              <a:t>Les "thématiques" </a:t>
            </a:r>
            <a:endParaRPr lang="fr-FR" sz="4800">
              <a:solidFill>
                <a:schemeClr val="accent5"/>
              </a:solidFill>
              <a:ea typeface="Calibri"/>
              <a:cs typeface="Calibri"/>
            </a:endParaRPr>
          </a:p>
        </p:txBody>
      </p:sp>
      <p:sp>
        <p:nvSpPr>
          <p:cNvPr id="14" name="Organigramme : Connecteur 13">
            <a:extLst>
              <a:ext uri="{FF2B5EF4-FFF2-40B4-BE49-F238E27FC236}">
                <a16:creationId xmlns:a16="http://schemas.microsoft.com/office/drawing/2014/main" id="{6450CE3E-83FD-8FF7-EB6B-E0FE45059287}"/>
              </a:ext>
            </a:extLst>
          </p:cNvPr>
          <p:cNvSpPr/>
          <p:nvPr/>
        </p:nvSpPr>
        <p:spPr>
          <a:xfrm>
            <a:off x="13647455" y="411894"/>
            <a:ext cx="4056952" cy="1873046"/>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200" b="1">
                <a:latin typeface="Century Gothic"/>
              </a:rPr>
              <a:t>Se préparer à apprendre à écrire</a:t>
            </a:r>
          </a:p>
        </p:txBody>
      </p:sp>
      <p:pic>
        <p:nvPicPr>
          <p:cNvPr id="2" name="Image 1" descr="Une image contenant texte, Police, signe&#10;&#10;Le contenu généré par l’IA peut être incorrect.">
            <a:extLst>
              <a:ext uri="{FF2B5EF4-FFF2-40B4-BE49-F238E27FC236}">
                <a16:creationId xmlns:a16="http://schemas.microsoft.com/office/drawing/2014/main" id="{A5D2013C-1E9F-A61C-E8F7-1BE30BB63C40}"/>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080000">
            <a:off x="834118" y="1878240"/>
            <a:ext cx="2816678" cy="2745921"/>
          </a:xfrm>
          <a:prstGeom prst="rect">
            <a:avLst/>
          </a:prstGeom>
        </p:spPr>
      </p:pic>
      <p:sp>
        <p:nvSpPr>
          <p:cNvPr id="4" name="ZoneTexte 3">
            <a:extLst>
              <a:ext uri="{FF2B5EF4-FFF2-40B4-BE49-F238E27FC236}">
                <a16:creationId xmlns:a16="http://schemas.microsoft.com/office/drawing/2014/main" id="{38FA8798-5846-A989-4B85-CFBEC79D4FBA}"/>
              </a:ext>
            </a:extLst>
          </p:cNvPr>
          <p:cNvSpPr txBox="1"/>
          <p:nvPr/>
        </p:nvSpPr>
        <p:spPr>
          <a:xfrm>
            <a:off x="6581862" y="679239"/>
            <a:ext cx="6569914" cy="830997"/>
          </a:xfrm>
          <a:prstGeom prst="rect">
            <a:avLst/>
          </a:prstGeom>
          <a:solidFill>
            <a:srgbClr val="92D050"/>
          </a:solidFill>
        </p:spPr>
        <p:style>
          <a:lnRef idx="1">
            <a:schemeClr val="accent3"/>
          </a:lnRef>
          <a:fillRef idx="3">
            <a:schemeClr val="accent3"/>
          </a:fillRef>
          <a:effectRef idx="2">
            <a:schemeClr val="accent3"/>
          </a:effectRef>
          <a:fontRef idx="minor">
            <a:schemeClr val="lt1"/>
          </a:fontRef>
        </p:style>
        <p:txBody>
          <a:bodyPr wrap="square" lIns="91440" tIns="45720" rIns="91440" bIns="45720" anchor="t">
            <a:spAutoFit/>
          </a:bodyPr>
          <a:lstStyle/>
          <a:p>
            <a:r>
              <a:rPr lang="fr-FR" sz="4000" b="1">
                <a:solidFill>
                  <a:schemeClr val="bg1"/>
                </a:solidFill>
                <a:latin typeface="Century Gothic"/>
              </a:rPr>
              <a:t>Passer de l'oral à l'écrit </a:t>
            </a:r>
            <a:r>
              <a:rPr lang="fr-FR" sz="4800" b="1">
                <a:solidFill>
                  <a:schemeClr val="bg1"/>
                </a:solidFill>
                <a:latin typeface="Century Gothic"/>
              </a:rPr>
              <a:t> </a:t>
            </a:r>
            <a:endParaRPr lang="fr-FR" sz="4800">
              <a:solidFill>
                <a:schemeClr val="bg1"/>
              </a:solidFill>
              <a:latin typeface="Century Gothic"/>
            </a:endParaRPr>
          </a:p>
        </p:txBody>
      </p:sp>
      <p:pic>
        <p:nvPicPr>
          <p:cNvPr id="3" name="Image 2" descr="Une image contenant texte, capture d’écran, Police, nombre&#10;&#10;Le contenu généré par l’IA peut être incorrect.">
            <a:extLst>
              <a:ext uri="{FF2B5EF4-FFF2-40B4-BE49-F238E27FC236}">
                <a16:creationId xmlns:a16="http://schemas.microsoft.com/office/drawing/2014/main" id="{57DAD91F-F997-9028-1CD7-90CB8C1E988B}"/>
              </a:ext>
            </a:extLst>
          </p:cNvPr>
          <p:cNvPicPr>
            <a:picLocks noChangeAspect="1"/>
          </p:cNvPicPr>
          <p:nvPr/>
        </p:nvPicPr>
        <p:blipFill>
          <a:blip r:embed="rId4"/>
          <a:stretch>
            <a:fillRect/>
          </a:stretch>
        </p:blipFill>
        <p:spPr>
          <a:xfrm>
            <a:off x="4012067" y="2259467"/>
            <a:ext cx="13676538" cy="7515224"/>
          </a:xfrm>
          <a:prstGeom prst="rect">
            <a:avLst/>
          </a:prstGeom>
        </p:spPr>
      </p:pic>
    </p:spTree>
    <p:extLst>
      <p:ext uri="{BB962C8B-B14F-4D97-AF65-F5344CB8AC3E}">
        <p14:creationId xmlns:p14="http://schemas.microsoft.com/office/powerpoint/2010/main" val="18740460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4768E-B190-BBAE-7CFC-5EB19A929DE7}"/>
            </a:ext>
          </a:extLst>
        </p:cNvPr>
        <p:cNvGrpSpPr/>
        <p:nvPr/>
      </p:nvGrpSpPr>
      <p:grpSpPr>
        <a:xfrm>
          <a:off x="0" y="0"/>
          <a:ext cx="0" cy="0"/>
          <a:chOff x="0" y="0"/>
          <a:chExt cx="0" cy="0"/>
        </a:xfrm>
      </p:grpSpPr>
      <p:sp>
        <p:nvSpPr>
          <p:cNvPr id="7" name="Freeform 3">
            <a:extLst>
              <a:ext uri="{FF2B5EF4-FFF2-40B4-BE49-F238E27FC236}">
                <a16:creationId xmlns:a16="http://schemas.microsoft.com/office/drawing/2014/main" id="{4D67AD00-89D6-CAF2-AA63-F4B977EDC713}"/>
              </a:ext>
            </a:extLst>
          </p:cNvPr>
          <p:cNvSpPr/>
          <p:nvPr/>
        </p:nvSpPr>
        <p:spPr>
          <a:xfrm>
            <a:off x="216196" y="216804"/>
            <a:ext cx="17800640" cy="985338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10" name="ZoneTexte 9">
            <a:extLst>
              <a:ext uri="{FF2B5EF4-FFF2-40B4-BE49-F238E27FC236}">
                <a16:creationId xmlns:a16="http://schemas.microsoft.com/office/drawing/2014/main" id="{C54C8249-469C-E472-35B8-3EED6E376091}"/>
              </a:ext>
            </a:extLst>
          </p:cNvPr>
          <p:cNvSpPr txBox="1"/>
          <p:nvPr/>
        </p:nvSpPr>
        <p:spPr>
          <a:xfrm>
            <a:off x="629736" y="608487"/>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a:t>
            </a:r>
            <a:r>
              <a:rPr lang="fr-FR" sz="4800" b="1">
                <a:solidFill>
                  <a:schemeClr val="accent5"/>
                </a:solidFill>
                <a:latin typeface="Century Gothic"/>
              </a:rPr>
              <a:t>Les "thématiques"  </a:t>
            </a:r>
            <a:endParaRPr lang="fr-FR" sz="4800">
              <a:solidFill>
                <a:schemeClr val="accent5"/>
              </a:solidFill>
              <a:ea typeface="Calibri"/>
              <a:cs typeface="Calibri"/>
            </a:endParaRPr>
          </a:p>
        </p:txBody>
      </p:sp>
      <p:sp>
        <p:nvSpPr>
          <p:cNvPr id="14" name="Organigramme : Connecteur 13">
            <a:extLst>
              <a:ext uri="{FF2B5EF4-FFF2-40B4-BE49-F238E27FC236}">
                <a16:creationId xmlns:a16="http://schemas.microsoft.com/office/drawing/2014/main" id="{4452F9DC-6197-13FD-2C29-59FAE4415938}"/>
              </a:ext>
            </a:extLst>
          </p:cNvPr>
          <p:cNvSpPr/>
          <p:nvPr/>
        </p:nvSpPr>
        <p:spPr>
          <a:xfrm>
            <a:off x="13647455" y="411894"/>
            <a:ext cx="4056952" cy="1873046"/>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200" b="1">
                <a:latin typeface="Century Gothic"/>
              </a:rPr>
              <a:t>Se préparer à apprendre à écrire</a:t>
            </a:r>
          </a:p>
        </p:txBody>
      </p:sp>
      <p:pic>
        <p:nvPicPr>
          <p:cNvPr id="2" name="Image 1" descr="Une image contenant texte, Police, signe&#10;&#10;Le contenu généré par l’IA peut être incorrect.">
            <a:extLst>
              <a:ext uri="{FF2B5EF4-FFF2-40B4-BE49-F238E27FC236}">
                <a16:creationId xmlns:a16="http://schemas.microsoft.com/office/drawing/2014/main" id="{E724B313-E24D-6291-C35C-5D17E6DA9CC6}"/>
              </a:ext>
            </a:extLst>
          </p:cNvPr>
          <p:cNvPicPr>
            <a:picLocks noChangeAspect="1"/>
          </p:cNvPicPr>
          <p:nvPr/>
        </p:nvPicPr>
        <p:blipFill>
          <a:blip r:embed="rId3"/>
          <a:stretch>
            <a:fillRect/>
          </a:stretch>
        </p:blipFill>
        <p:spPr>
          <a:xfrm rot="-1080000">
            <a:off x="985075" y="2648436"/>
            <a:ext cx="2816678" cy="2745921"/>
          </a:xfrm>
          <a:prstGeom prst="rect">
            <a:avLst/>
          </a:prstGeom>
        </p:spPr>
      </p:pic>
      <p:sp>
        <p:nvSpPr>
          <p:cNvPr id="4" name="ZoneTexte 3">
            <a:extLst>
              <a:ext uri="{FF2B5EF4-FFF2-40B4-BE49-F238E27FC236}">
                <a16:creationId xmlns:a16="http://schemas.microsoft.com/office/drawing/2014/main" id="{0C8E995D-732C-9DD1-1337-B7DDCC82FE72}"/>
              </a:ext>
            </a:extLst>
          </p:cNvPr>
          <p:cNvSpPr txBox="1"/>
          <p:nvPr/>
        </p:nvSpPr>
        <p:spPr>
          <a:xfrm>
            <a:off x="6551882" y="762375"/>
            <a:ext cx="6569914" cy="707886"/>
          </a:xfrm>
          <a:prstGeom prst="rect">
            <a:avLst/>
          </a:prstGeom>
          <a:solidFill>
            <a:srgbClr val="92D050"/>
          </a:solidFill>
        </p:spPr>
        <p:style>
          <a:lnRef idx="1">
            <a:schemeClr val="accent3"/>
          </a:lnRef>
          <a:fillRef idx="3">
            <a:schemeClr val="accent3"/>
          </a:fillRef>
          <a:effectRef idx="2">
            <a:schemeClr val="accent3"/>
          </a:effectRef>
          <a:fontRef idx="minor">
            <a:schemeClr val="lt1"/>
          </a:fontRef>
        </p:style>
        <p:txBody>
          <a:bodyPr wrap="square" lIns="91440" tIns="45720" rIns="91440" bIns="45720" anchor="t">
            <a:spAutoFit/>
          </a:bodyPr>
          <a:lstStyle/>
          <a:p>
            <a:r>
              <a:rPr lang="fr-FR" sz="4000" b="1">
                <a:solidFill>
                  <a:schemeClr val="bg1"/>
                </a:solidFill>
                <a:latin typeface="Century Gothic"/>
              </a:rPr>
              <a:t>Passer de l'oral à l'écrit </a:t>
            </a:r>
            <a:endParaRPr lang="fr-FR" sz="4800" b="1">
              <a:solidFill>
                <a:schemeClr val="bg1"/>
              </a:solidFill>
              <a:latin typeface="Century Gothic"/>
            </a:endParaRPr>
          </a:p>
        </p:txBody>
      </p:sp>
      <p:pic>
        <p:nvPicPr>
          <p:cNvPr id="6" name="Image 5">
            <a:extLst>
              <a:ext uri="{FF2B5EF4-FFF2-40B4-BE49-F238E27FC236}">
                <a16:creationId xmlns:a16="http://schemas.microsoft.com/office/drawing/2014/main" id="{2EB36F18-AC7C-153D-D6D7-54B1A63F68D7}"/>
              </a:ext>
            </a:extLst>
          </p:cNvPr>
          <p:cNvPicPr>
            <a:picLocks noChangeAspect="1"/>
          </p:cNvPicPr>
          <p:nvPr/>
        </p:nvPicPr>
        <p:blipFill>
          <a:blip r:embed="rId4"/>
          <a:stretch>
            <a:fillRect/>
          </a:stretch>
        </p:blipFill>
        <p:spPr>
          <a:xfrm>
            <a:off x="4576092" y="2280433"/>
            <a:ext cx="11808182" cy="7287697"/>
          </a:xfrm>
          <a:prstGeom prst="rect">
            <a:avLst/>
          </a:prstGeom>
        </p:spPr>
      </p:pic>
    </p:spTree>
    <p:extLst>
      <p:ext uri="{BB962C8B-B14F-4D97-AF65-F5344CB8AC3E}">
        <p14:creationId xmlns:p14="http://schemas.microsoft.com/office/powerpoint/2010/main" val="3133998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28B6-3D90-9EAC-E2BF-055E282A0C52}"/>
            </a:ext>
          </a:extLst>
        </p:cNvPr>
        <p:cNvGrpSpPr/>
        <p:nvPr/>
      </p:nvGrpSpPr>
      <p:grpSpPr>
        <a:xfrm>
          <a:off x="0" y="0"/>
          <a:ext cx="0" cy="0"/>
          <a:chOff x="0" y="0"/>
          <a:chExt cx="0" cy="0"/>
        </a:xfrm>
      </p:grpSpPr>
      <p:sp>
        <p:nvSpPr>
          <p:cNvPr id="7" name="Freeform 3">
            <a:extLst>
              <a:ext uri="{FF2B5EF4-FFF2-40B4-BE49-F238E27FC236}">
                <a16:creationId xmlns:a16="http://schemas.microsoft.com/office/drawing/2014/main" id="{E486F9E5-E61F-EC4A-FB6C-B0EF16020FA9}"/>
              </a:ext>
            </a:extLst>
          </p:cNvPr>
          <p:cNvSpPr/>
          <p:nvPr/>
        </p:nvSpPr>
        <p:spPr>
          <a:xfrm>
            <a:off x="216196" y="216804"/>
            <a:ext cx="17800640" cy="985338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10" name="ZoneTexte 9">
            <a:extLst>
              <a:ext uri="{FF2B5EF4-FFF2-40B4-BE49-F238E27FC236}">
                <a16:creationId xmlns:a16="http://schemas.microsoft.com/office/drawing/2014/main" id="{113EBE5D-811B-4758-2185-5C9D705E59BD}"/>
              </a:ext>
            </a:extLst>
          </p:cNvPr>
          <p:cNvSpPr txBox="1"/>
          <p:nvPr/>
        </p:nvSpPr>
        <p:spPr>
          <a:xfrm>
            <a:off x="629736" y="608487"/>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a:t>
            </a:r>
            <a:r>
              <a:rPr lang="fr-FR" sz="4800" b="1">
                <a:solidFill>
                  <a:schemeClr val="accent5"/>
                </a:solidFill>
                <a:latin typeface="Century Gothic"/>
              </a:rPr>
              <a:t>Les "thématiques"  </a:t>
            </a:r>
            <a:endParaRPr lang="fr-FR" sz="4800">
              <a:solidFill>
                <a:schemeClr val="accent5"/>
              </a:solidFill>
              <a:ea typeface="Calibri"/>
              <a:cs typeface="Calibri"/>
            </a:endParaRPr>
          </a:p>
        </p:txBody>
      </p:sp>
      <p:sp>
        <p:nvSpPr>
          <p:cNvPr id="14" name="Organigramme : Connecteur 13">
            <a:extLst>
              <a:ext uri="{FF2B5EF4-FFF2-40B4-BE49-F238E27FC236}">
                <a16:creationId xmlns:a16="http://schemas.microsoft.com/office/drawing/2014/main" id="{3AEB5D1B-69DB-F845-902C-58E440BA44FF}"/>
              </a:ext>
            </a:extLst>
          </p:cNvPr>
          <p:cNvSpPr/>
          <p:nvPr/>
        </p:nvSpPr>
        <p:spPr>
          <a:xfrm>
            <a:off x="13925041" y="698550"/>
            <a:ext cx="3779367" cy="1680732"/>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200" b="1">
                <a:latin typeface="Century Gothic"/>
              </a:rPr>
              <a:t>Se préparer à apprendre à écrire</a:t>
            </a:r>
          </a:p>
        </p:txBody>
      </p:sp>
      <p:sp>
        <p:nvSpPr>
          <p:cNvPr id="4" name="ZoneTexte 3">
            <a:extLst>
              <a:ext uri="{FF2B5EF4-FFF2-40B4-BE49-F238E27FC236}">
                <a16:creationId xmlns:a16="http://schemas.microsoft.com/office/drawing/2014/main" id="{1A862EF7-B214-067E-048A-4245B1CE8050}"/>
              </a:ext>
            </a:extLst>
          </p:cNvPr>
          <p:cNvSpPr txBox="1"/>
          <p:nvPr/>
        </p:nvSpPr>
        <p:spPr>
          <a:xfrm>
            <a:off x="7042699" y="687613"/>
            <a:ext cx="6569914" cy="830997"/>
          </a:xfrm>
          <a:prstGeom prst="rect">
            <a:avLst/>
          </a:prstGeom>
          <a:solidFill>
            <a:srgbClr val="92D050"/>
          </a:solidFill>
        </p:spPr>
        <p:style>
          <a:lnRef idx="1">
            <a:schemeClr val="accent3"/>
          </a:lnRef>
          <a:fillRef idx="3">
            <a:schemeClr val="accent3"/>
          </a:fillRef>
          <a:effectRef idx="2">
            <a:schemeClr val="accent3"/>
          </a:effectRef>
          <a:fontRef idx="minor">
            <a:schemeClr val="lt1"/>
          </a:fontRef>
        </p:style>
        <p:txBody>
          <a:bodyPr wrap="square" lIns="91440" tIns="45720" rIns="91440" bIns="45720" anchor="t">
            <a:spAutoFit/>
          </a:bodyPr>
          <a:lstStyle/>
          <a:p>
            <a:r>
              <a:rPr lang="fr-FR" sz="4000" b="1">
                <a:solidFill>
                  <a:schemeClr val="bg1"/>
                </a:solidFill>
                <a:latin typeface="Century Gothic"/>
              </a:rPr>
              <a:t>Passer de l'oral à l'écrit </a:t>
            </a:r>
            <a:r>
              <a:rPr lang="fr-FR" sz="4800" b="1">
                <a:solidFill>
                  <a:schemeClr val="bg1"/>
                </a:solidFill>
                <a:latin typeface="Century Gothic"/>
              </a:rPr>
              <a:t> </a:t>
            </a:r>
            <a:endParaRPr lang="fr-FR" sz="4800">
              <a:solidFill>
                <a:schemeClr val="bg1"/>
              </a:solidFill>
              <a:latin typeface="Century Gothic"/>
            </a:endParaRPr>
          </a:p>
        </p:txBody>
      </p:sp>
      <p:pic>
        <p:nvPicPr>
          <p:cNvPr id="3" name="Image 2" descr="Une image contenant texte, Police, capture d’écran, Graphique&#10;&#10;Le contenu généré par l’IA peut être incorrect.">
            <a:extLst>
              <a:ext uri="{FF2B5EF4-FFF2-40B4-BE49-F238E27FC236}">
                <a16:creationId xmlns:a16="http://schemas.microsoft.com/office/drawing/2014/main" id="{D6B757DE-B7DE-F673-4C0D-83FFF187E9A0}"/>
              </a:ext>
            </a:extLst>
          </p:cNvPr>
          <p:cNvPicPr>
            <a:picLocks noChangeAspect="1"/>
          </p:cNvPicPr>
          <p:nvPr/>
        </p:nvPicPr>
        <p:blipFill>
          <a:blip r:embed="rId3"/>
          <a:stretch>
            <a:fillRect/>
          </a:stretch>
        </p:blipFill>
        <p:spPr>
          <a:xfrm>
            <a:off x="6211886" y="2561091"/>
            <a:ext cx="7624081" cy="1545315"/>
          </a:xfrm>
          <a:prstGeom prst="rect">
            <a:avLst/>
          </a:prstGeom>
        </p:spPr>
      </p:pic>
      <p:pic>
        <p:nvPicPr>
          <p:cNvPr id="8" name="Image 7" descr="Une image contenant texte, Police, Graphique, capture d’écran&#10;&#10;Le contenu généré par l’IA peut être incorrect.">
            <a:extLst>
              <a:ext uri="{FF2B5EF4-FFF2-40B4-BE49-F238E27FC236}">
                <a16:creationId xmlns:a16="http://schemas.microsoft.com/office/drawing/2014/main" id="{1AEA7DC2-4907-F2CA-E051-6AFDC4F66E23}"/>
              </a:ext>
            </a:extLst>
          </p:cNvPr>
          <p:cNvPicPr>
            <a:picLocks noChangeAspect="1"/>
          </p:cNvPicPr>
          <p:nvPr/>
        </p:nvPicPr>
        <p:blipFill>
          <a:blip r:embed="rId4"/>
          <a:stretch>
            <a:fillRect/>
          </a:stretch>
        </p:blipFill>
        <p:spPr>
          <a:xfrm>
            <a:off x="6583136" y="6581094"/>
            <a:ext cx="6045199" cy="1491796"/>
          </a:xfrm>
          <a:prstGeom prst="rect">
            <a:avLst/>
          </a:prstGeom>
        </p:spPr>
      </p:pic>
      <p:pic>
        <p:nvPicPr>
          <p:cNvPr id="12" name="Image 11">
            <a:extLst>
              <a:ext uri="{FF2B5EF4-FFF2-40B4-BE49-F238E27FC236}">
                <a16:creationId xmlns:a16="http://schemas.microsoft.com/office/drawing/2014/main" id="{5F37D3A8-D6E5-F1C0-86BE-7B71596C3701}"/>
              </a:ext>
            </a:extLst>
          </p:cNvPr>
          <p:cNvPicPr>
            <a:picLocks noChangeAspect="1"/>
          </p:cNvPicPr>
          <p:nvPr/>
        </p:nvPicPr>
        <p:blipFill>
          <a:blip r:embed="rId5"/>
          <a:stretch>
            <a:fillRect/>
          </a:stretch>
        </p:blipFill>
        <p:spPr>
          <a:xfrm rot="20100000">
            <a:off x="4458375" y="4514926"/>
            <a:ext cx="2105025" cy="1257300"/>
          </a:xfrm>
          <a:prstGeom prst="rect">
            <a:avLst/>
          </a:prstGeom>
        </p:spPr>
      </p:pic>
      <p:pic>
        <p:nvPicPr>
          <p:cNvPr id="13" name="Image 12">
            <a:extLst>
              <a:ext uri="{FF2B5EF4-FFF2-40B4-BE49-F238E27FC236}">
                <a16:creationId xmlns:a16="http://schemas.microsoft.com/office/drawing/2014/main" id="{52D4900E-1F22-CF5E-D3A4-B17481A8EA30}"/>
              </a:ext>
            </a:extLst>
          </p:cNvPr>
          <p:cNvPicPr>
            <a:picLocks noChangeAspect="1"/>
          </p:cNvPicPr>
          <p:nvPr/>
        </p:nvPicPr>
        <p:blipFill>
          <a:blip r:embed="rId5"/>
          <a:stretch>
            <a:fillRect/>
          </a:stretch>
        </p:blipFill>
        <p:spPr>
          <a:xfrm rot="2160000">
            <a:off x="4305975" y="6705676"/>
            <a:ext cx="2105025" cy="1257300"/>
          </a:xfrm>
          <a:prstGeom prst="rect">
            <a:avLst/>
          </a:prstGeom>
        </p:spPr>
      </p:pic>
      <p:pic>
        <p:nvPicPr>
          <p:cNvPr id="16" name="Image 15" descr="Une image contenant Police, texte, conception&#10;&#10;Le contenu généré par l’IA peut être incorrect.">
            <a:extLst>
              <a:ext uri="{FF2B5EF4-FFF2-40B4-BE49-F238E27FC236}">
                <a16:creationId xmlns:a16="http://schemas.microsoft.com/office/drawing/2014/main" id="{FCB34139-BCB4-E74B-C04A-379EBDC1F603}"/>
              </a:ext>
            </a:extLst>
          </p:cNvPr>
          <p:cNvPicPr>
            <a:picLocks noChangeAspect="1"/>
          </p:cNvPicPr>
          <p:nvPr/>
        </p:nvPicPr>
        <p:blipFill>
          <a:blip r:embed="rId6"/>
          <a:stretch>
            <a:fillRect/>
          </a:stretch>
        </p:blipFill>
        <p:spPr>
          <a:xfrm>
            <a:off x="11651797" y="4129087"/>
            <a:ext cx="2571750" cy="2499632"/>
          </a:xfrm>
          <a:prstGeom prst="rect">
            <a:avLst/>
          </a:prstGeom>
        </p:spPr>
      </p:pic>
      <p:pic>
        <p:nvPicPr>
          <p:cNvPr id="18" name="Image 17" descr="Une image contenant clipart&#10;&#10;Le contenu généré par l’IA peut être incorrect.">
            <a:extLst>
              <a:ext uri="{FF2B5EF4-FFF2-40B4-BE49-F238E27FC236}">
                <a16:creationId xmlns:a16="http://schemas.microsoft.com/office/drawing/2014/main" id="{B9291C8E-E1AE-407A-A62C-B6D081418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470" y="3760537"/>
            <a:ext cx="3686201" cy="3775498"/>
          </a:xfrm>
          <a:prstGeom prst="rect">
            <a:avLst/>
          </a:prstGeom>
        </p:spPr>
      </p:pic>
      <p:sp>
        <p:nvSpPr>
          <p:cNvPr id="20" name="ZoneTexte 19">
            <a:extLst>
              <a:ext uri="{FF2B5EF4-FFF2-40B4-BE49-F238E27FC236}">
                <a16:creationId xmlns:a16="http://schemas.microsoft.com/office/drawing/2014/main" id="{99324AA6-6E5A-D529-1303-7BCB60411820}"/>
              </a:ext>
            </a:extLst>
          </p:cNvPr>
          <p:cNvSpPr txBox="1"/>
          <p:nvPr/>
        </p:nvSpPr>
        <p:spPr>
          <a:xfrm rot="-420000">
            <a:off x="1520561" y="5286956"/>
            <a:ext cx="2553672" cy="1323439"/>
          </a:xfrm>
          <a:prstGeom prst="rect">
            <a:avLst/>
          </a:prstGeom>
          <a:noFill/>
        </p:spPr>
        <p:txBody>
          <a:bodyPr wrap="square" lIns="91440" tIns="45720" rIns="91440" bIns="45720" rtlCol="0" anchor="t">
            <a:spAutoFit/>
          </a:bodyPr>
          <a:lstStyle/>
          <a:p>
            <a:pPr algn="ctr"/>
            <a:endParaRPr lang="fr-FR" sz="2400" b="1">
              <a:latin typeface="Century Gothic"/>
            </a:endParaRPr>
          </a:p>
          <a:p>
            <a:pPr algn="ctr"/>
            <a:r>
              <a:rPr lang="fr-FR" sz="2800" b="1">
                <a:latin typeface="Century Gothic"/>
              </a:rPr>
              <a:t>Produire de 1ers écrits</a:t>
            </a:r>
            <a:endParaRPr lang="fr-FR" sz="2800" b="1">
              <a:latin typeface="Century Gothic"/>
              <a:ea typeface="Calibri"/>
              <a:cs typeface="Calibri"/>
            </a:endParaRPr>
          </a:p>
        </p:txBody>
      </p:sp>
    </p:spTree>
    <p:extLst>
      <p:ext uri="{BB962C8B-B14F-4D97-AF65-F5344CB8AC3E}">
        <p14:creationId xmlns:p14="http://schemas.microsoft.com/office/powerpoint/2010/main" val="1261826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E4C55-B102-9CC9-C37A-D5F4256A378D}"/>
            </a:ext>
          </a:extLst>
        </p:cNvPr>
        <p:cNvGrpSpPr/>
        <p:nvPr/>
      </p:nvGrpSpPr>
      <p:grpSpPr>
        <a:xfrm>
          <a:off x="0" y="0"/>
          <a:ext cx="0" cy="0"/>
          <a:chOff x="0" y="0"/>
          <a:chExt cx="0" cy="0"/>
        </a:xfrm>
      </p:grpSpPr>
      <p:sp>
        <p:nvSpPr>
          <p:cNvPr id="7" name="Freeform 3">
            <a:extLst>
              <a:ext uri="{FF2B5EF4-FFF2-40B4-BE49-F238E27FC236}">
                <a16:creationId xmlns:a16="http://schemas.microsoft.com/office/drawing/2014/main" id="{0CF777B4-BA9A-119D-2A68-5D2056BCF2D8}"/>
              </a:ext>
            </a:extLst>
          </p:cNvPr>
          <p:cNvSpPr/>
          <p:nvPr/>
        </p:nvSpPr>
        <p:spPr>
          <a:xfrm>
            <a:off x="216196" y="216804"/>
            <a:ext cx="17800640" cy="985338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10" name="ZoneTexte 9">
            <a:extLst>
              <a:ext uri="{FF2B5EF4-FFF2-40B4-BE49-F238E27FC236}">
                <a16:creationId xmlns:a16="http://schemas.microsoft.com/office/drawing/2014/main" id="{D8800BAF-B12B-EA93-61C2-5B624D69E173}"/>
              </a:ext>
            </a:extLst>
          </p:cNvPr>
          <p:cNvSpPr txBox="1"/>
          <p:nvPr/>
        </p:nvSpPr>
        <p:spPr>
          <a:xfrm>
            <a:off x="629736" y="608487"/>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dirty="0">
                <a:solidFill>
                  <a:schemeClr val="accent5"/>
                </a:solidFill>
                <a:latin typeface="Century Gothic"/>
              </a:rPr>
              <a:t> </a:t>
            </a:r>
            <a:r>
              <a:rPr lang="fr-FR" sz="4000" b="1" dirty="0">
                <a:solidFill>
                  <a:schemeClr val="accent5"/>
                </a:solidFill>
                <a:latin typeface="Century Gothic"/>
              </a:rPr>
              <a:t>Les "thématiques" : </a:t>
            </a:r>
            <a:endParaRPr lang="fr-FR" sz="4000" dirty="0">
              <a:solidFill>
                <a:schemeClr val="accent5"/>
              </a:solidFill>
              <a:ea typeface="Calibri"/>
              <a:cs typeface="Calibri"/>
            </a:endParaRPr>
          </a:p>
        </p:txBody>
      </p:sp>
      <p:sp>
        <p:nvSpPr>
          <p:cNvPr id="14" name="Organigramme : Connecteur 13">
            <a:extLst>
              <a:ext uri="{FF2B5EF4-FFF2-40B4-BE49-F238E27FC236}">
                <a16:creationId xmlns:a16="http://schemas.microsoft.com/office/drawing/2014/main" id="{88B5AF1A-5FCC-8B47-DE48-A94136373536}"/>
              </a:ext>
            </a:extLst>
          </p:cNvPr>
          <p:cNvSpPr/>
          <p:nvPr/>
        </p:nvSpPr>
        <p:spPr>
          <a:xfrm>
            <a:off x="15149683" y="542521"/>
            <a:ext cx="2864967" cy="1922032"/>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200" b="1">
                <a:latin typeface="Century Gothic"/>
              </a:rPr>
              <a:t>S</a:t>
            </a:r>
            <a:r>
              <a:rPr lang="fr-FR" sz="2800" b="1">
                <a:latin typeface="Century Gothic"/>
              </a:rPr>
              <a:t>e préparer à apprendre à écrire</a:t>
            </a:r>
          </a:p>
        </p:txBody>
      </p:sp>
      <p:sp>
        <p:nvSpPr>
          <p:cNvPr id="26" name="ZoneTexte 25">
            <a:extLst>
              <a:ext uri="{FF2B5EF4-FFF2-40B4-BE49-F238E27FC236}">
                <a16:creationId xmlns:a16="http://schemas.microsoft.com/office/drawing/2014/main" id="{8CD385F9-4B90-C063-9E0D-457348247059}"/>
              </a:ext>
            </a:extLst>
          </p:cNvPr>
          <p:cNvSpPr txBox="1"/>
          <p:nvPr/>
        </p:nvSpPr>
        <p:spPr>
          <a:xfrm>
            <a:off x="9330419" y="672540"/>
            <a:ext cx="5593831" cy="830997"/>
          </a:xfrm>
          <a:prstGeom prst="rect">
            <a:avLst/>
          </a:prstGeom>
          <a:solidFill>
            <a:srgbClr val="008039"/>
          </a:solidFill>
        </p:spPr>
        <p:style>
          <a:lnRef idx="1">
            <a:schemeClr val="accent3"/>
          </a:lnRef>
          <a:fillRef idx="3">
            <a:schemeClr val="accent3"/>
          </a:fillRef>
          <a:effectRef idx="2">
            <a:schemeClr val="accent3"/>
          </a:effectRef>
          <a:fontRef idx="minor">
            <a:schemeClr val="lt1"/>
          </a:fontRef>
        </p:style>
        <p:txBody>
          <a:bodyPr wrap="square" lIns="91440" tIns="45720" rIns="91440" bIns="45720" anchor="t">
            <a:spAutoFit/>
          </a:bodyPr>
          <a:lstStyle/>
          <a:p>
            <a:r>
              <a:rPr lang="fr-FR" sz="3600" b="1">
                <a:solidFill>
                  <a:schemeClr val="bg1"/>
                </a:solidFill>
                <a:latin typeface="Century Gothic"/>
              </a:rPr>
              <a:t>Passer de l'oral à l'écrit </a:t>
            </a:r>
            <a:r>
              <a:rPr lang="fr-FR" sz="4800" b="1">
                <a:solidFill>
                  <a:schemeClr val="bg1"/>
                </a:solidFill>
                <a:latin typeface="Century Gothic"/>
              </a:rPr>
              <a:t> </a:t>
            </a:r>
            <a:endParaRPr lang="fr-FR" sz="4800">
              <a:solidFill>
                <a:schemeClr val="bg1"/>
              </a:solidFill>
              <a:latin typeface="Century Gothic"/>
            </a:endParaRPr>
          </a:p>
        </p:txBody>
      </p:sp>
      <p:pic>
        <p:nvPicPr>
          <p:cNvPr id="3" name="Image 2" descr="Une image contenant texte, Police, signe, clipart&#10;&#10;Le contenu généré par l’IA peut être incorrect.">
            <a:extLst>
              <a:ext uri="{FF2B5EF4-FFF2-40B4-BE49-F238E27FC236}">
                <a16:creationId xmlns:a16="http://schemas.microsoft.com/office/drawing/2014/main" id="{CC4AD090-377D-C1D4-AC56-AFA746AD4C1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37665" y="1071902"/>
            <a:ext cx="1892754" cy="1884590"/>
          </a:xfrm>
          <a:prstGeom prst="rect">
            <a:avLst/>
          </a:prstGeom>
        </p:spPr>
      </p:pic>
      <p:pic>
        <p:nvPicPr>
          <p:cNvPr id="5" name="Image 4" descr="Une image contenant capture d’écran, bleu, Rectangle, Bleu électrique&#10;&#10;Le contenu généré par l’IA peut être incorrect.">
            <a:extLst>
              <a:ext uri="{FF2B5EF4-FFF2-40B4-BE49-F238E27FC236}">
                <a16:creationId xmlns:a16="http://schemas.microsoft.com/office/drawing/2014/main" id="{E632CEB2-994F-A62B-46C5-0557935E512C}"/>
              </a:ext>
            </a:extLst>
          </p:cNvPr>
          <p:cNvPicPr>
            <a:picLocks noChangeAspect="1"/>
          </p:cNvPicPr>
          <p:nvPr/>
        </p:nvPicPr>
        <p:blipFill>
          <a:blip r:embed="rId5">
            <a:extLst>
              <a:ext uri="{BEBA8EAE-BF5A-486C-A8C5-ECC9F3942E4B}">
                <a14:imgProps xmlns:a14="http://schemas.microsoft.com/office/drawing/2010/main">
                  <a14:imgLayer r:embed="rId6">
                    <a14:imgEffect>
                      <a14:saturation sat="148000"/>
                    </a14:imgEffect>
                    <a14:imgEffect>
                      <a14:brightnessContrast bright="-20000" contrast="-37000"/>
                    </a14:imgEffect>
                  </a14:imgLayer>
                </a14:imgProps>
              </a:ext>
            </a:extLst>
          </a:blip>
          <a:stretch>
            <a:fillRect/>
          </a:stretch>
        </p:blipFill>
        <p:spPr>
          <a:xfrm>
            <a:off x="674234" y="3121480"/>
            <a:ext cx="17706972" cy="2427513"/>
          </a:xfrm>
          <a:prstGeom prst="rect">
            <a:avLst/>
          </a:prstGeom>
        </p:spPr>
      </p:pic>
      <p:pic>
        <p:nvPicPr>
          <p:cNvPr id="8" name="Image 7" descr="Une image contenant vert, capture d’écran, Rectangle&#10;&#10;Le contenu généré par l’IA peut être incorrect.">
            <a:extLst>
              <a:ext uri="{FF2B5EF4-FFF2-40B4-BE49-F238E27FC236}">
                <a16:creationId xmlns:a16="http://schemas.microsoft.com/office/drawing/2014/main" id="{9E2549B6-916B-79D3-12E7-0F22D3C78496}"/>
              </a:ext>
            </a:extLst>
          </p:cNvPr>
          <p:cNvPicPr>
            <a:picLocks noChangeAspect="1"/>
          </p:cNvPicPr>
          <p:nvPr/>
        </p:nvPicPr>
        <p:blipFill>
          <a:blip r:embed="rId7"/>
          <a:srcRect l="5263" t="-207142" r="-4912" b="209270"/>
          <a:stretch>
            <a:fillRect/>
          </a:stretch>
        </p:blipFill>
        <p:spPr>
          <a:xfrm>
            <a:off x="5595257" y="4767263"/>
            <a:ext cx="4631894" cy="736465"/>
          </a:xfrm>
          <a:prstGeom prst="rect">
            <a:avLst/>
          </a:prstGeom>
        </p:spPr>
      </p:pic>
      <p:pic>
        <p:nvPicPr>
          <p:cNvPr id="17" name="Image 16" descr="Une image contenant Police, texte, capture d’écran, ligne&#10;&#10;Le contenu généré par l’IA peut être incorrect.">
            <a:extLst>
              <a:ext uri="{FF2B5EF4-FFF2-40B4-BE49-F238E27FC236}">
                <a16:creationId xmlns:a16="http://schemas.microsoft.com/office/drawing/2014/main" id="{FA0646FE-9EEE-CB78-5960-F6161BB02DFF}"/>
              </a:ext>
            </a:extLst>
          </p:cNvPr>
          <p:cNvPicPr>
            <a:picLocks noChangeAspect="1"/>
          </p:cNvPicPr>
          <p:nvPr/>
        </p:nvPicPr>
        <p:blipFill>
          <a:blip r:embed="rId8"/>
          <a:stretch>
            <a:fillRect/>
          </a:stretch>
        </p:blipFill>
        <p:spPr>
          <a:xfrm>
            <a:off x="3320142" y="2973841"/>
            <a:ext cx="13215257" cy="747031"/>
          </a:xfrm>
          <a:prstGeom prst="rect">
            <a:avLst/>
          </a:prstGeom>
        </p:spPr>
      </p:pic>
      <p:pic>
        <p:nvPicPr>
          <p:cNvPr id="22" name="Image 21">
            <a:extLst>
              <a:ext uri="{FF2B5EF4-FFF2-40B4-BE49-F238E27FC236}">
                <a16:creationId xmlns:a16="http://schemas.microsoft.com/office/drawing/2014/main" id="{88A0DB37-7099-42AE-6CE6-71807D9B580D}"/>
              </a:ext>
            </a:extLst>
          </p:cNvPr>
          <p:cNvPicPr>
            <a:picLocks noChangeAspect="1"/>
          </p:cNvPicPr>
          <p:nvPr/>
        </p:nvPicPr>
        <p:blipFill>
          <a:blip r:embed="rId9"/>
          <a:stretch>
            <a:fillRect/>
          </a:stretch>
        </p:blipFill>
        <p:spPr>
          <a:xfrm>
            <a:off x="749075" y="4078742"/>
            <a:ext cx="5163909" cy="692600"/>
          </a:xfrm>
          <a:prstGeom prst="rect">
            <a:avLst/>
          </a:prstGeom>
        </p:spPr>
      </p:pic>
      <mc:AlternateContent xmlns:mc="http://schemas.openxmlformats.org/markup-compatibility/2006" xmlns:p14="http://schemas.microsoft.com/office/powerpoint/2010/main">
        <mc:Choice Requires="p14">
          <p:contentPart p14:bwMode="auto" r:id="rId10">
            <p14:nvContentPartPr>
              <p14:cNvPr id="24" name="Encre 23">
                <a:extLst>
                  <a:ext uri="{FF2B5EF4-FFF2-40B4-BE49-F238E27FC236}">
                    <a16:creationId xmlns:a16="http://schemas.microsoft.com/office/drawing/2014/main" id="{C6BEE7F2-7B1D-B7C8-400A-D2C1D475C722}"/>
                  </a:ext>
                </a:extLst>
              </p14:cNvPr>
              <p14:cNvContentPartPr/>
              <p14:nvPr/>
            </p14:nvContentPartPr>
            <p14:xfrm>
              <a:off x="3883786" y="4205756"/>
              <a:ext cx="20123" cy="20123"/>
            </p14:xfrm>
          </p:contentPart>
        </mc:Choice>
        <mc:Fallback xmlns="">
          <p:pic>
            <p:nvPicPr>
              <p:cNvPr id="24" name="Encre 23">
                <a:extLst>
                  <a:ext uri="{FF2B5EF4-FFF2-40B4-BE49-F238E27FC236}">
                    <a16:creationId xmlns:a16="http://schemas.microsoft.com/office/drawing/2014/main" id="{C6BEE7F2-7B1D-B7C8-400A-D2C1D475C722}"/>
                  </a:ext>
                </a:extLst>
              </p:cNvPr>
              <p:cNvPicPr/>
              <p:nvPr/>
            </p:nvPicPr>
            <p:blipFill>
              <a:blip r:embed="rId11"/>
              <a:stretch>
                <a:fillRect/>
              </a:stretch>
            </p:blipFill>
            <p:spPr>
              <a:xfrm>
                <a:off x="2877636" y="3199606"/>
                <a:ext cx="2012300" cy="2012300"/>
              </a:xfrm>
              <a:prstGeom prst="rect">
                <a:avLst/>
              </a:prstGeom>
            </p:spPr>
          </p:pic>
        </mc:Fallback>
      </mc:AlternateContent>
      <p:pic>
        <p:nvPicPr>
          <p:cNvPr id="2" name="Image 1">
            <a:extLst>
              <a:ext uri="{FF2B5EF4-FFF2-40B4-BE49-F238E27FC236}">
                <a16:creationId xmlns:a16="http://schemas.microsoft.com/office/drawing/2014/main" id="{3829D8A8-3B61-3535-F6C4-B9F1B47A6D5B}"/>
              </a:ext>
            </a:extLst>
          </p:cNvPr>
          <p:cNvPicPr>
            <a:picLocks noChangeAspect="1"/>
          </p:cNvPicPr>
          <p:nvPr/>
        </p:nvPicPr>
        <p:blipFill>
          <a:blip r:embed="rId12"/>
          <a:stretch>
            <a:fillRect/>
          </a:stretch>
        </p:blipFill>
        <p:spPr>
          <a:xfrm>
            <a:off x="6265409" y="4050849"/>
            <a:ext cx="5708196" cy="715734"/>
          </a:xfrm>
          <a:prstGeom prst="rect">
            <a:avLst/>
          </a:prstGeom>
        </p:spPr>
      </p:pic>
      <p:pic>
        <p:nvPicPr>
          <p:cNvPr id="11" name="Image 10">
            <a:extLst>
              <a:ext uri="{FF2B5EF4-FFF2-40B4-BE49-F238E27FC236}">
                <a16:creationId xmlns:a16="http://schemas.microsoft.com/office/drawing/2014/main" id="{CC0C4B2B-896F-F5E6-0293-D6219EFFF3F8}"/>
              </a:ext>
            </a:extLst>
          </p:cNvPr>
          <p:cNvPicPr>
            <a:picLocks noChangeAspect="1"/>
          </p:cNvPicPr>
          <p:nvPr/>
        </p:nvPicPr>
        <p:blipFill>
          <a:blip r:embed="rId13"/>
          <a:stretch>
            <a:fillRect/>
          </a:stretch>
        </p:blipFill>
        <p:spPr>
          <a:xfrm>
            <a:off x="12137571" y="3865112"/>
            <a:ext cx="4544784" cy="1119865"/>
          </a:xfrm>
          <a:prstGeom prst="rect">
            <a:avLst/>
          </a:prstGeom>
        </p:spPr>
      </p:pic>
      <p:pic>
        <p:nvPicPr>
          <p:cNvPr id="27" name="Image 26" descr="Une image contenant capture d’écran, bleu, Rectangle, Bleu électrique&#10;&#10;Le contenu généré par l’IA peut être incorrect.">
            <a:extLst>
              <a:ext uri="{FF2B5EF4-FFF2-40B4-BE49-F238E27FC236}">
                <a16:creationId xmlns:a16="http://schemas.microsoft.com/office/drawing/2014/main" id="{537C0C13-00FB-078B-81B0-C9EFB6777196}"/>
              </a:ext>
            </a:extLst>
          </p:cNvPr>
          <p:cNvPicPr>
            <a:picLocks noChangeAspect="1"/>
          </p:cNvPicPr>
          <p:nvPr/>
        </p:nvPicPr>
        <p:blipFill>
          <a:blip r:embed="rId14">
            <a:extLst>
              <a:ext uri="{BEBA8EAE-BF5A-486C-A8C5-ECC9F3942E4B}">
                <a14:imgProps xmlns:a14="http://schemas.microsoft.com/office/drawing/2010/main">
                  <a14:imgLayer r:embed="rId6">
                    <a14:imgEffect>
                      <a14:saturation sat="248000"/>
                    </a14:imgEffect>
                  </a14:imgLayer>
                </a14:imgProps>
              </a:ext>
            </a:extLst>
          </a:blip>
          <a:stretch>
            <a:fillRect/>
          </a:stretch>
        </p:blipFill>
        <p:spPr>
          <a:xfrm>
            <a:off x="576260" y="5178880"/>
            <a:ext cx="17804945" cy="5252355"/>
          </a:xfrm>
          <a:prstGeom prst="rect">
            <a:avLst/>
          </a:prstGeom>
        </p:spPr>
      </p:pic>
      <p:pic>
        <p:nvPicPr>
          <p:cNvPr id="28" name="Image 27">
            <a:extLst>
              <a:ext uri="{FF2B5EF4-FFF2-40B4-BE49-F238E27FC236}">
                <a16:creationId xmlns:a16="http://schemas.microsoft.com/office/drawing/2014/main" id="{1E179927-AB07-8032-3ABC-DD35A530DE18}"/>
              </a:ext>
            </a:extLst>
          </p:cNvPr>
          <p:cNvPicPr>
            <a:picLocks noChangeAspect="1"/>
          </p:cNvPicPr>
          <p:nvPr/>
        </p:nvPicPr>
        <p:blipFill>
          <a:blip r:embed="rId15"/>
          <a:stretch>
            <a:fillRect/>
          </a:stretch>
        </p:blipFill>
        <p:spPr>
          <a:xfrm>
            <a:off x="5580970" y="6823982"/>
            <a:ext cx="4072619" cy="655865"/>
          </a:xfrm>
          <a:prstGeom prst="rect">
            <a:avLst/>
          </a:prstGeom>
        </p:spPr>
      </p:pic>
      <p:pic>
        <p:nvPicPr>
          <p:cNvPr id="29" name="Image 28" descr="Une image contenant texte, Police, typographie&#10;&#10;Le contenu généré par l’IA peut être incorrect.">
            <a:extLst>
              <a:ext uri="{FF2B5EF4-FFF2-40B4-BE49-F238E27FC236}">
                <a16:creationId xmlns:a16="http://schemas.microsoft.com/office/drawing/2014/main" id="{AF3007ED-21A0-C13F-3039-559A8BED37F8}"/>
              </a:ext>
            </a:extLst>
          </p:cNvPr>
          <p:cNvPicPr>
            <a:picLocks noChangeAspect="1"/>
          </p:cNvPicPr>
          <p:nvPr/>
        </p:nvPicPr>
        <p:blipFill>
          <a:blip r:embed="rId16"/>
          <a:stretch>
            <a:fillRect/>
          </a:stretch>
        </p:blipFill>
        <p:spPr>
          <a:xfrm>
            <a:off x="10610848" y="6734177"/>
            <a:ext cx="4936672" cy="819150"/>
          </a:xfrm>
          <a:prstGeom prst="rect">
            <a:avLst/>
          </a:prstGeom>
        </p:spPr>
      </p:pic>
      <p:pic>
        <p:nvPicPr>
          <p:cNvPr id="30" name="Image 29" descr="Une image contenant Police, texte, capture d’écran, typographie&#10;&#10;Le contenu généré par l’IA peut être incorrect.">
            <a:extLst>
              <a:ext uri="{FF2B5EF4-FFF2-40B4-BE49-F238E27FC236}">
                <a16:creationId xmlns:a16="http://schemas.microsoft.com/office/drawing/2014/main" id="{CF968A65-52D5-613E-B22B-F776AC7F1A7A}"/>
              </a:ext>
            </a:extLst>
          </p:cNvPr>
          <p:cNvPicPr>
            <a:picLocks noChangeAspect="1"/>
          </p:cNvPicPr>
          <p:nvPr/>
        </p:nvPicPr>
        <p:blipFill>
          <a:blip r:embed="rId17"/>
          <a:stretch>
            <a:fillRect/>
          </a:stretch>
        </p:blipFill>
        <p:spPr>
          <a:xfrm>
            <a:off x="5037366" y="7802335"/>
            <a:ext cx="4800599" cy="1099457"/>
          </a:xfrm>
          <a:prstGeom prst="rect">
            <a:avLst/>
          </a:prstGeom>
        </p:spPr>
      </p:pic>
      <p:pic>
        <p:nvPicPr>
          <p:cNvPr id="4" name="Image 3" descr="Une image contenant texte, Police, capture d’écran&#10;&#10;Le contenu généré par l’IA peut être incorrect.">
            <a:extLst>
              <a:ext uri="{FF2B5EF4-FFF2-40B4-BE49-F238E27FC236}">
                <a16:creationId xmlns:a16="http://schemas.microsoft.com/office/drawing/2014/main" id="{B8F5F57E-5392-A67B-3F65-7AA680548300}"/>
              </a:ext>
            </a:extLst>
          </p:cNvPr>
          <p:cNvPicPr>
            <a:picLocks noChangeAspect="1"/>
          </p:cNvPicPr>
          <p:nvPr/>
        </p:nvPicPr>
        <p:blipFill>
          <a:blip r:embed="rId18"/>
          <a:stretch>
            <a:fillRect/>
          </a:stretch>
        </p:blipFill>
        <p:spPr>
          <a:xfrm>
            <a:off x="10093099" y="7689397"/>
            <a:ext cx="6592660" cy="1439635"/>
          </a:xfrm>
          <a:prstGeom prst="rect">
            <a:avLst/>
          </a:prstGeom>
        </p:spPr>
      </p:pic>
      <p:pic>
        <p:nvPicPr>
          <p:cNvPr id="6" name="Image 5" descr="Une image contenant texte, Police, capture d’écran, ligne&#10;&#10;Le contenu généré par l’IA peut être incorrect.">
            <a:extLst>
              <a:ext uri="{FF2B5EF4-FFF2-40B4-BE49-F238E27FC236}">
                <a16:creationId xmlns:a16="http://schemas.microsoft.com/office/drawing/2014/main" id="{9995A4C3-AEAB-CB4C-6EE7-0EDC846E2DEE}"/>
              </a:ext>
            </a:extLst>
          </p:cNvPr>
          <p:cNvPicPr>
            <a:picLocks noChangeAspect="1"/>
          </p:cNvPicPr>
          <p:nvPr/>
        </p:nvPicPr>
        <p:blipFill>
          <a:blip r:embed="rId19"/>
          <a:stretch>
            <a:fillRect/>
          </a:stretch>
        </p:blipFill>
        <p:spPr>
          <a:xfrm>
            <a:off x="3535816" y="5553075"/>
            <a:ext cx="12228739" cy="879021"/>
          </a:xfrm>
          <a:prstGeom prst="rect">
            <a:avLst/>
          </a:prstGeom>
        </p:spPr>
      </p:pic>
      <p:pic>
        <p:nvPicPr>
          <p:cNvPr id="9" name="Image 8" descr="Une image contenant texte, Police, capture d’écran, ligne&#10;&#10;Le contenu généré par l’IA peut être incorrect.">
            <a:extLst>
              <a:ext uri="{FF2B5EF4-FFF2-40B4-BE49-F238E27FC236}">
                <a16:creationId xmlns:a16="http://schemas.microsoft.com/office/drawing/2014/main" id="{919DC69F-22AE-E0A0-B41E-46FD8B2CBF25}"/>
              </a:ext>
            </a:extLst>
          </p:cNvPr>
          <p:cNvPicPr>
            <a:picLocks noChangeAspect="1"/>
          </p:cNvPicPr>
          <p:nvPr/>
        </p:nvPicPr>
        <p:blipFill>
          <a:blip r:embed="rId20"/>
          <a:stretch>
            <a:fillRect/>
          </a:stretch>
        </p:blipFill>
        <p:spPr>
          <a:xfrm>
            <a:off x="630692" y="7444467"/>
            <a:ext cx="3751489" cy="966107"/>
          </a:xfrm>
          <a:prstGeom prst="rect">
            <a:avLst/>
          </a:prstGeom>
        </p:spPr>
      </p:pic>
      <p:pic>
        <p:nvPicPr>
          <p:cNvPr id="12" name="Image 11" descr="Une image contenant texte, Police, capture d’écran, blanc&#10;&#10;Le contenu généré par l’IA peut être incorrect.">
            <a:extLst>
              <a:ext uri="{FF2B5EF4-FFF2-40B4-BE49-F238E27FC236}">
                <a16:creationId xmlns:a16="http://schemas.microsoft.com/office/drawing/2014/main" id="{4E602E82-60FB-D469-2004-16710C0437B4}"/>
              </a:ext>
            </a:extLst>
          </p:cNvPr>
          <p:cNvPicPr>
            <a:picLocks noChangeAspect="1"/>
          </p:cNvPicPr>
          <p:nvPr/>
        </p:nvPicPr>
        <p:blipFill>
          <a:blip r:embed="rId21"/>
          <a:stretch>
            <a:fillRect/>
          </a:stretch>
        </p:blipFill>
        <p:spPr>
          <a:xfrm rot="21094854">
            <a:off x="702624" y="1607788"/>
            <a:ext cx="6449785" cy="1450520"/>
          </a:xfrm>
          <a:prstGeom prst="rect">
            <a:avLst/>
          </a:prstGeom>
        </p:spPr>
      </p:pic>
    </p:spTree>
    <p:extLst>
      <p:ext uri="{BB962C8B-B14F-4D97-AF65-F5344CB8AC3E}">
        <p14:creationId xmlns:p14="http://schemas.microsoft.com/office/powerpoint/2010/main" val="1449390110"/>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4E944-B403-59D7-B5F5-6B209BC7DDF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4A058F5-3F12-9E00-3686-31C8344F2263}"/>
              </a:ext>
            </a:extLst>
          </p:cNvPr>
          <p:cNvGrpSpPr/>
          <p:nvPr/>
        </p:nvGrpSpPr>
        <p:grpSpPr>
          <a:xfrm>
            <a:off x="-35788" y="-1485900"/>
            <a:ext cx="18287930" cy="11886835"/>
            <a:chOff x="0" y="-38100"/>
            <a:chExt cx="5064770" cy="3377062"/>
          </a:xfrm>
        </p:grpSpPr>
        <p:sp>
          <p:nvSpPr>
            <p:cNvPr id="3" name="Freeform 3">
              <a:extLst>
                <a:ext uri="{FF2B5EF4-FFF2-40B4-BE49-F238E27FC236}">
                  <a16:creationId xmlns:a16="http://schemas.microsoft.com/office/drawing/2014/main" id="{3C61737D-3ABA-7D8A-663C-47F6AC919DC3}"/>
                </a:ext>
              </a:extLst>
            </p:cNvPr>
            <p:cNvSpPr/>
            <p:nvPr/>
          </p:nvSpPr>
          <p:spPr>
            <a:xfrm>
              <a:off x="69421" y="462863"/>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2B5A876C-526E-3E1E-BD5D-084E0D0B6F4B}"/>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4">
            <a:extLst>
              <a:ext uri="{FF2B5EF4-FFF2-40B4-BE49-F238E27FC236}">
                <a16:creationId xmlns:a16="http://schemas.microsoft.com/office/drawing/2014/main" id="{597B9361-1C8C-E683-E8F4-1BD6886B20F7}"/>
              </a:ext>
            </a:extLst>
          </p:cNvPr>
          <p:cNvSpPr txBox="1"/>
          <p:nvPr/>
        </p:nvSpPr>
        <p:spPr>
          <a:xfrm>
            <a:off x="-3984672" y="163492"/>
            <a:ext cx="17830800" cy="9960016"/>
          </a:xfrm>
          <a:prstGeom prst="rect">
            <a:avLst/>
          </a:prstGeom>
        </p:spPr>
        <p:txBody>
          <a:bodyPr lIns="50800" tIns="50800" rIns="50800" bIns="50800" rtlCol="0" anchor="ctr"/>
          <a:lstStyle/>
          <a:p>
            <a:pPr algn="ctr">
              <a:lnSpc>
                <a:spcPts val="2659"/>
              </a:lnSpc>
              <a:spcBef>
                <a:spcPct val="0"/>
              </a:spcBef>
            </a:pPr>
            <a:endParaRPr/>
          </a:p>
        </p:txBody>
      </p:sp>
      <p:pic>
        <p:nvPicPr>
          <p:cNvPr id="5" name="Image 4">
            <a:extLst>
              <a:ext uri="{FF2B5EF4-FFF2-40B4-BE49-F238E27FC236}">
                <a16:creationId xmlns:a16="http://schemas.microsoft.com/office/drawing/2014/main" id="{7CB104D9-D1AD-7D91-B35B-C3D2645AA246}"/>
              </a:ext>
            </a:extLst>
          </p:cNvPr>
          <p:cNvPicPr>
            <a:picLocks noChangeAspect="1"/>
          </p:cNvPicPr>
          <p:nvPr/>
        </p:nvPicPr>
        <p:blipFill>
          <a:blip r:embed="rId3"/>
          <a:stretch>
            <a:fillRect/>
          </a:stretch>
        </p:blipFill>
        <p:spPr>
          <a:xfrm>
            <a:off x="9581392" y="2168857"/>
            <a:ext cx="8098046" cy="7683727"/>
          </a:xfrm>
          <a:prstGeom prst="rect">
            <a:avLst/>
          </a:prstGeom>
        </p:spPr>
      </p:pic>
      <p:sp>
        <p:nvSpPr>
          <p:cNvPr id="7" name="ZoneTexte 6">
            <a:extLst>
              <a:ext uri="{FF2B5EF4-FFF2-40B4-BE49-F238E27FC236}">
                <a16:creationId xmlns:a16="http://schemas.microsoft.com/office/drawing/2014/main" id="{07EE760A-6D9B-9965-9C63-B253D308D968}"/>
              </a:ext>
            </a:extLst>
          </p:cNvPr>
          <p:cNvSpPr txBox="1"/>
          <p:nvPr/>
        </p:nvSpPr>
        <p:spPr>
          <a:xfrm>
            <a:off x="696611" y="3009900"/>
            <a:ext cx="8796732" cy="5632311"/>
          </a:xfrm>
          <a:prstGeom prst="rect">
            <a:avLst/>
          </a:prstGeom>
          <a:noFill/>
        </p:spPr>
        <p:txBody>
          <a:bodyPr wrap="square" lIns="91440" tIns="45720" rIns="91440" bIns="45720" anchor="t">
            <a:spAutoFit/>
          </a:bodyPr>
          <a:lstStyle/>
          <a:p>
            <a:r>
              <a:rPr lang="fr-FR" sz="3600">
                <a:latin typeface="Century Gothic"/>
              </a:rPr>
              <a:t>Deux domaines sont concernés et se nommeront désormais :</a:t>
            </a:r>
            <a:endParaRPr lang="fr-FR" sz="3600">
              <a:effectLst/>
              <a:latin typeface="Century Gothic"/>
            </a:endParaRPr>
          </a:p>
          <a:p>
            <a:endParaRPr lang="fr-FR" sz="3600">
              <a:effectLst/>
              <a:latin typeface="Century Gothic" panose="020B0502020202020204" pitchFamily="34" charset="0"/>
            </a:endParaRPr>
          </a:p>
          <a:p>
            <a:endParaRPr lang="fr-FR" sz="3600">
              <a:effectLst/>
              <a:latin typeface="Century Gothic" panose="020B0502020202020204" pitchFamily="34" charset="0"/>
            </a:endParaRPr>
          </a:p>
          <a:p>
            <a:r>
              <a:rPr lang="fr-FR" sz="3600">
                <a:latin typeface="Century Gothic"/>
              </a:rPr>
              <a:t>     </a:t>
            </a:r>
            <a:r>
              <a:rPr lang="fr-FR" sz="3600">
                <a:solidFill>
                  <a:srgbClr val="0070C0"/>
                </a:solidFill>
                <a:latin typeface="Century Gothic"/>
              </a:rPr>
              <a:t>-Domaine 1 : </a:t>
            </a:r>
            <a:r>
              <a:rPr lang="fr-FR" sz="3600" b="1">
                <a:solidFill>
                  <a:srgbClr val="0070C0"/>
                </a:solidFill>
                <a:latin typeface="Century Gothic"/>
              </a:rPr>
              <a:t>le développement  et la structuration du langage oral et écrit,</a:t>
            </a:r>
          </a:p>
          <a:p>
            <a:endParaRPr lang="fr-FR" sz="3600" b="1">
              <a:solidFill>
                <a:srgbClr val="0070C0"/>
              </a:solidFill>
              <a:latin typeface="Century Gothic" panose="020B0502020202020204" pitchFamily="34" charset="0"/>
            </a:endParaRPr>
          </a:p>
          <a:p>
            <a:r>
              <a:rPr lang="fr-FR" sz="3600" b="1">
                <a:solidFill>
                  <a:srgbClr val="0070C0"/>
                </a:solidFill>
                <a:latin typeface="Century Gothic"/>
              </a:rPr>
              <a:t>     -</a:t>
            </a:r>
            <a:r>
              <a:rPr lang="fr-FR" sz="3600">
                <a:solidFill>
                  <a:srgbClr val="0070C0"/>
                </a:solidFill>
                <a:latin typeface="Century Gothic"/>
              </a:rPr>
              <a:t>Domaine 4</a:t>
            </a:r>
            <a:r>
              <a:rPr lang="fr-FR" sz="3600" b="1">
                <a:solidFill>
                  <a:srgbClr val="0070C0"/>
                </a:solidFill>
                <a:latin typeface="Century Gothic"/>
              </a:rPr>
              <a:t> : l’acquisition des premiers outils mathématiques</a:t>
            </a:r>
          </a:p>
        </p:txBody>
      </p:sp>
      <p:sp>
        <p:nvSpPr>
          <p:cNvPr id="10" name="ZoneTexte 9">
            <a:extLst>
              <a:ext uri="{FF2B5EF4-FFF2-40B4-BE49-F238E27FC236}">
                <a16:creationId xmlns:a16="http://schemas.microsoft.com/office/drawing/2014/main" id="{20495588-962E-506E-D054-4F63C20A5935}"/>
              </a:ext>
            </a:extLst>
          </p:cNvPr>
          <p:cNvSpPr txBox="1"/>
          <p:nvPr/>
        </p:nvSpPr>
        <p:spPr>
          <a:xfrm>
            <a:off x="678335" y="1006396"/>
            <a:ext cx="173048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Changement d’intitulés</a:t>
            </a:r>
            <a:endParaRPr lang="fr-FR" sz="6000">
              <a:solidFill>
                <a:schemeClr val="accent5"/>
              </a:solidFill>
            </a:endParaRPr>
          </a:p>
        </p:txBody>
      </p:sp>
      <p:sp>
        <p:nvSpPr>
          <p:cNvPr id="8" name="Freeform 6">
            <a:extLst>
              <a:ext uri="{FF2B5EF4-FFF2-40B4-BE49-F238E27FC236}">
                <a16:creationId xmlns:a16="http://schemas.microsoft.com/office/drawing/2014/main" id="{C907E56C-8BA0-AD3B-6C1A-0F4055DFD330}"/>
              </a:ext>
            </a:extLst>
          </p:cNvPr>
          <p:cNvSpPr/>
          <p:nvPr/>
        </p:nvSpPr>
        <p:spPr>
          <a:xfrm rot="-196599">
            <a:off x="11462654" y="1080111"/>
            <a:ext cx="2643689" cy="2248474"/>
          </a:xfrm>
          <a:custGeom>
            <a:avLst/>
            <a:gdLst/>
            <a:ahLst/>
            <a:cxnLst/>
            <a:rect l="l" t="t" r="r" b="b"/>
            <a:pathLst>
              <a:path w="3364548" h="3056062">
                <a:moveTo>
                  <a:pt x="0" y="0"/>
                </a:moveTo>
                <a:lnTo>
                  <a:pt x="3364548" y="0"/>
                </a:lnTo>
                <a:lnTo>
                  <a:pt x="3364548" y="3056063"/>
                </a:lnTo>
                <a:lnTo>
                  <a:pt x="0" y="305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pic>
        <p:nvPicPr>
          <p:cNvPr id="6" name="Image 5">
            <a:extLst>
              <a:ext uri="{FF2B5EF4-FFF2-40B4-BE49-F238E27FC236}">
                <a16:creationId xmlns:a16="http://schemas.microsoft.com/office/drawing/2014/main" id="{3D96CD92-28B7-C085-DAC2-966DA88DCB08}"/>
              </a:ext>
            </a:extLst>
          </p:cNvPr>
          <p:cNvPicPr>
            <a:picLocks noChangeAspect="1"/>
          </p:cNvPicPr>
          <p:nvPr/>
        </p:nvPicPr>
        <p:blipFill>
          <a:blip r:embed="rId6"/>
          <a:srcRect r="4247" b="38867"/>
          <a:stretch>
            <a:fillRect/>
          </a:stretch>
        </p:blipFill>
        <p:spPr>
          <a:xfrm>
            <a:off x="14258312" y="4849075"/>
            <a:ext cx="2839450" cy="2119887"/>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2BE7219F-1BE5-6B2B-42D9-FD66C180BCA3}"/>
              </a:ext>
            </a:extLst>
          </p:cNvPr>
          <p:cNvPicPr>
            <a:picLocks noChangeAspect="1"/>
          </p:cNvPicPr>
          <p:nvPr/>
        </p:nvPicPr>
        <p:blipFill>
          <a:blip r:embed="rId7"/>
          <a:stretch>
            <a:fillRect/>
          </a:stretch>
        </p:blipFill>
        <p:spPr>
          <a:xfrm>
            <a:off x="10380991" y="4761429"/>
            <a:ext cx="2767886" cy="2237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15080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A193C-2DE8-AB49-2DF0-CCB3C917B277}"/>
            </a:ext>
          </a:extLst>
        </p:cNvPr>
        <p:cNvGrpSpPr/>
        <p:nvPr/>
      </p:nvGrpSpPr>
      <p:grpSpPr>
        <a:xfrm>
          <a:off x="0" y="0"/>
          <a:ext cx="0" cy="0"/>
          <a:chOff x="0" y="0"/>
          <a:chExt cx="0" cy="0"/>
        </a:xfrm>
      </p:grpSpPr>
      <p:sp>
        <p:nvSpPr>
          <p:cNvPr id="7" name="Freeform 3">
            <a:extLst>
              <a:ext uri="{FF2B5EF4-FFF2-40B4-BE49-F238E27FC236}">
                <a16:creationId xmlns:a16="http://schemas.microsoft.com/office/drawing/2014/main" id="{56E94A99-D6EA-2648-7E2A-2076C978844C}"/>
              </a:ext>
            </a:extLst>
          </p:cNvPr>
          <p:cNvSpPr/>
          <p:nvPr/>
        </p:nvSpPr>
        <p:spPr>
          <a:xfrm>
            <a:off x="216196" y="216804"/>
            <a:ext cx="17800640" cy="985338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10" name="ZoneTexte 9">
            <a:extLst>
              <a:ext uri="{FF2B5EF4-FFF2-40B4-BE49-F238E27FC236}">
                <a16:creationId xmlns:a16="http://schemas.microsoft.com/office/drawing/2014/main" id="{BE70B107-F4CB-E3E2-29E6-13490B14FD8B}"/>
              </a:ext>
            </a:extLst>
          </p:cNvPr>
          <p:cNvSpPr txBox="1"/>
          <p:nvPr/>
        </p:nvSpPr>
        <p:spPr>
          <a:xfrm>
            <a:off x="629736" y="608487"/>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a:t>
            </a:r>
            <a:r>
              <a:rPr lang="fr-FR" sz="4000" b="1">
                <a:solidFill>
                  <a:schemeClr val="accent5"/>
                </a:solidFill>
                <a:latin typeface="Century Gothic"/>
              </a:rPr>
              <a:t>Les "thématiques" </a:t>
            </a:r>
            <a:endParaRPr lang="fr-FR" sz="4000">
              <a:solidFill>
                <a:schemeClr val="accent5"/>
              </a:solidFill>
              <a:ea typeface="Calibri"/>
              <a:cs typeface="Calibri"/>
            </a:endParaRPr>
          </a:p>
        </p:txBody>
      </p:sp>
      <p:sp>
        <p:nvSpPr>
          <p:cNvPr id="14" name="Organigramme : Connecteur 13">
            <a:extLst>
              <a:ext uri="{FF2B5EF4-FFF2-40B4-BE49-F238E27FC236}">
                <a16:creationId xmlns:a16="http://schemas.microsoft.com/office/drawing/2014/main" id="{386FE6D2-CD10-7269-46FD-3F9DE8407350}"/>
              </a:ext>
            </a:extLst>
          </p:cNvPr>
          <p:cNvSpPr/>
          <p:nvPr/>
        </p:nvSpPr>
        <p:spPr>
          <a:xfrm>
            <a:off x="15149683" y="542521"/>
            <a:ext cx="2864967" cy="1922032"/>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200" b="1">
                <a:latin typeface="Century Gothic"/>
              </a:rPr>
              <a:t>S</a:t>
            </a:r>
            <a:r>
              <a:rPr lang="fr-FR" sz="2800" b="1">
                <a:latin typeface="Century Gothic"/>
              </a:rPr>
              <a:t>e préparer à apprendre à écrire</a:t>
            </a:r>
          </a:p>
        </p:txBody>
      </p:sp>
      <p:sp>
        <p:nvSpPr>
          <p:cNvPr id="26" name="ZoneTexte 25">
            <a:extLst>
              <a:ext uri="{FF2B5EF4-FFF2-40B4-BE49-F238E27FC236}">
                <a16:creationId xmlns:a16="http://schemas.microsoft.com/office/drawing/2014/main" id="{1DF1D94C-E863-AE5E-6E29-578906266028}"/>
              </a:ext>
            </a:extLst>
          </p:cNvPr>
          <p:cNvSpPr txBox="1"/>
          <p:nvPr/>
        </p:nvSpPr>
        <p:spPr>
          <a:xfrm>
            <a:off x="9212408" y="793152"/>
            <a:ext cx="5593831" cy="646331"/>
          </a:xfrm>
          <a:prstGeom prst="rect">
            <a:avLst/>
          </a:prstGeom>
          <a:solidFill>
            <a:srgbClr val="008039"/>
          </a:solidFill>
        </p:spPr>
        <p:style>
          <a:lnRef idx="1">
            <a:schemeClr val="accent3"/>
          </a:lnRef>
          <a:fillRef idx="3">
            <a:schemeClr val="accent3"/>
          </a:fillRef>
          <a:effectRef idx="2">
            <a:schemeClr val="accent3"/>
          </a:effectRef>
          <a:fontRef idx="minor">
            <a:schemeClr val="lt1"/>
          </a:fontRef>
        </p:style>
        <p:txBody>
          <a:bodyPr wrap="square" lIns="91440" tIns="45720" rIns="91440" bIns="45720" anchor="t">
            <a:spAutoFit/>
          </a:bodyPr>
          <a:lstStyle/>
          <a:p>
            <a:r>
              <a:rPr lang="fr-FR" sz="3600" b="1">
                <a:solidFill>
                  <a:schemeClr val="bg1"/>
                </a:solidFill>
                <a:latin typeface="Century Gothic"/>
              </a:rPr>
              <a:t>Passer de l'oral à l'écrit </a:t>
            </a:r>
            <a:endParaRPr lang="fr-FR" sz="4800" b="1">
              <a:solidFill>
                <a:schemeClr val="bg1"/>
              </a:solidFill>
              <a:latin typeface="Century Gothic"/>
            </a:endParaRPr>
          </a:p>
        </p:txBody>
      </p:sp>
      <p:pic>
        <p:nvPicPr>
          <p:cNvPr id="3" name="Image 2" descr="Une image contenant texte, Police, signe, clipart&#10;&#10;Le contenu généré par l’IA peut être incorrect.">
            <a:extLst>
              <a:ext uri="{FF2B5EF4-FFF2-40B4-BE49-F238E27FC236}">
                <a16:creationId xmlns:a16="http://schemas.microsoft.com/office/drawing/2014/main" id="{6E028E5C-CD9E-8205-99FD-CD43B26F0746}"/>
              </a:ext>
            </a:extLst>
          </p:cNvPr>
          <p:cNvPicPr>
            <a:picLocks noChangeAspect="1"/>
          </p:cNvPicPr>
          <p:nvPr/>
        </p:nvPicPr>
        <p:blipFill>
          <a:blip r:embed="rId4"/>
          <a:stretch>
            <a:fillRect/>
          </a:stretch>
        </p:blipFill>
        <p:spPr>
          <a:xfrm rot="-660000">
            <a:off x="2115741" y="1845299"/>
            <a:ext cx="2696425" cy="2759699"/>
          </a:xfrm>
          <a:prstGeom prst="rect">
            <a:avLst/>
          </a:prstGeom>
        </p:spPr>
      </p:pic>
      <p:pic>
        <p:nvPicPr>
          <p:cNvPr id="5" name="Image 4" descr="Une image contenant capture d’écran, bleu, Rectangle, Bleu électrique&#10;&#10;Le contenu généré par l’IA peut être incorrect.">
            <a:extLst>
              <a:ext uri="{FF2B5EF4-FFF2-40B4-BE49-F238E27FC236}">
                <a16:creationId xmlns:a16="http://schemas.microsoft.com/office/drawing/2014/main" id="{A53DD3CB-4183-CAE8-641C-DFA68B0105E9}"/>
              </a:ext>
            </a:extLst>
          </p:cNvPr>
          <p:cNvPicPr>
            <a:picLocks noChangeAspect="1"/>
          </p:cNvPicPr>
          <p:nvPr/>
        </p:nvPicPr>
        <p:blipFill>
          <a:blip r:embed="rId5">
            <a:extLst>
              <a:ext uri="{BEBA8EAE-BF5A-486C-A8C5-ECC9F3942E4B}">
                <a14:imgProps xmlns:a14="http://schemas.microsoft.com/office/drawing/2010/main">
                  <a14:imgLayer r:embed="rId6">
                    <a14:imgEffect>
                      <a14:saturation sat="148000"/>
                    </a14:imgEffect>
                    <a14:imgEffect>
                      <a14:brightnessContrast bright="-20000" contrast="-37000"/>
                    </a14:imgEffect>
                  </a14:imgLayer>
                </a14:imgProps>
              </a:ext>
            </a:extLst>
          </a:blip>
          <a:stretch>
            <a:fillRect/>
          </a:stretch>
        </p:blipFill>
        <p:spPr>
          <a:xfrm>
            <a:off x="602796" y="6121855"/>
            <a:ext cx="17474801" cy="2427513"/>
          </a:xfrm>
          <a:prstGeom prst="rect">
            <a:avLst/>
          </a:prstGeom>
        </p:spPr>
      </p:pic>
      <p:pic>
        <p:nvPicPr>
          <p:cNvPr id="8" name="Image 7" descr="Une image contenant vert, capture d’écran, Rectangle&#10;&#10;Le contenu généré par l’IA peut être incorrect.">
            <a:extLst>
              <a:ext uri="{FF2B5EF4-FFF2-40B4-BE49-F238E27FC236}">
                <a16:creationId xmlns:a16="http://schemas.microsoft.com/office/drawing/2014/main" id="{B0052059-B9E8-7764-E392-FF4058EB32B1}"/>
              </a:ext>
            </a:extLst>
          </p:cNvPr>
          <p:cNvPicPr>
            <a:picLocks noChangeAspect="1"/>
          </p:cNvPicPr>
          <p:nvPr/>
        </p:nvPicPr>
        <p:blipFill>
          <a:blip r:embed="rId7"/>
          <a:srcRect l="5263" t="-207142" r="-4912" b="209270"/>
          <a:stretch>
            <a:fillRect/>
          </a:stretch>
        </p:blipFill>
        <p:spPr>
          <a:xfrm>
            <a:off x="4898741" y="6606779"/>
            <a:ext cx="4631894" cy="736465"/>
          </a:xfrm>
          <a:prstGeom prst="rect">
            <a:avLst/>
          </a:prstGeom>
        </p:spPr>
      </p:pic>
      <p:pic>
        <p:nvPicPr>
          <p:cNvPr id="17" name="Image 16" descr="Une image contenant Police, texte, capture d’écran, ligne&#10;&#10;Le contenu généré par l’IA peut être incorrect.">
            <a:extLst>
              <a:ext uri="{FF2B5EF4-FFF2-40B4-BE49-F238E27FC236}">
                <a16:creationId xmlns:a16="http://schemas.microsoft.com/office/drawing/2014/main" id="{94DE4233-AC91-901F-07BE-EC4960E5C294}"/>
              </a:ext>
            </a:extLst>
          </p:cNvPr>
          <p:cNvPicPr>
            <a:picLocks noChangeAspect="1"/>
          </p:cNvPicPr>
          <p:nvPr/>
        </p:nvPicPr>
        <p:blipFill>
          <a:blip r:embed="rId8"/>
          <a:stretch>
            <a:fillRect/>
          </a:stretch>
        </p:blipFill>
        <p:spPr>
          <a:xfrm>
            <a:off x="2516470" y="5759903"/>
            <a:ext cx="13215257" cy="747031"/>
          </a:xfrm>
          <a:prstGeom prst="rect">
            <a:avLst/>
          </a:prstGeom>
        </p:spPr>
      </p:pic>
      <p:pic>
        <p:nvPicPr>
          <p:cNvPr id="22" name="Image 21">
            <a:extLst>
              <a:ext uri="{FF2B5EF4-FFF2-40B4-BE49-F238E27FC236}">
                <a16:creationId xmlns:a16="http://schemas.microsoft.com/office/drawing/2014/main" id="{BE200087-F472-023A-CD18-DBD3CCB191F1}"/>
              </a:ext>
            </a:extLst>
          </p:cNvPr>
          <p:cNvPicPr>
            <a:picLocks noChangeAspect="1"/>
          </p:cNvPicPr>
          <p:nvPr/>
        </p:nvPicPr>
        <p:blipFill>
          <a:blip r:embed="rId9"/>
          <a:stretch>
            <a:fillRect/>
          </a:stretch>
        </p:blipFill>
        <p:spPr>
          <a:xfrm>
            <a:off x="624059" y="6989820"/>
            <a:ext cx="5163909" cy="692600"/>
          </a:xfrm>
          <a:prstGeom prst="rect">
            <a:avLst/>
          </a:prstGeom>
        </p:spPr>
      </p:pic>
      <p:pic>
        <p:nvPicPr>
          <p:cNvPr id="2" name="Image 1">
            <a:extLst>
              <a:ext uri="{FF2B5EF4-FFF2-40B4-BE49-F238E27FC236}">
                <a16:creationId xmlns:a16="http://schemas.microsoft.com/office/drawing/2014/main" id="{38EC3FEA-B25B-7E80-61E8-2E5F2942E58B}"/>
              </a:ext>
            </a:extLst>
          </p:cNvPr>
          <p:cNvPicPr>
            <a:picLocks noChangeAspect="1"/>
          </p:cNvPicPr>
          <p:nvPr/>
        </p:nvPicPr>
        <p:blipFill>
          <a:blip r:embed="rId10"/>
          <a:stretch>
            <a:fillRect/>
          </a:stretch>
        </p:blipFill>
        <p:spPr>
          <a:xfrm>
            <a:off x="6301128" y="6979786"/>
            <a:ext cx="5708196" cy="715734"/>
          </a:xfrm>
          <a:prstGeom prst="rect">
            <a:avLst/>
          </a:prstGeom>
        </p:spPr>
      </p:pic>
      <p:pic>
        <p:nvPicPr>
          <p:cNvPr id="11" name="Image 10">
            <a:extLst>
              <a:ext uri="{FF2B5EF4-FFF2-40B4-BE49-F238E27FC236}">
                <a16:creationId xmlns:a16="http://schemas.microsoft.com/office/drawing/2014/main" id="{835D0DD2-BDEF-25C0-648D-6E3494265EE3}"/>
              </a:ext>
            </a:extLst>
          </p:cNvPr>
          <p:cNvPicPr>
            <a:picLocks noChangeAspect="1"/>
          </p:cNvPicPr>
          <p:nvPr/>
        </p:nvPicPr>
        <p:blipFill>
          <a:blip r:embed="rId11"/>
          <a:stretch>
            <a:fillRect/>
          </a:stretch>
        </p:blipFill>
        <p:spPr>
          <a:xfrm>
            <a:off x="12048274" y="6776190"/>
            <a:ext cx="4544784" cy="1119865"/>
          </a:xfrm>
          <a:prstGeom prst="rect">
            <a:avLst/>
          </a:prstGeom>
        </p:spPr>
      </p:pic>
      <p:pic>
        <p:nvPicPr>
          <p:cNvPr id="12" name="Image 11" descr="Une image contenant texte, Police, capture d’écran, blanc&#10;&#10;Le contenu généré par l’IA peut être incorrect.">
            <a:extLst>
              <a:ext uri="{FF2B5EF4-FFF2-40B4-BE49-F238E27FC236}">
                <a16:creationId xmlns:a16="http://schemas.microsoft.com/office/drawing/2014/main" id="{B6602AB0-7FB0-64CC-B5FA-A25736902824}"/>
              </a:ext>
            </a:extLst>
          </p:cNvPr>
          <p:cNvPicPr>
            <a:picLocks noChangeAspect="1"/>
          </p:cNvPicPr>
          <p:nvPr/>
        </p:nvPicPr>
        <p:blipFill>
          <a:blip r:embed="rId12"/>
          <a:stretch>
            <a:fillRect/>
          </a:stretch>
        </p:blipFill>
        <p:spPr>
          <a:xfrm rot="840000">
            <a:off x="9655969" y="2428132"/>
            <a:ext cx="7378472" cy="1879144"/>
          </a:xfrm>
          <a:prstGeom prst="rect">
            <a:avLst/>
          </a:prstGeom>
        </p:spPr>
      </p:pic>
      <p:pic>
        <p:nvPicPr>
          <p:cNvPr id="15" name="Image 14">
            <a:extLst>
              <a:ext uri="{FF2B5EF4-FFF2-40B4-BE49-F238E27FC236}">
                <a16:creationId xmlns:a16="http://schemas.microsoft.com/office/drawing/2014/main" id="{BB4C63D8-7BD3-FFB2-14D2-C3CE487B5956}"/>
              </a:ext>
            </a:extLst>
          </p:cNvPr>
          <p:cNvPicPr>
            <a:picLocks noChangeAspect="1"/>
          </p:cNvPicPr>
          <p:nvPr/>
        </p:nvPicPr>
        <p:blipFill>
          <a:blip r:embed="rId13"/>
          <a:stretch>
            <a:fillRect/>
          </a:stretch>
        </p:blipFill>
        <p:spPr>
          <a:xfrm rot="7500000">
            <a:off x="8323514" y="3710213"/>
            <a:ext cx="2023383" cy="1583872"/>
          </a:xfrm>
          <a:prstGeom prst="rect">
            <a:avLst/>
          </a:prstGeom>
        </p:spPr>
      </p:pic>
    </p:spTree>
    <p:extLst>
      <p:ext uri="{BB962C8B-B14F-4D97-AF65-F5344CB8AC3E}">
        <p14:creationId xmlns:p14="http://schemas.microsoft.com/office/powerpoint/2010/main" val="700975244"/>
      </p:ext>
    </p:extLst>
  </p:cSld>
  <p:clrMapOvr>
    <a:masterClrMapping/>
  </p:clrMapOvr>
  <p:extLst>
    <p:ext uri="{6950BFC3-D8DA-4A85-94F7-54DA5524770B}">
      <p188:commentRel xmlns:p188="http://schemas.microsoft.com/office/powerpoint/2018/8/main" r:id="rId3"/>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B40C0-05A5-57E1-2796-2339608CCEA6}"/>
            </a:ext>
          </a:extLst>
        </p:cNvPr>
        <p:cNvGrpSpPr/>
        <p:nvPr/>
      </p:nvGrpSpPr>
      <p:grpSpPr>
        <a:xfrm>
          <a:off x="0" y="0"/>
          <a:ext cx="0" cy="0"/>
          <a:chOff x="0" y="0"/>
          <a:chExt cx="0" cy="0"/>
        </a:xfrm>
      </p:grpSpPr>
      <p:sp>
        <p:nvSpPr>
          <p:cNvPr id="7" name="Freeform 3">
            <a:extLst>
              <a:ext uri="{FF2B5EF4-FFF2-40B4-BE49-F238E27FC236}">
                <a16:creationId xmlns:a16="http://schemas.microsoft.com/office/drawing/2014/main" id="{CA2918F0-85DF-039F-0CDC-F2D3E4F25DB3}"/>
              </a:ext>
            </a:extLst>
          </p:cNvPr>
          <p:cNvSpPr/>
          <p:nvPr/>
        </p:nvSpPr>
        <p:spPr>
          <a:xfrm>
            <a:off x="216196" y="216804"/>
            <a:ext cx="17800640" cy="985338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10" name="ZoneTexte 9">
            <a:extLst>
              <a:ext uri="{FF2B5EF4-FFF2-40B4-BE49-F238E27FC236}">
                <a16:creationId xmlns:a16="http://schemas.microsoft.com/office/drawing/2014/main" id="{5EDBB094-29CF-F3BD-5D51-304E837D7C01}"/>
              </a:ext>
            </a:extLst>
          </p:cNvPr>
          <p:cNvSpPr txBox="1"/>
          <p:nvPr/>
        </p:nvSpPr>
        <p:spPr>
          <a:xfrm>
            <a:off x="629736" y="608487"/>
            <a:ext cx="170762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 </a:t>
            </a:r>
            <a:r>
              <a:rPr lang="fr-FR" sz="4000" b="1">
                <a:solidFill>
                  <a:schemeClr val="accent5"/>
                </a:solidFill>
                <a:latin typeface="Century Gothic"/>
              </a:rPr>
              <a:t>Les "thématiques" </a:t>
            </a:r>
            <a:endParaRPr lang="fr-FR" sz="4000">
              <a:solidFill>
                <a:schemeClr val="accent5"/>
              </a:solidFill>
              <a:ea typeface="Calibri"/>
              <a:cs typeface="Calibri"/>
            </a:endParaRPr>
          </a:p>
        </p:txBody>
      </p:sp>
      <p:sp>
        <p:nvSpPr>
          <p:cNvPr id="14" name="Organigramme : Connecteur 13">
            <a:extLst>
              <a:ext uri="{FF2B5EF4-FFF2-40B4-BE49-F238E27FC236}">
                <a16:creationId xmlns:a16="http://schemas.microsoft.com/office/drawing/2014/main" id="{759F9ABE-5DE7-2E13-367E-C7BFD41B33CE}"/>
              </a:ext>
            </a:extLst>
          </p:cNvPr>
          <p:cNvSpPr/>
          <p:nvPr/>
        </p:nvSpPr>
        <p:spPr>
          <a:xfrm>
            <a:off x="14634528" y="1492338"/>
            <a:ext cx="2864967" cy="1922032"/>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200" b="1">
                <a:latin typeface="Century Gothic"/>
              </a:rPr>
              <a:t>S</a:t>
            </a:r>
            <a:r>
              <a:rPr lang="fr-FR" sz="2800" b="1">
                <a:latin typeface="Century Gothic"/>
              </a:rPr>
              <a:t>e préparer à apprendre à écrire</a:t>
            </a:r>
          </a:p>
        </p:txBody>
      </p:sp>
      <p:sp>
        <p:nvSpPr>
          <p:cNvPr id="26" name="ZoneTexte 25">
            <a:extLst>
              <a:ext uri="{FF2B5EF4-FFF2-40B4-BE49-F238E27FC236}">
                <a16:creationId xmlns:a16="http://schemas.microsoft.com/office/drawing/2014/main" id="{D38B6732-9988-F4FF-15C5-43144376F821}"/>
              </a:ext>
            </a:extLst>
          </p:cNvPr>
          <p:cNvSpPr txBox="1"/>
          <p:nvPr/>
        </p:nvSpPr>
        <p:spPr>
          <a:xfrm>
            <a:off x="9542943" y="796105"/>
            <a:ext cx="5593831" cy="646331"/>
          </a:xfrm>
          <a:prstGeom prst="rect">
            <a:avLst/>
          </a:prstGeom>
          <a:solidFill>
            <a:srgbClr val="008039"/>
          </a:solidFill>
        </p:spPr>
        <p:style>
          <a:lnRef idx="1">
            <a:schemeClr val="accent3"/>
          </a:lnRef>
          <a:fillRef idx="3">
            <a:schemeClr val="accent3"/>
          </a:fillRef>
          <a:effectRef idx="2">
            <a:schemeClr val="accent3"/>
          </a:effectRef>
          <a:fontRef idx="minor">
            <a:schemeClr val="lt1"/>
          </a:fontRef>
        </p:style>
        <p:txBody>
          <a:bodyPr wrap="square" lIns="91440" tIns="45720" rIns="91440" bIns="45720" anchor="t">
            <a:spAutoFit/>
          </a:bodyPr>
          <a:lstStyle/>
          <a:p>
            <a:r>
              <a:rPr lang="fr-FR" sz="3600" b="1">
                <a:solidFill>
                  <a:schemeClr val="bg1"/>
                </a:solidFill>
                <a:latin typeface="Century Gothic"/>
              </a:rPr>
              <a:t>Passer de l'oral à l'écrit </a:t>
            </a:r>
            <a:endParaRPr lang="fr-FR" sz="4800" b="1">
              <a:solidFill>
                <a:schemeClr val="bg1"/>
              </a:solidFill>
              <a:latin typeface="Century Gothic"/>
            </a:endParaRPr>
          </a:p>
        </p:txBody>
      </p:sp>
      <p:pic>
        <p:nvPicPr>
          <p:cNvPr id="3" name="Image 2" descr="Une image contenant texte, Police, signe, clipart&#10;&#10;Le contenu généré par l’IA peut être incorrect.">
            <a:extLst>
              <a:ext uri="{FF2B5EF4-FFF2-40B4-BE49-F238E27FC236}">
                <a16:creationId xmlns:a16="http://schemas.microsoft.com/office/drawing/2014/main" id="{495333A8-89B3-10A0-AC6A-F7576240D099}"/>
              </a:ext>
            </a:extLst>
          </p:cNvPr>
          <p:cNvPicPr>
            <a:picLocks noChangeAspect="1"/>
          </p:cNvPicPr>
          <p:nvPr/>
        </p:nvPicPr>
        <p:blipFill>
          <a:blip r:embed="rId3"/>
          <a:stretch>
            <a:fillRect/>
          </a:stretch>
        </p:blipFill>
        <p:spPr>
          <a:xfrm>
            <a:off x="1389357" y="1865530"/>
            <a:ext cx="2520599" cy="2544632"/>
          </a:xfrm>
          <a:prstGeom prst="rect">
            <a:avLst/>
          </a:prstGeom>
        </p:spPr>
      </p:pic>
      <p:pic>
        <p:nvPicPr>
          <p:cNvPr id="8" name="Image 7" descr="Une image contenant vert, capture d’écran, Rectangle&#10;&#10;Le contenu généré par l’IA peut être incorrect.">
            <a:extLst>
              <a:ext uri="{FF2B5EF4-FFF2-40B4-BE49-F238E27FC236}">
                <a16:creationId xmlns:a16="http://schemas.microsoft.com/office/drawing/2014/main" id="{8EABC43E-C226-679C-BF53-5ABD85AFA5BD}"/>
              </a:ext>
            </a:extLst>
          </p:cNvPr>
          <p:cNvPicPr>
            <a:picLocks noChangeAspect="1"/>
          </p:cNvPicPr>
          <p:nvPr/>
        </p:nvPicPr>
        <p:blipFill>
          <a:blip r:embed="rId4"/>
          <a:srcRect l="5263" t="-207142" r="-4912" b="209270"/>
          <a:stretch>
            <a:fillRect/>
          </a:stretch>
        </p:blipFill>
        <p:spPr>
          <a:xfrm>
            <a:off x="5595257" y="4767263"/>
            <a:ext cx="4631894" cy="736465"/>
          </a:xfrm>
          <a:prstGeom prst="rect">
            <a:avLst/>
          </a:prstGeom>
        </p:spPr>
      </p:pic>
      <mc:AlternateContent xmlns:mc="http://schemas.openxmlformats.org/markup-compatibility/2006" xmlns:p14="http://schemas.microsoft.com/office/powerpoint/2010/main">
        <mc:Choice Requires="p14">
          <p:contentPart p14:bwMode="auto" r:id="rId5">
            <p14:nvContentPartPr>
              <p14:cNvPr id="24" name="Encre 23">
                <a:extLst>
                  <a:ext uri="{FF2B5EF4-FFF2-40B4-BE49-F238E27FC236}">
                    <a16:creationId xmlns:a16="http://schemas.microsoft.com/office/drawing/2014/main" id="{F9A2BAC7-A7DE-A2B1-D85E-E59F34D0A280}"/>
                  </a:ext>
                </a:extLst>
              </p14:cNvPr>
              <p14:cNvContentPartPr/>
              <p14:nvPr/>
            </p14:nvContentPartPr>
            <p14:xfrm>
              <a:off x="3883786" y="4205756"/>
              <a:ext cx="20123" cy="20123"/>
            </p14:xfrm>
          </p:contentPart>
        </mc:Choice>
        <mc:Fallback xmlns="">
          <p:pic>
            <p:nvPicPr>
              <p:cNvPr id="24" name="Encre 23">
                <a:extLst>
                  <a:ext uri="{FF2B5EF4-FFF2-40B4-BE49-F238E27FC236}">
                    <a16:creationId xmlns:a16="http://schemas.microsoft.com/office/drawing/2014/main" id="{F9A2BAC7-A7DE-A2B1-D85E-E59F34D0A280}"/>
                  </a:ext>
                </a:extLst>
              </p:cNvPr>
              <p:cNvPicPr/>
              <p:nvPr/>
            </p:nvPicPr>
            <p:blipFill>
              <a:blip r:embed="rId6"/>
              <a:stretch>
                <a:fillRect/>
              </a:stretch>
            </p:blipFill>
            <p:spPr>
              <a:xfrm>
                <a:off x="2877636" y="3199606"/>
                <a:ext cx="2012300" cy="2012300"/>
              </a:xfrm>
              <a:prstGeom prst="rect">
                <a:avLst/>
              </a:prstGeom>
            </p:spPr>
          </p:pic>
        </mc:Fallback>
      </mc:AlternateContent>
      <p:pic>
        <p:nvPicPr>
          <p:cNvPr id="27" name="Image 26" descr="Une image contenant capture d’écran, bleu, Rectangle, Bleu électrique&#10;&#10;Le contenu généré par l’IA peut être incorrect.">
            <a:extLst>
              <a:ext uri="{FF2B5EF4-FFF2-40B4-BE49-F238E27FC236}">
                <a16:creationId xmlns:a16="http://schemas.microsoft.com/office/drawing/2014/main" id="{620FC80B-4034-6B41-2DA6-6B36557570A7}"/>
              </a:ext>
            </a:extLst>
          </p:cNvPr>
          <p:cNvPicPr>
            <a:picLocks noChangeAspect="1"/>
          </p:cNvPicPr>
          <p:nvPr/>
        </p:nvPicPr>
        <p:blipFill>
          <a:blip r:embed="rId7">
            <a:extLst>
              <a:ext uri="{BEBA8EAE-BF5A-486C-A8C5-ECC9F3942E4B}">
                <a14:imgProps xmlns:a14="http://schemas.microsoft.com/office/drawing/2010/main">
                  <a14:imgLayer r:embed="rId8">
                    <a14:imgEffect>
                      <a14:saturation sat="248000"/>
                    </a14:imgEffect>
                  </a14:imgLayer>
                </a14:imgProps>
              </a:ext>
            </a:extLst>
          </a:blip>
          <a:stretch>
            <a:fillRect/>
          </a:stretch>
        </p:blipFill>
        <p:spPr>
          <a:xfrm>
            <a:off x="479668" y="4534936"/>
            <a:ext cx="17804945" cy="5252355"/>
          </a:xfrm>
          <a:prstGeom prst="rect">
            <a:avLst/>
          </a:prstGeom>
        </p:spPr>
      </p:pic>
      <p:pic>
        <p:nvPicPr>
          <p:cNvPr id="28" name="Image 27">
            <a:extLst>
              <a:ext uri="{FF2B5EF4-FFF2-40B4-BE49-F238E27FC236}">
                <a16:creationId xmlns:a16="http://schemas.microsoft.com/office/drawing/2014/main" id="{F8A23B68-EF2D-EBFD-8DA1-28706F006981}"/>
              </a:ext>
            </a:extLst>
          </p:cNvPr>
          <p:cNvPicPr>
            <a:picLocks noChangeAspect="1"/>
          </p:cNvPicPr>
          <p:nvPr/>
        </p:nvPicPr>
        <p:blipFill>
          <a:blip r:embed="rId9"/>
          <a:stretch>
            <a:fillRect/>
          </a:stretch>
        </p:blipFill>
        <p:spPr>
          <a:xfrm>
            <a:off x="5403886" y="6067348"/>
            <a:ext cx="4072619" cy="655865"/>
          </a:xfrm>
          <a:prstGeom prst="rect">
            <a:avLst/>
          </a:prstGeom>
        </p:spPr>
      </p:pic>
      <p:pic>
        <p:nvPicPr>
          <p:cNvPr id="29" name="Image 28" descr="Une image contenant texte, Police, typographie&#10;&#10;Le contenu généré par l’IA peut être incorrect.">
            <a:extLst>
              <a:ext uri="{FF2B5EF4-FFF2-40B4-BE49-F238E27FC236}">
                <a16:creationId xmlns:a16="http://schemas.microsoft.com/office/drawing/2014/main" id="{5BA92355-AD83-4B11-C98A-DC39391B2B96}"/>
              </a:ext>
            </a:extLst>
          </p:cNvPr>
          <p:cNvPicPr>
            <a:picLocks noChangeAspect="1"/>
          </p:cNvPicPr>
          <p:nvPr/>
        </p:nvPicPr>
        <p:blipFill>
          <a:blip r:embed="rId10"/>
          <a:stretch>
            <a:fillRect/>
          </a:stretch>
        </p:blipFill>
        <p:spPr>
          <a:xfrm>
            <a:off x="10916721" y="6074135"/>
            <a:ext cx="4936672" cy="819150"/>
          </a:xfrm>
          <a:prstGeom prst="rect">
            <a:avLst/>
          </a:prstGeom>
        </p:spPr>
      </p:pic>
      <p:pic>
        <p:nvPicPr>
          <p:cNvPr id="30" name="Image 29" descr="Une image contenant Police, texte, capture d’écran, typographie&#10;&#10;Le contenu généré par l’IA peut être incorrect.">
            <a:extLst>
              <a:ext uri="{FF2B5EF4-FFF2-40B4-BE49-F238E27FC236}">
                <a16:creationId xmlns:a16="http://schemas.microsoft.com/office/drawing/2014/main" id="{B9B2B920-D40A-4FB1-4F21-D77C05AEFA1A}"/>
              </a:ext>
            </a:extLst>
          </p:cNvPr>
          <p:cNvPicPr>
            <a:picLocks noChangeAspect="1"/>
          </p:cNvPicPr>
          <p:nvPr/>
        </p:nvPicPr>
        <p:blipFill>
          <a:blip r:embed="rId11"/>
          <a:stretch>
            <a:fillRect/>
          </a:stretch>
        </p:blipFill>
        <p:spPr>
          <a:xfrm>
            <a:off x="5037366" y="7013504"/>
            <a:ext cx="4800599" cy="1099457"/>
          </a:xfrm>
          <a:prstGeom prst="rect">
            <a:avLst/>
          </a:prstGeom>
        </p:spPr>
      </p:pic>
      <p:pic>
        <p:nvPicPr>
          <p:cNvPr id="4" name="Image 3" descr="Une image contenant texte, Police, capture d’écran&#10;&#10;Le contenu généré par l’IA peut être incorrect.">
            <a:extLst>
              <a:ext uri="{FF2B5EF4-FFF2-40B4-BE49-F238E27FC236}">
                <a16:creationId xmlns:a16="http://schemas.microsoft.com/office/drawing/2014/main" id="{136918C0-238A-87A1-739D-2FA45BC28381}"/>
              </a:ext>
            </a:extLst>
          </p:cNvPr>
          <p:cNvPicPr>
            <a:picLocks noChangeAspect="1"/>
          </p:cNvPicPr>
          <p:nvPr/>
        </p:nvPicPr>
        <p:blipFill>
          <a:blip r:embed="rId12"/>
          <a:stretch>
            <a:fillRect/>
          </a:stretch>
        </p:blipFill>
        <p:spPr>
          <a:xfrm>
            <a:off x="10415071" y="6997158"/>
            <a:ext cx="6592660" cy="1439635"/>
          </a:xfrm>
          <a:prstGeom prst="rect">
            <a:avLst/>
          </a:prstGeom>
        </p:spPr>
      </p:pic>
      <p:pic>
        <p:nvPicPr>
          <p:cNvPr id="6" name="Image 5" descr="Une image contenant texte, Police, capture d’écran, ligne&#10;&#10;Le contenu généré par l’IA peut être incorrect.">
            <a:extLst>
              <a:ext uri="{FF2B5EF4-FFF2-40B4-BE49-F238E27FC236}">
                <a16:creationId xmlns:a16="http://schemas.microsoft.com/office/drawing/2014/main" id="{9142D4C9-086F-5277-28FF-BA7B6D2112D2}"/>
              </a:ext>
            </a:extLst>
          </p:cNvPr>
          <p:cNvPicPr>
            <a:picLocks noChangeAspect="1"/>
          </p:cNvPicPr>
          <p:nvPr/>
        </p:nvPicPr>
        <p:blipFill>
          <a:blip r:embed="rId13"/>
          <a:stretch>
            <a:fillRect/>
          </a:stretch>
        </p:blipFill>
        <p:spPr>
          <a:xfrm>
            <a:off x="2924069" y="5005723"/>
            <a:ext cx="12228739" cy="879021"/>
          </a:xfrm>
          <a:prstGeom prst="rect">
            <a:avLst/>
          </a:prstGeom>
        </p:spPr>
      </p:pic>
      <p:pic>
        <p:nvPicPr>
          <p:cNvPr id="9" name="Image 8" descr="Une image contenant texte, Police, capture d’écran, ligne&#10;&#10;Le contenu généré par l’IA peut être incorrect.">
            <a:extLst>
              <a:ext uri="{FF2B5EF4-FFF2-40B4-BE49-F238E27FC236}">
                <a16:creationId xmlns:a16="http://schemas.microsoft.com/office/drawing/2014/main" id="{A5EEEE45-109B-8026-C001-0F28C3EF6BA7}"/>
              </a:ext>
            </a:extLst>
          </p:cNvPr>
          <p:cNvPicPr>
            <a:picLocks noChangeAspect="1"/>
          </p:cNvPicPr>
          <p:nvPr/>
        </p:nvPicPr>
        <p:blipFill>
          <a:blip r:embed="rId14"/>
          <a:stretch>
            <a:fillRect/>
          </a:stretch>
        </p:blipFill>
        <p:spPr>
          <a:xfrm>
            <a:off x="775579" y="6510749"/>
            <a:ext cx="3751489" cy="966107"/>
          </a:xfrm>
          <a:prstGeom prst="rect">
            <a:avLst/>
          </a:prstGeom>
        </p:spPr>
      </p:pic>
      <p:pic>
        <p:nvPicPr>
          <p:cNvPr id="15" name="Image 14">
            <a:extLst>
              <a:ext uri="{FF2B5EF4-FFF2-40B4-BE49-F238E27FC236}">
                <a16:creationId xmlns:a16="http://schemas.microsoft.com/office/drawing/2014/main" id="{74A8F887-93DD-B971-1D59-8543FF15FC07}"/>
              </a:ext>
            </a:extLst>
          </p:cNvPr>
          <p:cNvPicPr>
            <a:picLocks noChangeAspect="1"/>
          </p:cNvPicPr>
          <p:nvPr/>
        </p:nvPicPr>
        <p:blipFill>
          <a:blip r:embed="rId15"/>
          <a:stretch>
            <a:fillRect/>
          </a:stretch>
        </p:blipFill>
        <p:spPr>
          <a:xfrm rot="2640000">
            <a:off x="4186176" y="2937481"/>
            <a:ext cx="2023383" cy="1583872"/>
          </a:xfrm>
          <a:prstGeom prst="rect">
            <a:avLst/>
          </a:prstGeom>
        </p:spPr>
      </p:pic>
    </p:spTree>
    <p:extLst>
      <p:ext uri="{BB962C8B-B14F-4D97-AF65-F5344CB8AC3E}">
        <p14:creationId xmlns:p14="http://schemas.microsoft.com/office/powerpoint/2010/main" val="2018405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1E532-91BE-2807-1545-4FB8854584B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ED2B4F7-871C-77C7-76FC-DFEC5D19A4B1}"/>
              </a:ext>
            </a:extLst>
          </p:cNvPr>
          <p:cNvGrpSpPr/>
          <p:nvPr/>
        </p:nvGrpSpPr>
        <p:grpSpPr>
          <a:xfrm>
            <a:off x="228600" y="190500"/>
            <a:ext cx="17830800" cy="9853389"/>
            <a:chOff x="0" y="0"/>
            <a:chExt cx="4995349" cy="2876099"/>
          </a:xfrm>
        </p:grpSpPr>
        <p:sp>
          <p:nvSpPr>
            <p:cNvPr id="3" name="Freeform 3">
              <a:extLst>
                <a:ext uri="{FF2B5EF4-FFF2-40B4-BE49-F238E27FC236}">
                  <a16:creationId xmlns:a16="http://schemas.microsoft.com/office/drawing/2014/main" id="{057D1E79-28B5-3259-DFB1-D42ED200F52E}"/>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28333831-6ECF-01FF-94EF-251F970BCB3D}"/>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8D8D39F5-E21E-3F16-044A-B617449B098B}"/>
              </a:ext>
            </a:extLst>
          </p:cNvPr>
          <p:cNvGrpSpPr/>
          <p:nvPr/>
        </p:nvGrpSpPr>
        <p:grpSpPr>
          <a:xfrm>
            <a:off x="817999" y="8479880"/>
            <a:ext cx="4261005" cy="921448"/>
            <a:chOff x="0" y="0"/>
            <a:chExt cx="1122240" cy="242686"/>
          </a:xfrm>
        </p:grpSpPr>
        <p:sp>
          <p:nvSpPr>
            <p:cNvPr id="7" name="Freeform 7">
              <a:extLst>
                <a:ext uri="{FF2B5EF4-FFF2-40B4-BE49-F238E27FC236}">
                  <a16:creationId xmlns:a16="http://schemas.microsoft.com/office/drawing/2014/main" id="{29EC2E31-C9C8-501C-8863-243931104622}"/>
                </a:ext>
              </a:extLst>
            </p:cNvPr>
            <p:cNvSpPr/>
            <p:nvPr/>
          </p:nvSpPr>
          <p:spPr>
            <a:xfrm>
              <a:off x="0" y="0"/>
              <a:ext cx="1122240" cy="242686"/>
            </a:xfrm>
            <a:custGeom>
              <a:avLst/>
              <a:gdLst/>
              <a:ahLst/>
              <a:cxnLst/>
              <a:rect l="l" t="t" r="r" b="b"/>
              <a:pathLst>
                <a:path w="1122240" h="242686">
                  <a:moveTo>
                    <a:pt x="27254" y="0"/>
                  </a:moveTo>
                  <a:lnTo>
                    <a:pt x="1094986" y="0"/>
                  </a:lnTo>
                  <a:cubicBezTo>
                    <a:pt x="1102214" y="0"/>
                    <a:pt x="1109146" y="2871"/>
                    <a:pt x="1114257" y="7982"/>
                  </a:cubicBezTo>
                  <a:cubicBezTo>
                    <a:pt x="1119368" y="13094"/>
                    <a:pt x="1122240" y="20026"/>
                    <a:pt x="1122240" y="27254"/>
                  </a:cubicBezTo>
                  <a:lnTo>
                    <a:pt x="1122240" y="215432"/>
                  </a:lnTo>
                  <a:cubicBezTo>
                    <a:pt x="1122240" y="230484"/>
                    <a:pt x="1110038" y="242686"/>
                    <a:pt x="1094986" y="242686"/>
                  </a:cubicBezTo>
                  <a:lnTo>
                    <a:pt x="27254" y="242686"/>
                  </a:lnTo>
                  <a:cubicBezTo>
                    <a:pt x="12202" y="242686"/>
                    <a:pt x="0" y="230484"/>
                    <a:pt x="0" y="215432"/>
                  </a:cubicBezTo>
                  <a:lnTo>
                    <a:pt x="0" y="27254"/>
                  </a:lnTo>
                  <a:cubicBezTo>
                    <a:pt x="0" y="12202"/>
                    <a:pt x="12202" y="0"/>
                    <a:pt x="27254" y="0"/>
                  </a:cubicBezTo>
                  <a:close/>
                </a:path>
              </a:pathLst>
            </a:custGeom>
            <a:solidFill>
              <a:srgbClr val="000000">
                <a:alpha val="0"/>
              </a:srgbClr>
            </a:solidFill>
            <a:ln w="38100" cap="sq">
              <a:solidFill>
                <a:srgbClr val="7969C4"/>
              </a:solidFill>
              <a:prstDash val="solid"/>
              <a:miter/>
            </a:ln>
          </p:spPr>
          <p:txBody>
            <a:bodyPr/>
            <a:lstStyle/>
            <a:p>
              <a:endParaRPr lang="fr-FR"/>
            </a:p>
          </p:txBody>
        </p:sp>
        <p:sp>
          <p:nvSpPr>
            <p:cNvPr id="8" name="TextBox 8">
              <a:extLst>
                <a:ext uri="{FF2B5EF4-FFF2-40B4-BE49-F238E27FC236}">
                  <a16:creationId xmlns:a16="http://schemas.microsoft.com/office/drawing/2014/main" id="{937A5231-FDE6-6F85-09D7-3070162F055C}"/>
                </a:ext>
              </a:extLst>
            </p:cNvPr>
            <p:cNvSpPr txBox="1"/>
            <p:nvPr/>
          </p:nvSpPr>
          <p:spPr>
            <a:xfrm>
              <a:off x="0" y="-38100"/>
              <a:ext cx="1122240" cy="280786"/>
            </a:xfrm>
            <a:prstGeom prst="rect">
              <a:avLst/>
            </a:prstGeom>
          </p:spPr>
          <p:txBody>
            <a:bodyPr lIns="50800" tIns="50800" rIns="50800" bIns="50800" rtlCol="0" anchor="ctr"/>
            <a:lstStyle/>
            <a:p>
              <a:pPr algn="ctr">
                <a:lnSpc>
                  <a:spcPts val="2659"/>
                </a:lnSpc>
              </a:pPr>
              <a:endParaRPr/>
            </a:p>
          </p:txBody>
        </p:sp>
      </p:grpSp>
      <p:sp>
        <p:nvSpPr>
          <p:cNvPr id="9" name="TextBox 9">
            <a:extLst>
              <a:ext uri="{FF2B5EF4-FFF2-40B4-BE49-F238E27FC236}">
                <a16:creationId xmlns:a16="http://schemas.microsoft.com/office/drawing/2014/main" id="{EEEB5836-3AF2-5092-94BF-3045814F9BFF}"/>
              </a:ext>
            </a:extLst>
          </p:cNvPr>
          <p:cNvSpPr txBox="1"/>
          <p:nvPr/>
        </p:nvSpPr>
        <p:spPr>
          <a:xfrm>
            <a:off x="501743" y="3616016"/>
            <a:ext cx="8642257" cy="3669538"/>
          </a:xfrm>
          <a:prstGeom prst="rect">
            <a:avLst/>
          </a:prstGeom>
        </p:spPr>
        <p:txBody>
          <a:bodyPr lIns="0" tIns="0" rIns="0" bIns="0" rtlCol="0" anchor="t">
            <a:spAutoFit/>
          </a:bodyPr>
          <a:lstStyle/>
          <a:p>
            <a:pPr algn="l">
              <a:lnSpc>
                <a:spcPts val="9476"/>
              </a:lnSpc>
            </a:pPr>
            <a:r>
              <a:rPr lang="en-US" sz="9200" b="1">
                <a:solidFill>
                  <a:srgbClr val="004AAD"/>
                </a:solidFill>
                <a:latin typeface="Cocomat Pro Bold"/>
                <a:ea typeface="Cocomat Pro Bold"/>
                <a:cs typeface="Cocomat Pro Bold"/>
                <a:sym typeface="Cocomat Pro Bold"/>
              </a:rPr>
              <a:t>PROGRAMME 2025</a:t>
            </a:r>
          </a:p>
          <a:p>
            <a:pPr algn="l">
              <a:lnSpc>
                <a:spcPts val="9476"/>
              </a:lnSpc>
            </a:pPr>
            <a:r>
              <a:rPr lang="en-US" sz="9200" b="1">
                <a:solidFill>
                  <a:srgbClr val="004AAD"/>
                </a:solidFill>
                <a:latin typeface="Cocomat Pro Bold"/>
                <a:ea typeface="Cocomat Pro Bold"/>
                <a:cs typeface="Cocomat Pro Bold"/>
                <a:sym typeface="Cocomat Pro Bold"/>
              </a:rPr>
              <a:t>CYCLE 1</a:t>
            </a:r>
          </a:p>
        </p:txBody>
      </p:sp>
      <p:sp>
        <p:nvSpPr>
          <p:cNvPr id="10" name="TextBox 10">
            <a:extLst>
              <a:ext uri="{FF2B5EF4-FFF2-40B4-BE49-F238E27FC236}">
                <a16:creationId xmlns:a16="http://schemas.microsoft.com/office/drawing/2014/main" id="{EED0ACC2-16FA-C3D8-2D0B-185A75979950}"/>
              </a:ext>
            </a:extLst>
          </p:cNvPr>
          <p:cNvSpPr txBox="1"/>
          <p:nvPr/>
        </p:nvSpPr>
        <p:spPr>
          <a:xfrm>
            <a:off x="796557" y="962707"/>
            <a:ext cx="3196212" cy="474489"/>
          </a:xfrm>
          <a:prstGeom prst="rect">
            <a:avLst/>
          </a:prstGeom>
        </p:spPr>
        <p:txBody>
          <a:bodyPr lIns="0" tIns="0" rIns="0" bIns="0" rtlCol="0" anchor="t">
            <a:spAutoFit/>
          </a:bodyPr>
          <a:lstStyle/>
          <a:p>
            <a:pPr algn="l">
              <a:lnSpc>
                <a:spcPts val="3707"/>
              </a:lnSpc>
            </a:pPr>
            <a:r>
              <a:rPr lang="en-US" sz="3550" b="1">
                <a:solidFill>
                  <a:srgbClr val="7969C4"/>
                </a:solidFill>
                <a:latin typeface="Cocomat Pro Bold"/>
                <a:ea typeface="Cocomat Pro Bold"/>
                <a:cs typeface="Cocomat Pro Bold"/>
                <a:sym typeface="Cocomat Pro Bold"/>
              </a:rPr>
              <a:t> JUIN 2025</a:t>
            </a:r>
          </a:p>
        </p:txBody>
      </p:sp>
      <p:sp>
        <p:nvSpPr>
          <p:cNvPr id="11" name="TextBox 11">
            <a:extLst>
              <a:ext uri="{FF2B5EF4-FFF2-40B4-BE49-F238E27FC236}">
                <a16:creationId xmlns:a16="http://schemas.microsoft.com/office/drawing/2014/main" id="{5C7CBDA0-D840-6C55-5D31-601310D743B1}"/>
              </a:ext>
            </a:extLst>
          </p:cNvPr>
          <p:cNvSpPr txBox="1"/>
          <p:nvPr/>
        </p:nvSpPr>
        <p:spPr>
          <a:xfrm>
            <a:off x="1155912" y="8698354"/>
            <a:ext cx="3839603" cy="684784"/>
          </a:xfrm>
          <a:prstGeom prst="rect">
            <a:avLst/>
          </a:prstGeom>
        </p:spPr>
        <p:txBody>
          <a:bodyPr lIns="0" tIns="0" rIns="0" bIns="0" rtlCol="0" anchor="t">
            <a:spAutoFit/>
          </a:bodyPr>
          <a:lstStyle/>
          <a:p>
            <a:pPr algn="l">
              <a:lnSpc>
                <a:spcPts val="2678"/>
              </a:lnSpc>
            </a:pPr>
            <a:r>
              <a:rPr lang="en-US" sz="2600">
                <a:solidFill>
                  <a:srgbClr val="7969C4"/>
                </a:solidFill>
                <a:latin typeface="Cocomat Pro"/>
                <a:ea typeface="Cocomat Pro"/>
                <a:cs typeface="Cocomat Pro"/>
                <a:sym typeface="Cocomat Pro"/>
              </a:rPr>
              <a:t>Cathy NAJM</a:t>
            </a:r>
          </a:p>
          <a:p>
            <a:pPr algn="l">
              <a:lnSpc>
                <a:spcPts val="2678"/>
              </a:lnSpc>
            </a:pPr>
            <a:r>
              <a:rPr lang="en-US" sz="2600">
                <a:solidFill>
                  <a:srgbClr val="7969C4"/>
                </a:solidFill>
                <a:latin typeface="Cocomat Pro"/>
                <a:ea typeface="Cocomat Pro"/>
                <a:cs typeface="Cocomat Pro"/>
                <a:sym typeface="Cocomat Pro"/>
              </a:rPr>
              <a:t>Mauricette BODIN</a:t>
            </a:r>
          </a:p>
        </p:txBody>
      </p:sp>
      <p:sp>
        <p:nvSpPr>
          <p:cNvPr id="12" name="TextBox 12">
            <a:extLst>
              <a:ext uri="{FF2B5EF4-FFF2-40B4-BE49-F238E27FC236}">
                <a16:creationId xmlns:a16="http://schemas.microsoft.com/office/drawing/2014/main" id="{EB394476-601B-D3AD-997B-963ADCB8E1EC}"/>
              </a:ext>
            </a:extLst>
          </p:cNvPr>
          <p:cNvSpPr txBox="1"/>
          <p:nvPr/>
        </p:nvSpPr>
        <p:spPr>
          <a:xfrm>
            <a:off x="8814530" y="863185"/>
            <a:ext cx="8980186" cy="508293"/>
          </a:xfrm>
          <a:prstGeom prst="rect">
            <a:avLst/>
          </a:prstGeom>
        </p:spPr>
        <p:txBody>
          <a:bodyPr lIns="0" tIns="0" rIns="0" bIns="0" rtlCol="0" anchor="t">
            <a:spAutoFit/>
          </a:bodyPr>
          <a:lstStyle/>
          <a:p>
            <a:pPr algn="r">
              <a:lnSpc>
                <a:spcPts val="3800"/>
              </a:lnSpc>
            </a:pPr>
            <a:r>
              <a:rPr lang="en-US" sz="3690">
                <a:solidFill>
                  <a:srgbClr val="7969C4"/>
                </a:solidFill>
                <a:latin typeface="Cocomat Pro"/>
                <a:ea typeface="Cocomat Pro"/>
                <a:cs typeface="Cocomat Pro"/>
                <a:sym typeface="Cocomat Pro"/>
              </a:rPr>
              <a:t>DDEC 44/ISFEC ATLANTIQUE</a:t>
            </a:r>
          </a:p>
        </p:txBody>
      </p:sp>
      <p:pic>
        <p:nvPicPr>
          <p:cNvPr id="5" name="Image 4" descr="Conclusion écrite Sur Les Blocs En Bois. Concept D'affaires. Modèle En Bois  D'humain. L'espace De Copie. Joli Fond Blanc Photo stock - Image du humain,  début: 195244442">
            <a:extLst>
              <a:ext uri="{FF2B5EF4-FFF2-40B4-BE49-F238E27FC236}">
                <a16:creationId xmlns:a16="http://schemas.microsoft.com/office/drawing/2014/main" id="{A7C3E99A-A07C-1789-AADA-3B32E0E898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745" t="46404" r="4954" b="22508"/>
          <a:stretch>
            <a:fillRect/>
          </a:stretch>
        </p:blipFill>
        <p:spPr>
          <a:xfrm rot="180000">
            <a:off x="6341447" y="6964479"/>
            <a:ext cx="11129732" cy="2154480"/>
          </a:xfrm>
          <a:prstGeom prst="rect">
            <a:avLst/>
          </a:prstGeom>
        </p:spPr>
      </p:pic>
      <p:pic>
        <p:nvPicPr>
          <p:cNvPr id="14" name="Image 13" descr="Icône de conclusion | Canva">
            <a:extLst>
              <a:ext uri="{FF2B5EF4-FFF2-40B4-BE49-F238E27FC236}">
                <a16:creationId xmlns:a16="http://schemas.microsoft.com/office/drawing/2014/main" id="{01A8E354-A393-A3C5-75AB-169E0A1FEF8B}"/>
              </a:ext>
            </a:extLst>
          </p:cNvPr>
          <p:cNvPicPr>
            <a:picLocks noChangeAspect="1"/>
          </p:cNvPicPr>
          <p:nvPr/>
        </p:nvPicPr>
        <p:blipFill>
          <a:blip r:embed="rId5"/>
          <a:stretch>
            <a:fillRect/>
          </a:stretch>
        </p:blipFill>
        <p:spPr>
          <a:xfrm>
            <a:off x="11913054" y="1626054"/>
            <a:ext cx="5238750" cy="5238750"/>
          </a:xfrm>
          <a:prstGeom prst="rect">
            <a:avLst/>
          </a:prstGeom>
        </p:spPr>
      </p:pic>
    </p:spTree>
    <p:extLst>
      <p:ext uri="{BB962C8B-B14F-4D97-AF65-F5344CB8AC3E}">
        <p14:creationId xmlns:p14="http://schemas.microsoft.com/office/powerpoint/2010/main" val="37512887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47E93-E2C1-A5C4-2144-CA9AF7425D51}"/>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D74EAF49-C0AC-6FEC-ADEE-89E28A7173B6}"/>
              </a:ext>
            </a:extLst>
          </p:cNvPr>
          <p:cNvGrpSpPr/>
          <p:nvPr/>
        </p:nvGrpSpPr>
        <p:grpSpPr>
          <a:xfrm>
            <a:off x="-339357" y="-316594"/>
            <a:ext cx="18966714" cy="10920189"/>
            <a:chOff x="0" y="0"/>
            <a:chExt cx="4995349" cy="2876099"/>
          </a:xfrm>
        </p:grpSpPr>
        <p:sp>
          <p:nvSpPr>
            <p:cNvPr id="4" name="Freeform 4">
              <a:extLst>
                <a:ext uri="{FF2B5EF4-FFF2-40B4-BE49-F238E27FC236}">
                  <a16:creationId xmlns:a16="http://schemas.microsoft.com/office/drawing/2014/main" id="{C2913C57-AD00-6ABF-04C1-DF965BA3A207}"/>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5" name="TextBox 5">
              <a:extLst>
                <a:ext uri="{FF2B5EF4-FFF2-40B4-BE49-F238E27FC236}">
                  <a16:creationId xmlns:a16="http://schemas.microsoft.com/office/drawing/2014/main" id="{FAC7B2A9-0B28-0CC4-01F5-E2351126A431}"/>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a:extLst>
              <a:ext uri="{FF2B5EF4-FFF2-40B4-BE49-F238E27FC236}">
                <a16:creationId xmlns:a16="http://schemas.microsoft.com/office/drawing/2014/main" id="{12CFD5EF-E0EC-A820-5803-542AA387154E}"/>
              </a:ext>
            </a:extLst>
          </p:cNvPr>
          <p:cNvSpPr txBox="1"/>
          <p:nvPr/>
        </p:nvSpPr>
        <p:spPr>
          <a:xfrm>
            <a:off x="1028700" y="1005457"/>
            <a:ext cx="8724900" cy="1051570"/>
          </a:xfrm>
          <a:prstGeom prst="rect">
            <a:avLst/>
          </a:prstGeom>
        </p:spPr>
        <p:txBody>
          <a:bodyPr wrap="square" lIns="0" tIns="0" rIns="0" bIns="0" rtlCol="0" anchor="t">
            <a:spAutoFit/>
          </a:bodyPr>
          <a:lstStyle/>
          <a:p>
            <a:pPr algn="l">
              <a:lnSpc>
                <a:spcPts val="8240"/>
              </a:lnSpc>
            </a:pPr>
            <a:r>
              <a:rPr lang="en-US" sz="8000" b="1">
                <a:solidFill>
                  <a:srgbClr val="004AAD"/>
                </a:solidFill>
                <a:latin typeface="Cocomat Pro Bold"/>
                <a:ea typeface="Cocomat Pro Bold"/>
                <a:cs typeface="Cocomat Pro Bold"/>
                <a:sym typeface="Cocomat Pro Bold"/>
              </a:rPr>
              <a:t>Guides </a:t>
            </a:r>
            <a:r>
              <a:rPr lang="en-US" sz="8000" b="1" err="1">
                <a:solidFill>
                  <a:srgbClr val="004AAD"/>
                </a:solidFill>
                <a:latin typeface="Cocomat Pro Bold"/>
                <a:ea typeface="Cocomat Pro Bold"/>
                <a:cs typeface="Cocomat Pro Bold"/>
                <a:sym typeface="Cocomat Pro Bold"/>
              </a:rPr>
              <a:t>Eduscol</a:t>
            </a:r>
            <a:endParaRPr lang="en-US" sz="8000" b="1">
              <a:solidFill>
                <a:srgbClr val="004AAD"/>
              </a:solidFill>
              <a:latin typeface="Cocomat Pro Bold"/>
              <a:ea typeface="Cocomat Pro Bold"/>
              <a:cs typeface="Cocomat Pro Bold"/>
              <a:sym typeface="Cocomat Pro Bold"/>
            </a:endParaRPr>
          </a:p>
        </p:txBody>
      </p:sp>
      <p:grpSp>
        <p:nvGrpSpPr>
          <p:cNvPr id="8" name="Group 8">
            <a:extLst>
              <a:ext uri="{FF2B5EF4-FFF2-40B4-BE49-F238E27FC236}">
                <a16:creationId xmlns:a16="http://schemas.microsoft.com/office/drawing/2014/main" id="{7E65920C-E543-0675-5047-7E5FC098E414}"/>
              </a:ext>
            </a:extLst>
          </p:cNvPr>
          <p:cNvGrpSpPr/>
          <p:nvPr/>
        </p:nvGrpSpPr>
        <p:grpSpPr>
          <a:xfrm>
            <a:off x="-1781879" y="-6591300"/>
            <a:ext cx="20087464" cy="17016311"/>
            <a:chOff x="0" y="-38100"/>
            <a:chExt cx="5556169" cy="4771660"/>
          </a:xfrm>
        </p:grpSpPr>
        <p:sp>
          <p:nvSpPr>
            <p:cNvPr id="9" name="Freeform 9">
              <a:extLst>
                <a:ext uri="{FF2B5EF4-FFF2-40B4-BE49-F238E27FC236}">
                  <a16:creationId xmlns:a16="http://schemas.microsoft.com/office/drawing/2014/main" id="{C3BAD280-A6E6-F11F-8289-EACEC07F63D8}"/>
                </a:ext>
              </a:extLst>
            </p:cNvPr>
            <p:cNvSpPr/>
            <p:nvPr/>
          </p:nvSpPr>
          <p:spPr>
            <a:xfrm>
              <a:off x="526920" y="1857461"/>
              <a:ext cx="50292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10" name="TextBox 10">
              <a:extLst>
                <a:ext uri="{FF2B5EF4-FFF2-40B4-BE49-F238E27FC236}">
                  <a16:creationId xmlns:a16="http://schemas.microsoft.com/office/drawing/2014/main" id="{13228447-0D58-5D15-56FE-19B50BE65144}"/>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15" name="ZoneTexte 14">
            <a:extLst>
              <a:ext uri="{FF2B5EF4-FFF2-40B4-BE49-F238E27FC236}">
                <a16:creationId xmlns:a16="http://schemas.microsoft.com/office/drawing/2014/main" id="{D1F8DC5E-9CFC-C49D-4022-755DDE9CB8D8}"/>
              </a:ext>
            </a:extLst>
          </p:cNvPr>
          <p:cNvSpPr txBox="1"/>
          <p:nvPr/>
        </p:nvSpPr>
        <p:spPr>
          <a:xfrm>
            <a:off x="668800" y="8704460"/>
            <a:ext cx="10527322" cy="1415772"/>
          </a:xfrm>
          <a:prstGeom prst="rect">
            <a:avLst/>
          </a:prstGeom>
          <a:noFill/>
        </p:spPr>
        <p:txBody>
          <a:bodyPr wrap="square">
            <a:spAutoFit/>
          </a:bodyPr>
          <a:lstStyle/>
          <a:p>
            <a:r>
              <a:rPr lang="fr-FR" sz="5400" b="1">
                <a:latin typeface="Century Gothic" panose="020B0502020202020204" pitchFamily="34" charset="0"/>
              </a:rPr>
              <a:t>PADLET :</a:t>
            </a:r>
          </a:p>
          <a:p>
            <a:r>
              <a:rPr lang="fr-FR" sz="3200"/>
              <a:t>https://digipad.app/p/1090450/7029d567f49b5</a:t>
            </a:r>
          </a:p>
        </p:txBody>
      </p:sp>
      <p:sp>
        <p:nvSpPr>
          <p:cNvPr id="11" name="ZoneTexte 10">
            <a:extLst>
              <a:ext uri="{FF2B5EF4-FFF2-40B4-BE49-F238E27FC236}">
                <a16:creationId xmlns:a16="http://schemas.microsoft.com/office/drawing/2014/main" id="{F24A592B-5FE8-3E73-6BFD-0D423F470A2A}"/>
              </a:ext>
            </a:extLst>
          </p:cNvPr>
          <p:cNvSpPr txBox="1"/>
          <p:nvPr/>
        </p:nvSpPr>
        <p:spPr>
          <a:xfrm>
            <a:off x="1517222" y="2521604"/>
            <a:ext cx="13004740" cy="1569660"/>
          </a:xfrm>
          <a:prstGeom prst="rect">
            <a:avLst/>
          </a:prstGeom>
          <a:noFill/>
        </p:spPr>
        <p:txBody>
          <a:bodyPr wrap="square">
            <a:spAutoFit/>
          </a:bodyPr>
          <a:lstStyle/>
          <a:p>
            <a:r>
              <a:rPr lang="fr-FR" sz="4800" b="1">
                <a:latin typeface="Century Gothic" panose="020B0502020202020204" pitchFamily="34" charset="0"/>
              </a:rPr>
              <a:t>12 livrets d’accompagnement sont prévus.</a:t>
            </a:r>
            <a:r>
              <a:rPr lang="fr-FR" sz="4800">
                <a:latin typeface="Century Gothic" panose="020B0502020202020204" pitchFamily="34" charset="0"/>
              </a:rPr>
              <a:t> Parution en avril 2025.</a:t>
            </a:r>
          </a:p>
        </p:txBody>
      </p:sp>
      <p:pic>
        <p:nvPicPr>
          <p:cNvPr id="17" name="Image 16">
            <a:extLst>
              <a:ext uri="{FF2B5EF4-FFF2-40B4-BE49-F238E27FC236}">
                <a16:creationId xmlns:a16="http://schemas.microsoft.com/office/drawing/2014/main" id="{C3D6D325-E1DF-C986-FBA7-FD535712EEC8}"/>
              </a:ext>
            </a:extLst>
          </p:cNvPr>
          <p:cNvPicPr>
            <a:picLocks noChangeAspect="1"/>
          </p:cNvPicPr>
          <p:nvPr/>
        </p:nvPicPr>
        <p:blipFill>
          <a:blip r:embed="rId3"/>
          <a:stretch>
            <a:fillRect/>
          </a:stretch>
        </p:blipFill>
        <p:spPr>
          <a:xfrm>
            <a:off x="14584311" y="1869706"/>
            <a:ext cx="2571750" cy="1905000"/>
          </a:xfrm>
          <a:prstGeom prst="rect">
            <a:avLst/>
          </a:prstGeom>
        </p:spPr>
      </p:pic>
      <p:pic>
        <p:nvPicPr>
          <p:cNvPr id="19" name="Image 18">
            <a:extLst>
              <a:ext uri="{FF2B5EF4-FFF2-40B4-BE49-F238E27FC236}">
                <a16:creationId xmlns:a16="http://schemas.microsoft.com/office/drawing/2014/main" id="{29A5C33C-F550-3703-6139-879D09F00DC4}"/>
              </a:ext>
            </a:extLst>
          </p:cNvPr>
          <p:cNvPicPr>
            <a:picLocks noChangeAspect="1"/>
          </p:cNvPicPr>
          <p:nvPr/>
        </p:nvPicPr>
        <p:blipFill>
          <a:blip r:embed="rId4"/>
          <a:stretch>
            <a:fillRect/>
          </a:stretch>
        </p:blipFill>
        <p:spPr>
          <a:xfrm>
            <a:off x="7467599" y="4020459"/>
            <a:ext cx="7853400" cy="5261083"/>
          </a:xfrm>
          <a:prstGeom prst="rect">
            <a:avLst/>
          </a:prstGeom>
        </p:spPr>
      </p:pic>
      <p:pic>
        <p:nvPicPr>
          <p:cNvPr id="21" name="Image 20" descr="Une image contenant Visage humain, habits, personne, garçon&#10;&#10;Le contenu généré par l’IA peut être incorrect.">
            <a:extLst>
              <a:ext uri="{FF2B5EF4-FFF2-40B4-BE49-F238E27FC236}">
                <a16:creationId xmlns:a16="http://schemas.microsoft.com/office/drawing/2014/main" id="{91F80BCA-27D2-53B4-A110-7BF855B7C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83027">
            <a:off x="1517221" y="4410132"/>
            <a:ext cx="2965791" cy="4196493"/>
          </a:xfrm>
          <a:prstGeom prst="rect">
            <a:avLst/>
          </a:prstGeom>
        </p:spPr>
      </p:pic>
    </p:spTree>
    <p:extLst>
      <p:ext uri="{BB962C8B-B14F-4D97-AF65-F5344CB8AC3E}">
        <p14:creationId xmlns:p14="http://schemas.microsoft.com/office/powerpoint/2010/main" val="23892208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BDBDB-92CC-5407-A953-08B07BE6746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0136511-89D7-270D-5744-821196F6A7C6}"/>
              </a:ext>
            </a:extLst>
          </p:cNvPr>
          <p:cNvSpPr/>
          <p:nvPr/>
        </p:nvSpPr>
        <p:spPr>
          <a:xfrm>
            <a:off x="6224566" y="-5185666"/>
            <a:ext cx="1795026" cy="1495672"/>
          </a:xfrm>
          <a:custGeom>
            <a:avLst/>
            <a:gdLst/>
            <a:ahLst/>
            <a:cxnLst/>
            <a:rect l="l" t="t" r="r" b="b"/>
            <a:pathLst>
              <a:path w="1795026" h="1495672">
                <a:moveTo>
                  <a:pt x="0" y="0"/>
                </a:moveTo>
                <a:lnTo>
                  <a:pt x="1795025" y="0"/>
                </a:lnTo>
                <a:lnTo>
                  <a:pt x="1795025" y="1495672"/>
                </a:lnTo>
                <a:lnTo>
                  <a:pt x="0" y="14956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grpSp>
        <p:nvGrpSpPr>
          <p:cNvPr id="3" name="Group 3">
            <a:extLst>
              <a:ext uri="{FF2B5EF4-FFF2-40B4-BE49-F238E27FC236}">
                <a16:creationId xmlns:a16="http://schemas.microsoft.com/office/drawing/2014/main" id="{F9DAE964-D09F-ADF2-FE72-1CC39B744528}"/>
              </a:ext>
            </a:extLst>
          </p:cNvPr>
          <p:cNvGrpSpPr/>
          <p:nvPr/>
        </p:nvGrpSpPr>
        <p:grpSpPr>
          <a:xfrm>
            <a:off x="-339357" y="-316594"/>
            <a:ext cx="18966714" cy="10920189"/>
            <a:chOff x="0" y="0"/>
            <a:chExt cx="4995349" cy="2876099"/>
          </a:xfrm>
        </p:grpSpPr>
        <p:sp>
          <p:nvSpPr>
            <p:cNvPr id="4" name="Freeform 4">
              <a:extLst>
                <a:ext uri="{FF2B5EF4-FFF2-40B4-BE49-F238E27FC236}">
                  <a16:creationId xmlns:a16="http://schemas.microsoft.com/office/drawing/2014/main" id="{734A6AE3-EC64-F9B9-8056-C5DD4B3937C3}"/>
                </a:ext>
              </a:extLst>
            </p:cNvPr>
            <p:cNvSpPr/>
            <p:nvPr/>
          </p:nvSpPr>
          <p:spPr>
            <a:xfrm>
              <a:off x="0" y="0"/>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5" name="TextBox 5">
              <a:extLst>
                <a:ext uri="{FF2B5EF4-FFF2-40B4-BE49-F238E27FC236}">
                  <a16:creationId xmlns:a16="http://schemas.microsoft.com/office/drawing/2014/main" id="{070A03B6-4240-BC88-25E4-24A5E9EEE2CA}"/>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a:extLst>
              <a:ext uri="{FF2B5EF4-FFF2-40B4-BE49-F238E27FC236}">
                <a16:creationId xmlns:a16="http://schemas.microsoft.com/office/drawing/2014/main" id="{1BFF61F9-28D5-B758-0D96-62CFF89788F3}"/>
              </a:ext>
            </a:extLst>
          </p:cNvPr>
          <p:cNvSpPr txBox="1"/>
          <p:nvPr/>
        </p:nvSpPr>
        <p:spPr>
          <a:xfrm>
            <a:off x="1028700" y="1005457"/>
            <a:ext cx="8724900" cy="1051570"/>
          </a:xfrm>
          <a:prstGeom prst="rect">
            <a:avLst/>
          </a:prstGeom>
        </p:spPr>
        <p:txBody>
          <a:bodyPr wrap="square" lIns="0" tIns="0" rIns="0" bIns="0" rtlCol="0" anchor="t">
            <a:spAutoFit/>
          </a:bodyPr>
          <a:lstStyle/>
          <a:p>
            <a:pPr algn="l">
              <a:lnSpc>
                <a:spcPts val="8240"/>
              </a:lnSpc>
            </a:pPr>
            <a:r>
              <a:rPr lang="en-US" sz="8000" b="1">
                <a:solidFill>
                  <a:srgbClr val="004AAD"/>
                </a:solidFill>
                <a:latin typeface="Cocomat Pro Bold"/>
                <a:ea typeface="Cocomat Pro Bold"/>
                <a:cs typeface="Cocomat Pro Bold"/>
                <a:sym typeface="Cocomat Pro Bold"/>
              </a:rPr>
              <a:t>Guides </a:t>
            </a:r>
            <a:r>
              <a:rPr lang="en-US" sz="8000" b="1" err="1">
                <a:solidFill>
                  <a:srgbClr val="004AAD"/>
                </a:solidFill>
                <a:latin typeface="Cocomat Pro Bold"/>
                <a:ea typeface="Cocomat Pro Bold"/>
                <a:cs typeface="Cocomat Pro Bold"/>
                <a:sym typeface="Cocomat Pro Bold"/>
              </a:rPr>
              <a:t>Eduscol</a:t>
            </a:r>
            <a:endParaRPr lang="en-US" sz="8000" b="1">
              <a:solidFill>
                <a:srgbClr val="004AAD"/>
              </a:solidFill>
              <a:latin typeface="Cocomat Pro Bold"/>
              <a:ea typeface="Cocomat Pro Bold"/>
              <a:cs typeface="Cocomat Pro Bold"/>
              <a:sym typeface="Cocomat Pro Bold"/>
            </a:endParaRPr>
          </a:p>
        </p:txBody>
      </p:sp>
      <p:grpSp>
        <p:nvGrpSpPr>
          <p:cNvPr id="8" name="Group 8">
            <a:extLst>
              <a:ext uri="{FF2B5EF4-FFF2-40B4-BE49-F238E27FC236}">
                <a16:creationId xmlns:a16="http://schemas.microsoft.com/office/drawing/2014/main" id="{2CF08EF2-810B-EF22-6E77-3ABDD76CA07A}"/>
              </a:ext>
            </a:extLst>
          </p:cNvPr>
          <p:cNvGrpSpPr/>
          <p:nvPr/>
        </p:nvGrpSpPr>
        <p:grpSpPr>
          <a:xfrm>
            <a:off x="-1781879" y="-6591300"/>
            <a:ext cx="20087464" cy="17016311"/>
            <a:chOff x="0" y="-38100"/>
            <a:chExt cx="5556169" cy="4771660"/>
          </a:xfrm>
        </p:grpSpPr>
        <p:sp>
          <p:nvSpPr>
            <p:cNvPr id="9" name="Freeform 9">
              <a:extLst>
                <a:ext uri="{FF2B5EF4-FFF2-40B4-BE49-F238E27FC236}">
                  <a16:creationId xmlns:a16="http://schemas.microsoft.com/office/drawing/2014/main" id="{3D198A5F-80D0-6A1A-4AEA-8CA7682DD411}"/>
                </a:ext>
              </a:extLst>
            </p:cNvPr>
            <p:cNvSpPr/>
            <p:nvPr/>
          </p:nvSpPr>
          <p:spPr>
            <a:xfrm>
              <a:off x="526920" y="1857461"/>
              <a:ext cx="50292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10" name="TextBox 10">
              <a:extLst>
                <a:ext uri="{FF2B5EF4-FFF2-40B4-BE49-F238E27FC236}">
                  <a16:creationId xmlns:a16="http://schemas.microsoft.com/office/drawing/2014/main" id="{2CABF8BB-A371-8465-D799-21E07DEB7ACF}"/>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pic>
        <p:nvPicPr>
          <p:cNvPr id="13" name="Image 12">
            <a:extLst>
              <a:ext uri="{FF2B5EF4-FFF2-40B4-BE49-F238E27FC236}">
                <a16:creationId xmlns:a16="http://schemas.microsoft.com/office/drawing/2014/main" id="{5B9B6FB2-E7DE-E362-12C5-95EBDF2486B5}"/>
              </a:ext>
            </a:extLst>
          </p:cNvPr>
          <p:cNvPicPr>
            <a:picLocks noChangeAspect="1"/>
          </p:cNvPicPr>
          <p:nvPr/>
        </p:nvPicPr>
        <p:blipFill>
          <a:blip r:embed="rId5"/>
          <a:stretch>
            <a:fillRect/>
          </a:stretch>
        </p:blipFill>
        <p:spPr>
          <a:xfrm>
            <a:off x="11196122" y="1531242"/>
            <a:ext cx="5610225" cy="8105775"/>
          </a:xfrm>
          <a:prstGeom prst="rect">
            <a:avLst/>
          </a:prstGeom>
        </p:spPr>
      </p:pic>
      <p:sp>
        <p:nvSpPr>
          <p:cNvPr id="6" name="ZoneTexte 5">
            <a:extLst>
              <a:ext uri="{FF2B5EF4-FFF2-40B4-BE49-F238E27FC236}">
                <a16:creationId xmlns:a16="http://schemas.microsoft.com/office/drawing/2014/main" id="{A5F0AC50-0EBB-469F-7271-1FDC6A657E27}"/>
              </a:ext>
            </a:extLst>
          </p:cNvPr>
          <p:cNvSpPr txBox="1"/>
          <p:nvPr/>
        </p:nvSpPr>
        <p:spPr>
          <a:xfrm>
            <a:off x="1039416" y="4682728"/>
            <a:ext cx="297537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https://eduscol.education.fr/105/mobiliser-le-langage-dans-toutes-ses-dimensions-cycle-1</a:t>
            </a:r>
            <a:endParaRPr lang="en-US" sz="2000" b="1">
              <a:ea typeface="Calibri"/>
              <a:cs typeface="Calibri"/>
            </a:endParaRPr>
          </a:p>
        </p:txBody>
      </p:sp>
      <p:pic>
        <p:nvPicPr>
          <p:cNvPr id="11" name="Image 10" descr="Une image contenant texte, capture d’écran, Police, nombre&#10;&#10;Le contenu généré par l’IA peut être incorrect.">
            <a:extLst>
              <a:ext uri="{FF2B5EF4-FFF2-40B4-BE49-F238E27FC236}">
                <a16:creationId xmlns:a16="http://schemas.microsoft.com/office/drawing/2014/main" id="{B1D45A59-2EB4-8280-4E9F-31848DF2859F}"/>
              </a:ext>
            </a:extLst>
          </p:cNvPr>
          <p:cNvPicPr>
            <a:picLocks noChangeAspect="1"/>
          </p:cNvPicPr>
          <p:nvPr/>
        </p:nvPicPr>
        <p:blipFill>
          <a:blip r:embed="rId6"/>
          <a:stretch>
            <a:fillRect/>
          </a:stretch>
        </p:blipFill>
        <p:spPr>
          <a:xfrm>
            <a:off x="4089797" y="2233613"/>
            <a:ext cx="5054203" cy="7409259"/>
          </a:xfrm>
          <a:prstGeom prst="rect">
            <a:avLst/>
          </a:prstGeom>
        </p:spPr>
      </p:pic>
      <p:sp>
        <p:nvSpPr>
          <p:cNvPr id="12" name="Ellipse 11">
            <a:extLst>
              <a:ext uri="{FF2B5EF4-FFF2-40B4-BE49-F238E27FC236}">
                <a16:creationId xmlns:a16="http://schemas.microsoft.com/office/drawing/2014/main" id="{B84BEC66-8068-C05D-6EEA-74E15AE1A22D}"/>
              </a:ext>
            </a:extLst>
          </p:cNvPr>
          <p:cNvSpPr/>
          <p:nvPr/>
        </p:nvSpPr>
        <p:spPr>
          <a:xfrm>
            <a:off x="985176" y="3664845"/>
            <a:ext cx="3035373" cy="100889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000" b="1">
                <a:ea typeface="Calibri"/>
                <a:cs typeface="Calibri"/>
              </a:rPr>
              <a:t>Disponible sur le site suivant :</a:t>
            </a:r>
          </a:p>
        </p:txBody>
      </p:sp>
    </p:spTree>
    <p:extLst>
      <p:ext uri="{BB962C8B-B14F-4D97-AF65-F5344CB8AC3E}">
        <p14:creationId xmlns:p14="http://schemas.microsoft.com/office/powerpoint/2010/main" val="2875091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38800" y="-5067300"/>
            <a:ext cx="23774400" cy="15087600"/>
            <a:chOff x="0" y="-38100"/>
            <a:chExt cx="6564471" cy="4287711"/>
          </a:xfrm>
        </p:grpSpPr>
        <p:sp>
          <p:nvSpPr>
            <p:cNvPr id="3" name="Freeform 3"/>
            <p:cNvSpPr/>
            <p:nvPr/>
          </p:nvSpPr>
          <p:spPr>
            <a:xfrm>
              <a:off x="1620078" y="1456102"/>
              <a:ext cx="4944393" cy="279350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solidFill>
                  <a:schemeClr val="accent5"/>
                </a:solidFill>
              </a:endParaRPr>
            </a:p>
          </p:txBody>
        </p:sp>
        <p:sp>
          <p:nvSpPr>
            <p:cNvPr id="4" name="TextBox 4"/>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290256" y="1813426"/>
            <a:ext cx="8575049" cy="4145090"/>
          </a:xfrm>
          <a:prstGeom prst="rect">
            <a:avLst/>
          </a:prstGeom>
        </p:spPr>
        <p:txBody>
          <a:bodyPr lIns="0" tIns="0" rIns="0" bIns="0" rtlCol="0" anchor="t">
            <a:spAutoFit/>
          </a:bodyPr>
          <a:lstStyle/>
          <a:p>
            <a:pPr algn="l">
              <a:lnSpc>
                <a:spcPts val="11886"/>
              </a:lnSpc>
            </a:pPr>
            <a:r>
              <a:rPr lang="en-US" sz="11540" b="1">
                <a:solidFill>
                  <a:srgbClr val="004AAD"/>
                </a:solidFill>
                <a:latin typeface="Cocomat Pro Bold"/>
                <a:ea typeface="Cocomat Pro Bold"/>
                <a:cs typeface="Cocomat Pro Bold"/>
                <a:sym typeface="Cocomat Pro Bold"/>
              </a:rPr>
              <a:t>Merci </a:t>
            </a:r>
          </a:p>
          <a:p>
            <a:pPr algn="l">
              <a:lnSpc>
                <a:spcPts val="6634"/>
              </a:lnSpc>
            </a:pPr>
            <a:r>
              <a:rPr lang="en-US" sz="6441" b="1">
                <a:solidFill>
                  <a:srgbClr val="004AAD"/>
                </a:solidFill>
                <a:latin typeface="Cocomat Pro Bold"/>
                <a:ea typeface="Cocomat Pro Bold"/>
                <a:cs typeface="Cocomat Pro Bold"/>
                <a:sym typeface="Cocomat Pro Bold"/>
              </a:rPr>
              <a:t>de </a:t>
            </a:r>
            <a:r>
              <a:rPr lang="en-US" sz="6441" b="1" err="1">
                <a:solidFill>
                  <a:srgbClr val="004AAD"/>
                </a:solidFill>
                <a:latin typeface="Cocomat Pro Bold"/>
                <a:ea typeface="Cocomat Pro Bold"/>
                <a:cs typeface="Cocomat Pro Bold"/>
                <a:sym typeface="Cocomat Pro Bold"/>
              </a:rPr>
              <a:t>votre</a:t>
            </a:r>
            <a:r>
              <a:rPr lang="en-US" sz="6441" b="1">
                <a:solidFill>
                  <a:srgbClr val="004AAD"/>
                </a:solidFill>
                <a:latin typeface="Cocomat Pro Bold"/>
                <a:ea typeface="Cocomat Pro Bold"/>
                <a:cs typeface="Cocomat Pro Bold"/>
                <a:sym typeface="Cocomat Pro Bold"/>
              </a:rPr>
              <a:t> attention !</a:t>
            </a:r>
          </a:p>
          <a:p>
            <a:pPr algn="l">
              <a:lnSpc>
                <a:spcPts val="7458"/>
              </a:lnSpc>
            </a:pPr>
            <a:endParaRPr lang="en-US" sz="6441" b="1">
              <a:solidFill>
                <a:srgbClr val="004AAD"/>
              </a:solidFill>
              <a:latin typeface="Cocomat Pro Bold"/>
              <a:ea typeface="Cocomat Pro Bold"/>
              <a:cs typeface="Cocomat Pro Bold"/>
              <a:sym typeface="Cocomat Pro Bold"/>
            </a:endParaRPr>
          </a:p>
          <a:p>
            <a:pPr algn="l">
              <a:lnSpc>
                <a:spcPts val="6634"/>
              </a:lnSpc>
            </a:pPr>
            <a:endParaRPr lang="en-US" sz="6441" b="1">
              <a:solidFill>
                <a:srgbClr val="004AAD"/>
              </a:solidFill>
              <a:latin typeface="Cocomat Pro Bold"/>
              <a:ea typeface="Cocomat Pro Bold"/>
              <a:cs typeface="Cocomat Pro Bold"/>
              <a:sym typeface="Cocomat Pro Bold"/>
            </a:endParaRPr>
          </a:p>
        </p:txBody>
      </p:sp>
      <p:sp>
        <p:nvSpPr>
          <p:cNvPr id="6" name="Freeform 6"/>
          <p:cNvSpPr/>
          <p:nvPr/>
        </p:nvSpPr>
        <p:spPr>
          <a:xfrm rot="125426">
            <a:off x="9948885" y="1268429"/>
            <a:ext cx="7816218" cy="7291436"/>
          </a:xfrm>
          <a:custGeom>
            <a:avLst/>
            <a:gdLst/>
            <a:ahLst/>
            <a:cxnLst/>
            <a:rect l="l" t="t" r="r" b="b"/>
            <a:pathLst>
              <a:path w="7816218" h="7291436">
                <a:moveTo>
                  <a:pt x="0" y="0"/>
                </a:moveTo>
                <a:lnTo>
                  <a:pt x="7816218" y="0"/>
                </a:lnTo>
                <a:lnTo>
                  <a:pt x="7816218" y="7291436"/>
                </a:lnTo>
                <a:lnTo>
                  <a:pt x="0" y="7291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7" name="TextBox 7"/>
          <p:cNvSpPr txBox="1"/>
          <p:nvPr/>
        </p:nvSpPr>
        <p:spPr>
          <a:xfrm>
            <a:off x="5573018" y="6038665"/>
            <a:ext cx="9525" cy="1566544"/>
          </a:xfrm>
          <a:prstGeom prst="rect">
            <a:avLst/>
          </a:prstGeom>
        </p:spPr>
        <p:txBody>
          <a:bodyPr lIns="0" tIns="0" rIns="0" bIns="0" rtlCol="0" anchor="t">
            <a:spAutoFit/>
          </a:bodyPr>
          <a:lstStyle/>
          <a:p>
            <a:pPr algn="ctr">
              <a:lnSpc>
                <a:spcPts val="12880"/>
              </a:lnSpc>
            </a:pPr>
            <a:endParaRPr/>
          </a:p>
        </p:txBody>
      </p:sp>
      <p:sp>
        <p:nvSpPr>
          <p:cNvPr id="9" name="Bulle narrative : ronde 8">
            <a:extLst>
              <a:ext uri="{FF2B5EF4-FFF2-40B4-BE49-F238E27FC236}">
                <a16:creationId xmlns:a16="http://schemas.microsoft.com/office/drawing/2014/main" id="{B3C15BBF-CC33-7B15-2EC1-FFD1CD27DC25}"/>
              </a:ext>
            </a:extLst>
          </p:cNvPr>
          <p:cNvSpPr/>
          <p:nvPr/>
        </p:nvSpPr>
        <p:spPr>
          <a:xfrm>
            <a:off x="1360807" y="4381500"/>
            <a:ext cx="8387144" cy="4941041"/>
          </a:xfrm>
          <a:prstGeom prst="wedgeEllipseCallout">
            <a:avLst>
              <a:gd name="adj1" fmla="val 61042"/>
              <a:gd name="adj2" fmla="val -17419"/>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b="1"/>
              <a:t>Bonne</a:t>
            </a:r>
            <a:r>
              <a:rPr lang="fr-FR"/>
              <a:t> </a:t>
            </a:r>
            <a:r>
              <a:rPr lang="fr-FR" sz="6600" b="1" err="1">
                <a:solidFill>
                  <a:schemeClr val="accent5"/>
                </a:solidFill>
                <a:latin typeface="Century Gothic"/>
              </a:rPr>
              <a:t>Bonne</a:t>
            </a:r>
            <a:r>
              <a:rPr lang="fr-FR" sz="6600" b="1">
                <a:solidFill>
                  <a:schemeClr val="accent5"/>
                </a:solidFill>
                <a:latin typeface="Century Gothic"/>
              </a:rPr>
              <a:t> mise en œuvre de ce programme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596FB-C465-43CF-B15E-1D12BF1C1A5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6C46A8E-AE28-CF95-E4A4-7A9B6EC51158}"/>
              </a:ext>
            </a:extLst>
          </p:cNvPr>
          <p:cNvGrpSpPr/>
          <p:nvPr/>
        </p:nvGrpSpPr>
        <p:grpSpPr>
          <a:xfrm>
            <a:off x="244839" y="-199006"/>
            <a:ext cx="20174988" cy="10280516"/>
            <a:chOff x="-656731" y="-38100"/>
            <a:chExt cx="5652080" cy="3007974"/>
          </a:xfrm>
        </p:grpSpPr>
        <p:sp>
          <p:nvSpPr>
            <p:cNvPr id="3" name="Freeform 3">
              <a:extLst>
                <a:ext uri="{FF2B5EF4-FFF2-40B4-BE49-F238E27FC236}">
                  <a16:creationId xmlns:a16="http://schemas.microsoft.com/office/drawing/2014/main" id="{BE740883-38C3-EE57-4DAC-7B205AD72820}"/>
                </a:ext>
              </a:extLst>
            </p:cNvPr>
            <p:cNvSpPr/>
            <p:nvPr/>
          </p:nvSpPr>
          <p:spPr>
            <a:xfrm>
              <a:off x="-656731" y="9377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6723E071-943C-63DD-AD61-0D5A9BA2748D}"/>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pic>
        <p:nvPicPr>
          <p:cNvPr id="1026" name="Picture 2" descr="l'APEL vous souhaite un bel été et de bonnes vacances ! | Ecole Saint Joseph">
            <a:extLst>
              <a:ext uri="{FF2B5EF4-FFF2-40B4-BE49-F238E27FC236}">
                <a16:creationId xmlns:a16="http://schemas.microsoft.com/office/drawing/2014/main" id="{4EFFB440-2488-1FB6-9455-BBC342ADE3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03" t="1" r="3793" b="-2309"/>
          <a:stretch>
            <a:fillRect/>
          </a:stretch>
        </p:blipFill>
        <p:spPr bwMode="auto">
          <a:xfrm>
            <a:off x="677918" y="5064355"/>
            <a:ext cx="16569558" cy="47116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uages bel été">
            <a:extLst>
              <a:ext uri="{FF2B5EF4-FFF2-40B4-BE49-F238E27FC236}">
                <a16:creationId xmlns:a16="http://schemas.microsoft.com/office/drawing/2014/main" id="{CE8A308B-1275-4465-E7DD-9044691006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0037" y="717014"/>
            <a:ext cx="9419239" cy="4347341"/>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213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FADBA-72D1-2F0A-56F8-536BA6B90BB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4FBA8FF-A492-0D7F-CC13-8D23F656472A}"/>
              </a:ext>
            </a:extLst>
          </p:cNvPr>
          <p:cNvGrpSpPr/>
          <p:nvPr/>
        </p:nvGrpSpPr>
        <p:grpSpPr>
          <a:xfrm>
            <a:off x="282388" y="-232359"/>
            <a:ext cx="20174988" cy="10280516"/>
            <a:chOff x="-656731" y="-38100"/>
            <a:chExt cx="5652080" cy="3007974"/>
          </a:xfrm>
        </p:grpSpPr>
        <p:sp>
          <p:nvSpPr>
            <p:cNvPr id="3" name="Freeform 3">
              <a:extLst>
                <a:ext uri="{FF2B5EF4-FFF2-40B4-BE49-F238E27FC236}">
                  <a16:creationId xmlns:a16="http://schemas.microsoft.com/office/drawing/2014/main" id="{5685C5BF-2A56-0BE1-D0A5-F6C8BFA408EA}"/>
                </a:ext>
              </a:extLst>
            </p:cNvPr>
            <p:cNvSpPr/>
            <p:nvPr/>
          </p:nvSpPr>
          <p:spPr>
            <a:xfrm>
              <a:off x="-656731" y="9377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dirty="0"/>
            </a:p>
          </p:txBody>
        </p:sp>
        <p:sp>
          <p:nvSpPr>
            <p:cNvPr id="4" name="TextBox 4">
              <a:extLst>
                <a:ext uri="{FF2B5EF4-FFF2-40B4-BE49-F238E27FC236}">
                  <a16:creationId xmlns:a16="http://schemas.microsoft.com/office/drawing/2014/main" id="{C12CBBC2-7B1B-124D-F030-1CCE87C971D0}"/>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8" name="ZoneTexte 7">
            <a:extLst>
              <a:ext uri="{FF2B5EF4-FFF2-40B4-BE49-F238E27FC236}">
                <a16:creationId xmlns:a16="http://schemas.microsoft.com/office/drawing/2014/main" id="{04DE8A4A-7B69-8AFC-8E13-088F7FD02D94}"/>
              </a:ext>
            </a:extLst>
          </p:cNvPr>
          <p:cNvSpPr txBox="1"/>
          <p:nvPr/>
        </p:nvSpPr>
        <p:spPr>
          <a:xfrm>
            <a:off x="810816" y="2579630"/>
            <a:ext cx="15011400" cy="2000548"/>
          </a:xfrm>
          <a:prstGeom prst="rect">
            <a:avLst/>
          </a:prstGeom>
          <a:noFill/>
        </p:spPr>
        <p:txBody>
          <a:bodyPr wrap="square" lIns="91440" tIns="45720" rIns="91440" bIns="45720" anchor="t">
            <a:spAutoFit/>
          </a:bodyPr>
          <a:lstStyle/>
          <a:p>
            <a:r>
              <a:rPr lang="fr-FR" sz="4400" b="1">
                <a:solidFill>
                  <a:srgbClr val="0070C0"/>
                </a:solidFill>
                <a:latin typeface="Century Gothic" panose="020B0502020202020204" pitchFamily="34" charset="0"/>
              </a:rPr>
              <a:t>Avec des contenus </a:t>
            </a:r>
          </a:p>
          <a:p>
            <a:r>
              <a:rPr lang="fr-FR" sz="4400" b="1">
                <a:solidFill>
                  <a:srgbClr val="0070C0"/>
                </a:solidFill>
                <a:latin typeface="Century Gothic" panose="020B0502020202020204" pitchFamily="34" charset="0"/>
              </a:rPr>
              <a:t>et des préconisations conformes aux GUIDES </a:t>
            </a:r>
          </a:p>
          <a:p>
            <a:endParaRPr lang="fr-FR" sz="3600" b="1">
              <a:solidFill>
                <a:srgbClr val="0070C0"/>
              </a:solidFill>
              <a:latin typeface="Century Gothic" panose="020B0502020202020204" pitchFamily="34" charset="0"/>
            </a:endParaRPr>
          </a:p>
        </p:txBody>
      </p:sp>
      <p:sp>
        <p:nvSpPr>
          <p:cNvPr id="7" name="ZoneTexte 6">
            <a:extLst>
              <a:ext uri="{FF2B5EF4-FFF2-40B4-BE49-F238E27FC236}">
                <a16:creationId xmlns:a16="http://schemas.microsoft.com/office/drawing/2014/main" id="{B94D95BA-CD08-75C3-CAFA-55A0F25CE2D5}"/>
              </a:ext>
            </a:extLst>
          </p:cNvPr>
          <p:cNvSpPr txBox="1"/>
          <p:nvPr/>
        </p:nvSpPr>
        <p:spPr>
          <a:xfrm>
            <a:off x="708315" y="1006396"/>
            <a:ext cx="173048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Continuité </a:t>
            </a:r>
            <a:endParaRPr lang="fr-FR" sz="6000">
              <a:solidFill>
                <a:schemeClr val="accent5"/>
              </a:solidFill>
              <a:latin typeface="Century Gothic"/>
            </a:endParaRPr>
          </a:p>
        </p:txBody>
      </p:sp>
      <p:pic>
        <p:nvPicPr>
          <p:cNvPr id="1027" name="Picture 3" descr="Images de Changement – Téléchargement gratuit sur Freepik">
            <a:extLst>
              <a:ext uri="{FF2B5EF4-FFF2-40B4-BE49-F238E27FC236}">
                <a16:creationId xmlns:a16="http://schemas.microsoft.com/office/drawing/2014/main" id="{34C9306D-DBC1-9A57-02FE-1B3FFD7212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81" t="16243" r="10000" b="12865"/>
          <a:stretch/>
        </p:blipFill>
        <p:spPr bwMode="auto">
          <a:xfrm rot="600000">
            <a:off x="14601899" y="1148802"/>
            <a:ext cx="3167288" cy="2845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een poster with white text&#10;&#10;AI-generated content may be incorrect.">
            <a:extLst>
              <a:ext uri="{FF2B5EF4-FFF2-40B4-BE49-F238E27FC236}">
                <a16:creationId xmlns:a16="http://schemas.microsoft.com/office/drawing/2014/main" id="{5295265F-EDCF-3EE5-F7F3-BC7D542B8C44}"/>
              </a:ext>
            </a:extLst>
          </p:cNvPr>
          <p:cNvPicPr>
            <a:picLocks noChangeAspect="1"/>
          </p:cNvPicPr>
          <p:nvPr/>
        </p:nvPicPr>
        <p:blipFill>
          <a:blip r:embed="rId4"/>
          <a:stretch>
            <a:fillRect/>
          </a:stretch>
        </p:blipFill>
        <p:spPr>
          <a:xfrm rot="660000">
            <a:off x="9820102" y="4513904"/>
            <a:ext cx="3349228" cy="4823221"/>
          </a:xfrm>
          <a:prstGeom prst="rect">
            <a:avLst/>
          </a:prstGeom>
        </p:spPr>
      </p:pic>
      <p:pic>
        <p:nvPicPr>
          <p:cNvPr id="12" name="Picture 11" descr="A green cover with white text&#10;&#10;AI-generated content may be incorrect.">
            <a:extLst>
              <a:ext uri="{FF2B5EF4-FFF2-40B4-BE49-F238E27FC236}">
                <a16:creationId xmlns:a16="http://schemas.microsoft.com/office/drawing/2014/main" id="{A013CF7E-6469-3FAE-8B1B-C3F7CAA39B7D}"/>
              </a:ext>
            </a:extLst>
          </p:cNvPr>
          <p:cNvPicPr>
            <a:picLocks noChangeAspect="1"/>
          </p:cNvPicPr>
          <p:nvPr/>
        </p:nvPicPr>
        <p:blipFill>
          <a:blip r:embed="rId5"/>
          <a:stretch>
            <a:fillRect/>
          </a:stretch>
        </p:blipFill>
        <p:spPr>
          <a:xfrm rot="660000">
            <a:off x="13605738" y="4750913"/>
            <a:ext cx="3448049" cy="4606527"/>
          </a:xfrm>
          <a:prstGeom prst="rect">
            <a:avLst/>
          </a:prstGeom>
        </p:spPr>
      </p:pic>
      <p:pic>
        <p:nvPicPr>
          <p:cNvPr id="10" name="Image 9" descr="Une image contenant texte, Visage humain, habits, personne&#10;&#10;Le contenu généré par l’IA peut être incorrect.">
            <a:extLst>
              <a:ext uri="{FF2B5EF4-FFF2-40B4-BE49-F238E27FC236}">
                <a16:creationId xmlns:a16="http://schemas.microsoft.com/office/drawing/2014/main" id="{7390777A-BE69-EC25-016F-1C3208F5D7E2}"/>
              </a:ext>
            </a:extLst>
          </p:cNvPr>
          <p:cNvPicPr>
            <a:picLocks noChangeAspect="1"/>
          </p:cNvPicPr>
          <p:nvPr/>
        </p:nvPicPr>
        <p:blipFill>
          <a:blip r:embed="rId6"/>
          <a:stretch>
            <a:fillRect/>
          </a:stretch>
        </p:blipFill>
        <p:spPr>
          <a:xfrm rot="-720000">
            <a:off x="1134670" y="4204943"/>
            <a:ext cx="4256691" cy="4684335"/>
          </a:xfrm>
          <a:prstGeom prst="rect">
            <a:avLst/>
          </a:prstGeom>
        </p:spPr>
      </p:pic>
      <p:pic>
        <p:nvPicPr>
          <p:cNvPr id="6" name="Image 5">
            <a:extLst>
              <a:ext uri="{FF2B5EF4-FFF2-40B4-BE49-F238E27FC236}">
                <a16:creationId xmlns:a16="http://schemas.microsoft.com/office/drawing/2014/main" id="{5D02A16A-D38F-A9C0-293D-FCE27C48391F}"/>
              </a:ext>
            </a:extLst>
          </p:cNvPr>
          <p:cNvPicPr>
            <a:picLocks noChangeAspect="1"/>
          </p:cNvPicPr>
          <p:nvPr/>
        </p:nvPicPr>
        <p:blipFill>
          <a:blip r:embed="rId7"/>
          <a:stretch>
            <a:fillRect/>
          </a:stretch>
        </p:blipFill>
        <p:spPr>
          <a:xfrm>
            <a:off x="5660991" y="7054176"/>
            <a:ext cx="3536797" cy="2332196"/>
          </a:xfrm>
          <a:prstGeom prst="rect">
            <a:avLst/>
          </a:prstGeom>
        </p:spPr>
      </p:pic>
    </p:spTree>
    <p:extLst>
      <p:ext uri="{BB962C8B-B14F-4D97-AF65-F5344CB8AC3E}">
        <p14:creationId xmlns:p14="http://schemas.microsoft.com/office/powerpoint/2010/main" val="2465804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BDC12-C2C6-52A6-0485-93112DCAAFE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0B51D13-9A2C-1AC8-9BFE-38B6684C04CB}"/>
              </a:ext>
            </a:extLst>
          </p:cNvPr>
          <p:cNvGrpSpPr/>
          <p:nvPr/>
        </p:nvGrpSpPr>
        <p:grpSpPr>
          <a:xfrm>
            <a:off x="270142" y="-232359"/>
            <a:ext cx="20174988" cy="10280516"/>
            <a:chOff x="-656731" y="-38100"/>
            <a:chExt cx="5652080" cy="3007974"/>
          </a:xfrm>
        </p:grpSpPr>
        <p:sp>
          <p:nvSpPr>
            <p:cNvPr id="3" name="Freeform 3">
              <a:extLst>
                <a:ext uri="{FF2B5EF4-FFF2-40B4-BE49-F238E27FC236}">
                  <a16:creationId xmlns:a16="http://schemas.microsoft.com/office/drawing/2014/main" id="{D7F518D9-2D68-77B3-AA13-E642A16510D3}"/>
                </a:ext>
              </a:extLst>
            </p:cNvPr>
            <p:cNvSpPr/>
            <p:nvPr/>
          </p:nvSpPr>
          <p:spPr>
            <a:xfrm>
              <a:off x="-656731" y="93775"/>
              <a:ext cx="4995349" cy="2876099"/>
            </a:xfrm>
            <a:custGeom>
              <a:avLst/>
              <a:gdLst/>
              <a:ahLst/>
              <a:cxnLst/>
              <a:rect l="l" t="t" r="r" b="b"/>
              <a:pathLst>
                <a:path w="4995349" h="2876099">
                  <a:moveTo>
                    <a:pt x="0" y="0"/>
                  </a:moveTo>
                  <a:lnTo>
                    <a:pt x="4995349" y="0"/>
                  </a:lnTo>
                  <a:lnTo>
                    <a:pt x="4995349" y="2876099"/>
                  </a:lnTo>
                  <a:lnTo>
                    <a:pt x="0" y="2876099"/>
                  </a:lnTo>
                  <a:close/>
                </a:path>
              </a:pathLst>
            </a:custGeom>
            <a:solidFill>
              <a:srgbClr val="000000">
                <a:alpha val="0"/>
              </a:srgbClr>
            </a:solidFill>
            <a:ln w="552450" cap="sq">
              <a:solidFill>
                <a:srgbClr val="004AAD"/>
              </a:solidFill>
              <a:prstDash val="solid"/>
              <a:miter/>
            </a:ln>
          </p:spPr>
          <p:txBody>
            <a:bodyPr/>
            <a:lstStyle/>
            <a:p>
              <a:endParaRPr lang="fr-FR"/>
            </a:p>
          </p:txBody>
        </p:sp>
        <p:sp>
          <p:nvSpPr>
            <p:cNvPr id="4" name="TextBox 4">
              <a:extLst>
                <a:ext uri="{FF2B5EF4-FFF2-40B4-BE49-F238E27FC236}">
                  <a16:creationId xmlns:a16="http://schemas.microsoft.com/office/drawing/2014/main" id="{399F90CA-98CA-81AA-48DA-585BECF805A2}"/>
                </a:ext>
              </a:extLst>
            </p:cNvPr>
            <p:cNvSpPr txBox="1"/>
            <p:nvPr/>
          </p:nvSpPr>
          <p:spPr>
            <a:xfrm>
              <a:off x="0" y="-38100"/>
              <a:ext cx="4995349" cy="2914199"/>
            </a:xfrm>
            <a:prstGeom prst="rect">
              <a:avLst/>
            </a:prstGeom>
          </p:spPr>
          <p:txBody>
            <a:bodyPr lIns="50800" tIns="50800" rIns="50800" bIns="50800" rtlCol="0" anchor="ctr"/>
            <a:lstStyle/>
            <a:p>
              <a:pPr algn="ctr">
                <a:lnSpc>
                  <a:spcPts val="2659"/>
                </a:lnSpc>
                <a:spcBef>
                  <a:spcPct val="0"/>
                </a:spcBef>
              </a:pPr>
              <a:endParaRPr/>
            </a:p>
          </p:txBody>
        </p:sp>
      </p:grpSp>
      <p:sp>
        <p:nvSpPr>
          <p:cNvPr id="7" name="ZoneTexte 6">
            <a:extLst>
              <a:ext uri="{FF2B5EF4-FFF2-40B4-BE49-F238E27FC236}">
                <a16:creationId xmlns:a16="http://schemas.microsoft.com/office/drawing/2014/main" id="{045CCAC1-32B3-90A0-CB53-B4182917E867}"/>
              </a:ext>
            </a:extLst>
          </p:cNvPr>
          <p:cNvSpPr txBox="1"/>
          <p:nvPr/>
        </p:nvSpPr>
        <p:spPr>
          <a:xfrm>
            <a:off x="638985" y="1006396"/>
            <a:ext cx="17304865" cy="1015663"/>
          </a:xfrm>
          <a:prstGeom prst="rect">
            <a:avLst/>
          </a:prstGeom>
          <a:solidFill>
            <a:schemeClr val="accent5">
              <a:lumMod val="20000"/>
              <a:lumOff val="80000"/>
            </a:schemeClr>
          </a:solidFill>
        </p:spPr>
        <p:txBody>
          <a:bodyPr wrap="square" lIns="91440" tIns="45720" rIns="91440" bIns="45720" anchor="t">
            <a:spAutoFit/>
          </a:bodyPr>
          <a:lstStyle/>
          <a:p>
            <a:r>
              <a:rPr lang="fr-FR" sz="6000" b="1">
                <a:solidFill>
                  <a:schemeClr val="accent5"/>
                </a:solidFill>
                <a:latin typeface="Century Gothic"/>
              </a:rPr>
              <a:t>Nouvelles Ressources </a:t>
            </a:r>
            <a:endParaRPr lang="fr-FR" sz="6000">
              <a:solidFill>
                <a:schemeClr val="accent5"/>
              </a:solidFill>
              <a:latin typeface="Century Gothic"/>
            </a:endParaRPr>
          </a:p>
        </p:txBody>
      </p:sp>
      <p:pic>
        <p:nvPicPr>
          <p:cNvPr id="5" name="Image 4" descr="Le développement et la structuration du langage oral et écrit au cycle 1 |  éduscol | Ministère de l'Éducation Nationale, de l'Enseignement supérieur  et de la Recherche | Dgesco">
            <a:extLst>
              <a:ext uri="{FF2B5EF4-FFF2-40B4-BE49-F238E27FC236}">
                <a16:creationId xmlns:a16="http://schemas.microsoft.com/office/drawing/2014/main" id="{FE0A1BB3-1F8A-95E2-163C-FD8081FF4AF3}"/>
              </a:ext>
            </a:extLst>
          </p:cNvPr>
          <p:cNvPicPr>
            <a:picLocks noChangeAspect="1"/>
          </p:cNvPicPr>
          <p:nvPr/>
        </p:nvPicPr>
        <p:blipFill>
          <a:blip r:embed="rId3"/>
          <a:stretch>
            <a:fillRect/>
          </a:stretch>
        </p:blipFill>
        <p:spPr>
          <a:xfrm rot="-420000">
            <a:off x="2627827" y="2423084"/>
            <a:ext cx="4939813" cy="6905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ZoneTexte 9">
            <a:extLst>
              <a:ext uri="{FF2B5EF4-FFF2-40B4-BE49-F238E27FC236}">
                <a16:creationId xmlns:a16="http://schemas.microsoft.com/office/drawing/2014/main" id="{830D0693-A35C-DE22-F2E5-2BCC83189848}"/>
              </a:ext>
            </a:extLst>
          </p:cNvPr>
          <p:cNvSpPr txBox="1"/>
          <p:nvPr/>
        </p:nvSpPr>
        <p:spPr>
          <a:xfrm>
            <a:off x="9338872" y="3077936"/>
            <a:ext cx="8198013"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latin typeface="Century Gothic"/>
              </a:rPr>
              <a:t>Des  </a:t>
            </a:r>
            <a:r>
              <a:rPr lang="fr-FR" sz="4000" b="1" dirty="0">
                <a:latin typeface="Century Gothic"/>
              </a:rPr>
              <a:t>livrets d'accompagnement</a:t>
            </a:r>
          </a:p>
          <a:p>
            <a:r>
              <a:rPr lang="fr-FR" sz="4000" b="1" dirty="0">
                <a:latin typeface="Century Gothic"/>
              </a:rPr>
              <a:t>  </a:t>
            </a:r>
          </a:p>
          <a:p>
            <a:pPr marL="571500" indent="-571500">
              <a:buFontTx/>
              <a:buChar char="-"/>
            </a:pPr>
            <a:r>
              <a:rPr lang="fr-FR" sz="4000" dirty="0">
                <a:latin typeface="Century Gothic"/>
              </a:rPr>
              <a:t>organisés par âge</a:t>
            </a:r>
          </a:p>
          <a:p>
            <a:endParaRPr lang="fr-FR" sz="4000" dirty="0">
              <a:latin typeface="Century Gothic"/>
            </a:endParaRPr>
          </a:p>
          <a:p>
            <a:r>
              <a:rPr lang="fr-FR" sz="4000" dirty="0">
                <a:latin typeface="Century Gothic"/>
              </a:rPr>
              <a:t>- destinés à proposer des exemples de mise en œuvre du programme (séquences, activités, etc.).</a:t>
            </a:r>
            <a:endParaRPr lang="fr-FR" sz="4000" dirty="0">
              <a:latin typeface="Century Gothic"/>
              <a:ea typeface="Calibri"/>
              <a:cs typeface="Calibri"/>
            </a:endParaRPr>
          </a:p>
          <a:p>
            <a:endParaRPr lang="fr-FR" sz="4000" dirty="0">
              <a:latin typeface="Century Gothic"/>
              <a:ea typeface="Calibri"/>
              <a:cs typeface="Calibri"/>
            </a:endParaRPr>
          </a:p>
        </p:txBody>
      </p:sp>
    </p:spTree>
    <p:extLst>
      <p:ext uri="{BB962C8B-B14F-4D97-AF65-F5344CB8AC3E}">
        <p14:creationId xmlns:p14="http://schemas.microsoft.com/office/powerpoint/2010/main" val="2971421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Vert jaune">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151DC1F05DF7946AA962DAD35C96185" ma:contentTypeVersion="3" ma:contentTypeDescription="Crée un document." ma:contentTypeScope="" ma:versionID="122030d2d93a072b5bfa8f0d0b68fd49">
  <xsd:schema xmlns:xsd="http://www.w3.org/2001/XMLSchema" xmlns:xs="http://www.w3.org/2001/XMLSchema" xmlns:p="http://schemas.microsoft.com/office/2006/metadata/properties" xmlns:ns2="6b5bcca9-8b17-495d-a009-1d2bca828799" targetNamespace="http://schemas.microsoft.com/office/2006/metadata/properties" ma:root="true" ma:fieldsID="116a5b799989dda2a5a69dcc5a8f913b" ns2:_="">
    <xsd:import namespace="6b5bcca9-8b17-495d-a009-1d2bca828799"/>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5bcca9-8b17-495d-a009-1d2bca8287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411F78-9DF5-4DC5-9720-C498D342A4AA}">
  <ds:schemaRefs>
    <ds:schemaRef ds:uri="http://schemas.microsoft.com/sharepoint/v3/contenttype/forms"/>
  </ds:schemaRefs>
</ds:datastoreItem>
</file>

<file path=customXml/itemProps2.xml><?xml version="1.0" encoding="utf-8"?>
<ds:datastoreItem xmlns:ds="http://schemas.openxmlformats.org/officeDocument/2006/customXml" ds:itemID="{5C631E05-C330-42EC-A276-6FCFCBB94775}">
  <ds:schemaRefs>
    <ds:schemaRef ds:uri="http://schemas.openxmlformats.org/package/2006/metadata/core-properties"/>
    <ds:schemaRef ds:uri="http://schemas.microsoft.com/office/2006/documentManagement/types"/>
    <ds:schemaRef ds:uri="http://purl.org/dc/terms/"/>
    <ds:schemaRef ds:uri="http://schemas.microsoft.com/office/2006/metadata/properties"/>
    <ds:schemaRef ds:uri="6b5bcca9-8b17-495d-a009-1d2bca828799"/>
    <ds:schemaRef ds:uri="http://purl.org/dc/elements/1.1/"/>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D1620598-7292-4299-927C-8765D68570C0}">
  <ds:schemaRefs>
    <ds:schemaRef ds:uri="6b5bcca9-8b17-495d-a009-1d2bca8287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282</TotalTime>
  <Words>3804</Words>
  <Application>Microsoft Office PowerPoint</Application>
  <PresentationFormat>Personnalisé</PresentationFormat>
  <Paragraphs>558</Paragraphs>
  <Slides>76</Slides>
  <Notes>74</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76</vt:i4>
      </vt:variant>
    </vt:vector>
  </HeadingPairs>
  <TitlesOfParts>
    <vt:vector size="88" baseType="lpstr">
      <vt:lpstr>-apple-system</vt:lpstr>
      <vt:lpstr>Quicksand</vt:lpstr>
      <vt:lpstr>Arial</vt:lpstr>
      <vt:lpstr>Aptos Display</vt:lpstr>
      <vt:lpstr>Calibri</vt:lpstr>
      <vt:lpstr>Cocomat Pro</vt:lpstr>
      <vt:lpstr>Marianne</vt:lpstr>
      <vt:lpstr>Aptos</vt:lpstr>
      <vt:lpstr>Century Gothic</vt:lpstr>
      <vt:lpstr>Cocomat Pro Bold</vt:lpstr>
      <vt:lpstr>Office Theme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Enseignement explicite vs Enseigner explicitement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DEVELOPPEMENT ET LA STRUCTURATION DU LANGAGE ORAL ET ECRIT</dc:title>
  <dc:creator>Mauricette Bodin</dc:creator>
  <cp:lastModifiedBy>Baptiste Fresneau</cp:lastModifiedBy>
  <cp:revision>14</cp:revision>
  <cp:lastPrinted>2025-06-18T12:06:40Z</cp:lastPrinted>
  <dcterms:created xsi:type="dcterms:W3CDTF">2006-08-16T00:00:00Z</dcterms:created>
  <dcterms:modified xsi:type="dcterms:W3CDTF">2025-06-30T15:28:22Z</dcterms:modified>
  <dc:identifier>DAGmOTQevUQ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0x0101000151DC1F05DF7946AA962DAD35C96185</vt:lpwstr>
  </property>
</Properties>
</file>